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notesSlides/notesSlide1.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2.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4"/>
  </p:notesMasterIdLst>
  <p:handoutMasterIdLst>
    <p:handoutMasterId r:id="rId25"/>
  </p:handoutMasterIdLst>
  <p:sldIdLst>
    <p:sldId id="256" r:id="rId2"/>
    <p:sldId id="265" r:id="rId3"/>
    <p:sldId id="264" r:id="rId4"/>
    <p:sldId id="257" r:id="rId5"/>
    <p:sldId id="258" r:id="rId6"/>
    <p:sldId id="263" r:id="rId7"/>
    <p:sldId id="259" r:id="rId8"/>
    <p:sldId id="261" r:id="rId9"/>
    <p:sldId id="266" r:id="rId10"/>
    <p:sldId id="277" r:id="rId11"/>
    <p:sldId id="267" r:id="rId12"/>
    <p:sldId id="276" r:id="rId13"/>
    <p:sldId id="279" r:id="rId14"/>
    <p:sldId id="280" r:id="rId15"/>
    <p:sldId id="268" r:id="rId16"/>
    <p:sldId id="275" r:id="rId17"/>
    <p:sldId id="269" r:id="rId18"/>
    <p:sldId id="272" r:id="rId19"/>
    <p:sldId id="271" r:id="rId20"/>
    <p:sldId id="270" r:id="rId21"/>
    <p:sldId id="273" r:id="rId22"/>
    <p:sldId id="274" r:id="rId23"/>
  </p:sldIdLst>
  <p:sldSz cx="12192000" cy="6858000"/>
  <p:notesSz cx="7315200" cy="9601200"/>
  <p:custDataLst>
    <p:tags r:id="rId26"/>
  </p:custData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1289F8-34F5-44D6-A2FC-697C69A95212}" v="8663" dt="2018-08-29T19:41:38.87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96" autoAdjust="0"/>
    <p:restoredTop sz="95373" autoAdjust="0"/>
  </p:normalViewPr>
  <p:slideViewPr>
    <p:cSldViewPr snapToGrid="0">
      <p:cViewPr>
        <p:scale>
          <a:sx n="72" d="100"/>
          <a:sy n="72" d="100"/>
        </p:scale>
        <p:origin x="66" y="393"/>
      </p:cViewPr>
      <p:guideLst/>
    </p:cSldViewPr>
  </p:slideViewPr>
  <p:notesTextViewPr>
    <p:cViewPr>
      <p:scale>
        <a:sx n="1" d="1"/>
        <a:sy n="1" d="1"/>
      </p:scale>
      <p:origin x="0" y="0"/>
    </p:cViewPr>
  </p:notesTextViewPr>
  <p:notesViewPr>
    <p:cSldViewPr snapToGrid="0">
      <p:cViewPr varScale="1">
        <p:scale>
          <a:sx n="117" d="100"/>
          <a:sy n="117" d="100"/>
        </p:scale>
        <p:origin x="2064" y="8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E382CA3-B560-47CD-BD48-FD4E0CDC8272}"/>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6" name="ButtomBox">
            <a:extLst>
              <a:ext uri="{FF2B5EF4-FFF2-40B4-BE49-F238E27FC236}">
                <a16:creationId xmlns:a16="http://schemas.microsoft.com/office/drawing/2014/main" id="{20C3E9AD-F95D-4473-9224-8E95F8E16FDE}"/>
              </a:ext>
            </a:extLst>
          </p:cNvPr>
          <p:cNvSpPr/>
          <p:nvPr/>
        </p:nvSpPr>
        <p:spPr>
          <a:xfrm>
            <a:off x="1693" y="9263774"/>
            <a:ext cx="7313507" cy="33742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dirty="0"/>
          </a:p>
        </p:txBody>
      </p:sp>
      <p:sp>
        <p:nvSpPr>
          <p:cNvPr id="8" name="Date Placeholder 7">
            <a:extLst>
              <a:ext uri="{FF2B5EF4-FFF2-40B4-BE49-F238E27FC236}">
                <a16:creationId xmlns:a16="http://schemas.microsoft.com/office/drawing/2014/main" id="{F61B3A22-D2E3-4FF5-9BC6-8836E60A3EB4}"/>
              </a:ext>
            </a:extLst>
          </p:cNvPr>
          <p:cNvSpPr>
            <a:spLocks noGrp="1"/>
          </p:cNvSpPr>
          <p:nvPr>
            <p:ph type="dt" sz="quarter" idx="1"/>
          </p:nvPr>
        </p:nvSpPr>
        <p:spPr>
          <a:xfrm>
            <a:off x="1690" y="9263774"/>
            <a:ext cx="1244426" cy="337426"/>
          </a:xfrm>
          <a:prstGeom prst="rect">
            <a:avLst/>
          </a:prstGeom>
        </p:spPr>
        <p:txBody>
          <a:bodyPr vert="horz" lIns="96661" tIns="48331" rIns="96661" bIns="48331" rtlCol="0" anchor="ctr"/>
          <a:lstStyle>
            <a:lvl1pPr algn="r">
              <a:defRPr sz="1300"/>
            </a:lvl1pPr>
          </a:lstStyle>
          <a:p>
            <a:pPr algn="ctr"/>
            <a:fld id="{8BBE9EC4-8F44-4CF0-8A4B-61B019A15D23}" type="datetime2">
              <a:rPr lang="da-DK" sz="800">
                <a:solidFill>
                  <a:schemeClr val="bg1"/>
                </a:solidFill>
                <a:latin typeface="Verdana" panose="020B0604030504040204" pitchFamily="34" charset="0"/>
                <a:ea typeface="Verdana" panose="020B0604030504040204" pitchFamily="34" charset="0"/>
                <a:cs typeface="Verdana" panose="020B0604030504040204" pitchFamily="34" charset="0"/>
              </a:rPr>
              <a:t>30. august 2018</a:t>
            </a:fld>
            <a:endParaRPr 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Slide Number Placeholder 9">
            <a:extLst>
              <a:ext uri="{FF2B5EF4-FFF2-40B4-BE49-F238E27FC236}">
                <a16:creationId xmlns:a16="http://schemas.microsoft.com/office/drawing/2014/main" id="{316FE313-A64B-45DA-93DD-8853BE49D3A8}"/>
              </a:ext>
            </a:extLst>
          </p:cNvPr>
          <p:cNvSpPr>
            <a:spLocks noGrp="1"/>
          </p:cNvSpPr>
          <p:nvPr>
            <p:ph type="sldNum" sz="quarter" idx="3"/>
          </p:nvPr>
        </p:nvSpPr>
        <p:spPr>
          <a:xfrm>
            <a:off x="4145279" y="9263774"/>
            <a:ext cx="3169920" cy="337426"/>
          </a:xfrm>
          <a:prstGeom prst="rect">
            <a:avLst/>
          </a:prstGeom>
        </p:spPr>
        <p:txBody>
          <a:bodyPr vert="horz" lIns="96661" tIns="48331" rIns="96661" bIns="48331" rtlCol="0" anchor="ctr"/>
          <a:lstStyle>
            <a:lvl1pPr algn="r">
              <a:defRPr sz="1300"/>
            </a:lvl1pPr>
          </a:lstStyle>
          <a:p>
            <a:r>
              <a:rPr lang="da-DK" sz="800" dirty="0">
                <a:solidFill>
                  <a:schemeClr val="bg1"/>
                </a:solidFill>
                <a:latin typeface="Verdana" panose="020B0604030504040204" pitchFamily="34" charset="0"/>
                <a:ea typeface="Verdana" panose="020B0604030504040204" pitchFamily="34" charset="0"/>
                <a:cs typeface="Verdana" panose="020B0604030504040204" pitchFamily="34" charset="0"/>
              </a:rPr>
              <a:t>StruktureretSundFornuft.dk | </a:t>
            </a:r>
            <a:fld id="{536E8740-708A-4D06-8D78-DA6656316D8B}" type="slidenum">
              <a:rPr lang="en-US" sz="800">
                <a:solidFill>
                  <a:schemeClr val="bg1"/>
                </a:solidFill>
                <a:latin typeface="Verdana" panose="020B0604030504040204" pitchFamily="34" charset="0"/>
                <a:ea typeface="Verdana" panose="020B0604030504040204" pitchFamily="34" charset="0"/>
                <a:cs typeface="Verdana" panose="020B0604030504040204" pitchFamily="34" charset="0"/>
              </a:rPr>
              <a:t>‹#›</a:t>
            </a:fld>
            <a:endParaRPr 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26200317"/>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atin typeface="Verdana" panose="020B0604030504040204" pitchFamily="34" charset="0"/>
                <a:ea typeface="Verdana" panose="020B0604030504040204" pitchFamily="34" charset="0"/>
                <a:cs typeface="Verdana" panose="020B0604030504040204" pitchFamily="34" charset="0"/>
              </a:defRPr>
            </a:lvl1pPr>
          </a:lstStyle>
          <a:p>
            <a:endParaRPr lang="da-DK" dirty="0"/>
          </a:p>
        </p:txBody>
      </p:sp>
      <p:sp>
        <p:nvSpPr>
          <p:cNvPr id="4" name="Pladsholder til slidebillede 3"/>
          <p:cNvSpPr>
            <a:spLocks noGrp="1" noRot="1" noChangeAspect="1"/>
          </p:cNvSpPr>
          <p:nvPr>
            <p:ph type="sldImg" idx="2"/>
          </p:nvPr>
        </p:nvSpPr>
        <p:spPr>
          <a:xfrm>
            <a:off x="777875" y="601436"/>
            <a:ext cx="5759450" cy="3240088"/>
          </a:xfrm>
          <a:prstGeom prst="rect">
            <a:avLst/>
          </a:prstGeom>
          <a:noFill/>
          <a:ln w="12700">
            <a:solidFill>
              <a:prstClr val="black"/>
            </a:solidFill>
          </a:ln>
        </p:spPr>
        <p:txBody>
          <a:bodyPr vert="horz" lIns="96661" tIns="48331" rIns="96661" bIns="48331" rtlCol="0" anchor="ctr"/>
          <a:lstStyle/>
          <a:p>
            <a:endParaRPr lang="da-DK"/>
          </a:p>
        </p:txBody>
      </p:sp>
      <p:sp>
        <p:nvSpPr>
          <p:cNvPr id="5" name="Pladsholder til noter 4"/>
          <p:cNvSpPr>
            <a:spLocks noGrp="1"/>
          </p:cNvSpPr>
          <p:nvPr>
            <p:ph type="body" sz="quarter" idx="3"/>
          </p:nvPr>
        </p:nvSpPr>
        <p:spPr>
          <a:xfrm>
            <a:off x="731520" y="3961233"/>
            <a:ext cx="5852160" cy="5128338"/>
          </a:xfrm>
          <a:prstGeom prst="rect">
            <a:avLst/>
          </a:prstGeom>
        </p:spPr>
        <p:txBody>
          <a:bodyPr vert="horz" lIns="96661" tIns="48331" rIns="96661" bIns="48331" rtlCol="0"/>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8" name="ButtomBox">
            <a:extLst>
              <a:ext uri="{FF2B5EF4-FFF2-40B4-BE49-F238E27FC236}">
                <a16:creationId xmlns:a16="http://schemas.microsoft.com/office/drawing/2014/main" id="{21F0A814-4AFB-440A-ADE7-8DA651D80146}"/>
              </a:ext>
            </a:extLst>
          </p:cNvPr>
          <p:cNvSpPr/>
          <p:nvPr/>
        </p:nvSpPr>
        <p:spPr>
          <a:xfrm>
            <a:off x="1693" y="9263774"/>
            <a:ext cx="7313507" cy="337426"/>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661" tIns="48331" rIns="96661" bIns="48331" rtlCol="0" anchor="ctr"/>
          <a:lstStyle/>
          <a:p>
            <a:pPr algn="ctr"/>
            <a:endParaRPr lang="en-US" dirty="0"/>
          </a:p>
        </p:txBody>
      </p:sp>
      <p:sp>
        <p:nvSpPr>
          <p:cNvPr id="9" name="Date Placeholder 7">
            <a:extLst>
              <a:ext uri="{FF2B5EF4-FFF2-40B4-BE49-F238E27FC236}">
                <a16:creationId xmlns:a16="http://schemas.microsoft.com/office/drawing/2014/main" id="{2013BECE-8686-4CF2-9CF7-BEDFA13EA131}"/>
              </a:ext>
            </a:extLst>
          </p:cNvPr>
          <p:cNvSpPr txBox="1">
            <a:spLocks/>
          </p:cNvSpPr>
          <p:nvPr/>
        </p:nvSpPr>
        <p:spPr>
          <a:xfrm>
            <a:off x="1690" y="9263774"/>
            <a:ext cx="1244426" cy="337426"/>
          </a:xfrm>
          <a:prstGeom prst="rect">
            <a:avLst/>
          </a:prstGeom>
        </p:spPr>
        <p:txBody>
          <a:bodyPr vert="horz" lIns="96661" tIns="48331" rIns="96661" bIns="48331" rtlCol="0" anchor="ctr"/>
          <a:lstStyle>
            <a:defPPr>
              <a:defRPr lang="da-DK"/>
            </a:defPPr>
            <a:lvl1pPr marL="0" algn="r" defTabSz="914400" rtl="0" eaLnBrk="1" latinLnBrk="0" hangingPunct="1">
              <a:defRPr sz="13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8BBE9EC4-8F44-4CF0-8A4B-61B019A15D23}" type="datetime2">
              <a:rPr lang="da-DK" sz="800" smtClean="0">
                <a:solidFill>
                  <a:schemeClr val="bg1"/>
                </a:solidFill>
                <a:latin typeface="Verdana" panose="020B0604030504040204" pitchFamily="34" charset="0"/>
                <a:ea typeface="Verdana" panose="020B0604030504040204" pitchFamily="34" charset="0"/>
                <a:cs typeface="Verdana" panose="020B0604030504040204" pitchFamily="34" charset="0"/>
              </a:rPr>
              <a:pPr algn="ctr"/>
              <a:t>30. august 2018</a:t>
            </a:fld>
            <a:endParaRPr 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Slide Number Placeholder 9">
            <a:extLst>
              <a:ext uri="{FF2B5EF4-FFF2-40B4-BE49-F238E27FC236}">
                <a16:creationId xmlns:a16="http://schemas.microsoft.com/office/drawing/2014/main" id="{F1B50959-0822-4B85-A9C9-0D67932E7A2D}"/>
              </a:ext>
            </a:extLst>
          </p:cNvPr>
          <p:cNvSpPr>
            <a:spLocks noGrp="1"/>
          </p:cNvSpPr>
          <p:nvPr>
            <p:ph type="sldNum" sz="quarter" idx="5"/>
          </p:nvPr>
        </p:nvSpPr>
        <p:spPr>
          <a:xfrm>
            <a:off x="4145279" y="9263774"/>
            <a:ext cx="3169920" cy="337426"/>
          </a:xfrm>
          <a:prstGeom prst="rect">
            <a:avLst/>
          </a:prstGeom>
        </p:spPr>
        <p:txBody>
          <a:bodyPr vert="horz" lIns="96661" tIns="48331" rIns="96661" bIns="48331" rtlCol="0" anchor="ctr"/>
          <a:lstStyle>
            <a:lvl1pPr algn="r">
              <a:defRPr sz="1300"/>
            </a:lvl1pPr>
          </a:lstStyle>
          <a:p>
            <a:r>
              <a:rPr lang="da-DK" sz="800" dirty="0">
                <a:solidFill>
                  <a:schemeClr val="bg1"/>
                </a:solidFill>
                <a:latin typeface="Verdana" panose="020B0604030504040204" pitchFamily="34" charset="0"/>
                <a:ea typeface="Verdana" panose="020B0604030504040204" pitchFamily="34" charset="0"/>
                <a:cs typeface="Verdana" panose="020B0604030504040204" pitchFamily="34" charset="0"/>
              </a:rPr>
              <a:t>StruktureretSundFornuft.dk | </a:t>
            </a:r>
            <a:fld id="{536E8740-708A-4D06-8D78-DA6656316D8B}" type="slidenum">
              <a:rPr lang="en-US" sz="800">
                <a:solidFill>
                  <a:schemeClr val="bg1"/>
                </a:solidFill>
                <a:latin typeface="Verdana" panose="020B0604030504040204" pitchFamily="34" charset="0"/>
                <a:ea typeface="Verdana" panose="020B0604030504040204" pitchFamily="34" charset="0"/>
                <a:cs typeface="Verdana" panose="020B0604030504040204" pitchFamily="34" charset="0"/>
              </a:rPr>
              <a:t>‹#›</a:t>
            </a:fld>
            <a:endParaRPr 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68250176"/>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179388" indent="0" algn="l" defTabSz="914400" rtl="0" eaLnBrk="1" latinLnBrk="0" hangingPunct="1">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58775" indent="0" algn="l" defTabSz="914400" rtl="0" eaLnBrk="1" latinLnBrk="0" hangingPunct="1">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538163" indent="0" algn="l" defTabSz="914400" rtl="0" eaLnBrk="1" latinLnBrk="0" hangingPunct="1">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719138" indent="0" algn="l" defTabSz="914400" rtl="0" eaLnBrk="1" latinLnBrk="0" hangingPunct="1">
      <a:defRPr sz="1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777875" y="1200150"/>
            <a:ext cx="5759450" cy="3240088"/>
          </a:xfrm>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a:xfrm>
            <a:off x="4143587" y="9119474"/>
            <a:ext cx="3169920" cy="481726"/>
          </a:xfrm>
          <a:prstGeom prst="rect">
            <a:avLst/>
          </a:prstGeom>
        </p:spPr>
        <p:txBody>
          <a:bodyPr/>
          <a:lstStyle/>
          <a:p>
            <a:fld id="{7AF83CC3-55FA-48C5-A62B-7CCA4DCD15F3}" type="slidenum">
              <a:rPr lang="da-DK" smtClean="0"/>
              <a:t>1</a:t>
            </a:fld>
            <a:endParaRPr lang="da-DK"/>
          </a:p>
        </p:txBody>
      </p:sp>
      <p:sp>
        <p:nvSpPr>
          <p:cNvPr id="5" name="Date Placeholder 4">
            <a:extLst>
              <a:ext uri="{FF2B5EF4-FFF2-40B4-BE49-F238E27FC236}">
                <a16:creationId xmlns:a16="http://schemas.microsoft.com/office/drawing/2014/main" id="{C4A38A97-1FBF-4B12-9FE6-3C6F44F5D2F5}"/>
              </a:ext>
            </a:extLst>
          </p:cNvPr>
          <p:cNvSpPr>
            <a:spLocks noGrp="1"/>
          </p:cNvSpPr>
          <p:nvPr>
            <p:ph type="dt" idx="11"/>
          </p:nvPr>
        </p:nvSpPr>
        <p:spPr>
          <a:xfrm>
            <a:off x="4143587" y="0"/>
            <a:ext cx="3169920" cy="481727"/>
          </a:xfrm>
          <a:prstGeom prst="rect">
            <a:avLst/>
          </a:prstGeom>
        </p:spPr>
        <p:txBody>
          <a:bodyPr/>
          <a:lstStyle/>
          <a:p>
            <a:fld id="{4F45CBB0-A475-4DA6-A327-E9FE87BB0949}" type="datetime2">
              <a:rPr lang="da-DK" smtClean="0"/>
              <a:t>30. august 2018</a:t>
            </a:fld>
            <a:endParaRPr lang="da-DK"/>
          </a:p>
        </p:txBody>
      </p:sp>
    </p:spTree>
    <p:extLst>
      <p:ext uri="{BB962C8B-B14F-4D97-AF65-F5344CB8AC3E}">
        <p14:creationId xmlns:p14="http://schemas.microsoft.com/office/powerpoint/2010/main" val="200441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601663"/>
            <a:ext cx="5759450" cy="3240087"/>
          </a:xfrm>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10"/>
          </p:nvPr>
        </p:nvSpPr>
        <p:spPr/>
        <p:txBody>
          <a:bodyPr/>
          <a:lstStyle/>
          <a:p>
            <a:r>
              <a:rPr lang="da-DK" sz="800">
                <a:solidFill>
                  <a:schemeClr val="bg1"/>
                </a:solidFill>
                <a:latin typeface="Verdana" panose="020B0604030504040204" pitchFamily="34" charset="0"/>
                <a:ea typeface="Verdana" panose="020B0604030504040204" pitchFamily="34" charset="0"/>
                <a:cs typeface="Verdana" panose="020B0604030504040204" pitchFamily="34" charset="0"/>
              </a:rPr>
              <a:t>StruktureretSundFornuft.dk | </a:t>
            </a:r>
            <a:fld id="{536E8740-708A-4D06-8D78-DA6656316D8B}" type="slidenum">
              <a:rPr lang="en-US" sz="800" smtClean="0">
                <a:solidFill>
                  <a:schemeClr val="bg1"/>
                </a:solidFill>
                <a:latin typeface="Verdana" panose="020B0604030504040204" pitchFamily="34" charset="0"/>
                <a:ea typeface="Verdana" panose="020B0604030504040204" pitchFamily="34" charset="0"/>
                <a:cs typeface="Verdana" panose="020B0604030504040204" pitchFamily="34" charset="0"/>
              </a:rPr>
              <a:t>16</a:t>
            </a:fld>
            <a:endParaRPr 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8611198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601663"/>
            <a:ext cx="5759450" cy="3240087"/>
          </a:xfrm>
        </p:spPr>
      </p:sp>
      <p:sp>
        <p:nvSpPr>
          <p:cNvPr id="3" name="Notes Placeholder 2"/>
          <p:cNvSpPr>
            <a:spLocks noGrp="1"/>
          </p:cNvSpPr>
          <p:nvPr>
            <p:ph type="body" idx="1"/>
          </p:nvPr>
        </p:nvSpPr>
        <p:spPr/>
        <p:txBody>
          <a:bodyPr/>
          <a:lstStyle/>
          <a:p>
            <a:r>
              <a:rPr lang="en-US" dirty="0"/>
              <a:t>Most important task – to ensure results and retention.</a:t>
            </a:r>
            <a:endParaRPr lang="da-DK" dirty="0"/>
          </a:p>
        </p:txBody>
      </p:sp>
      <p:sp>
        <p:nvSpPr>
          <p:cNvPr id="4" name="Slide Number Placeholder 3"/>
          <p:cNvSpPr>
            <a:spLocks noGrp="1"/>
          </p:cNvSpPr>
          <p:nvPr>
            <p:ph type="sldNum" sz="quarter" idx="10"/>
          </p:nvPr>
        </p:nvSpPr>
        <p:spPr/>
        <p:txBody>
          <a:bodyPr/>
          <a:lstStyle/>
          <a:p>
            <a:r>
              <a:rPr lang="da-DK" sz="800">
                <a:solidFill>
                  <a:schemeClr val="bg1"/>
                </a:solidFill>
                <a:latin typeface="Verdana" panose="020B0604030504040204" pitchFamily="34" charset="0"/>
                <a:ea typeface="Verdana" panose="020B0604030504040204" pitchFamily="34" charset="0"/>
                <a:cs typeface="Verdana" panose="020B0604030504040204" pitchFamily="34" charset="0"/>
              </a:rPr>
              <a:t>StruktureretSundFornuft.dk | </a:t>
            </a:r>
            <a:fld id="{536E8740-708A-4D06-8D78-DA6656316D8B}" type="slidenum">
              <a:rPr lang="en-US" sz="800" smtClean="0">
                <a:solidFill>
                  <a:schemeClr val="bg1"/>
                </a:solidFill>
                <a:latin typeface="Verdana" panose="020B0604030504040204" pitchFamily="34" charset="0"/>
                <a:ea typeface="Verdana" panose="020B0604030504040204" pitchFamily="34" charset="0"/>
                <a:cs typeface="Verdana" panose="020B0604030504040204" pitchFamily="34" charset="0"/>
              </a:rPr>
              <a:t>22</a:t>
            </a:fld>
            <a:endParaRPr lang="en-US" sz="8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86949178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vmlDrawing" Target="../drawings/vmlDrawing4.vml"/><Relationship Id="rId5" Type="http://schemas.openxmlformats.org/officeDocument/2006/relationships/image" Target="../media/image1.emf"/><Relationship Id="rId4" Type="http://schemas.openxmlformats.org/officeDocument/2006/relationships/oleObject" Target="../embeddings/oleObject4.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vmlDrawing" Target="../drawings/vmlDrawing5.vml"/><Relationship Id="rId5" Type="http://schemas.openxmlformats.org/officeDocument/2006/relationships/image" Target="../media/image1.emf"/><Relationship Id="rId4" Type="http://schemas.openxmlformats.org/officeDocument/2006/relationships/oleObject" Target="../embeddings/oleObject5.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p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56B07B79-9A51-47AA-81BA-BF4D7FB4F20D}"/>
              </a:ext>
            </a:extLst>
          </p:cNvPr>
          <p:cNvGraphicFramePr>
            <a:graphicFrameLocks noChangeAspect="1"/>
          </p:cNvGraphicFramePr>
          <p:nvPr userDrawn="1">
            <p:custDataLst>
              <p:tags r:id="rId2"/>
            </p:custDataLst>
            <p:extLst>
              <p:ext uri="{D42A27DB-BD31-4B8C-83A1-F6EECF244321}">
                <p14:modId xmlns:p14="http://schemas.microsoft.com/office/powerpoint/2010/main" val="387371778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61" name="think-cell Slide" r:id="rId4" imgW="409" imgH="409" progId="TCLayout.ActiveDocument.1">
                  <p:embed/>
                </p:oleObj>
              </mc:Choice>
              <mc:Fallback>
                <p:oleObj name="think-cell Slide" r:id="rId4" imgW="409" imgH="409" progId="TCLayout.ActiveDocument.1">
                  <p:embed/>
                  <p:pic>
                    <p:nvPicPr>
                      <p:cNvPr id="2" name="Object 1" hidden="1">
                        <a:extLst>
                          <a:ext uri="{FF2B5EF4-FFF2-40B4-BE49-F238E27FC236}">
                            <a16:creationId xmlns:a16="http://schemas.microsoft.com/office/drawing/2014/main" id="{56B07B79-9A51-47AA-81BA-BF4D7FB4F20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8" name="Rectangle 3"/>
          <p:cNvSpPr>
            <a:spLocks noGrp="1" noChangeArrowheads="1"/>
          </p:cNvSpPr>
          <p:nvPr>
            <p:ph type="subTitle" idx="1"/>
          </p:nvPr>
        </p:nvSpPr>
        <p:spPr>
          <a:xfrm>
            <a:off x="6340368" y="3986434"/>
            <a:ext cx="5510012" cy="369122"/>
          </a:xfrm>
        </p:spPr>
        <p:txBody>
          <a:bodyPr>
            <a:normAutofit/>
          </a:bodyPr>
          <a:lstStyle>
            <a:lvl1pPr marL="0" indent="0" algn="ctr">
              <a:buFontTx/>
              <a:buNone/>
              <a:defRPr sz="1600">
                <a:solidFill>
                  <a:schemeClr val="bg2">
                    <a:lumMod val="75000"/>
                  </a:schemeClr>
                </a:solidFill>
              </a:defRPr>
            </a:lvl1pPr>
          </a:lstStyle>
          <a:p>
            <a:r>
              <a:rPr lang="en-US" noProof="0"/>
              <a:t>Click to edit Master subtitle style</a:t>
            </a:r>
            <a:endParaRPr lang="da-DK" noProof="0" dirty="0"/>
          </a:p>
        </p:txBody>
      </p:sp>
      <p:sp>
        <p:nvSpPr>
          <p:cNvPr id="6" name="Rectangle 2"/>
          <p:cNvSpPr>
            <a:spLocks noGrp="1" noChangeArrowheads="1"/>
          </p:cNvSpPr>
          <p:nvPr>
            <p:ph type="ctrTitle"/>
          </p:nvPr>
        </p:nvSpPr>
        <p:spPr>
          <a:xfrm>
            <a:off x="6340368" y="2799923"/>
            <a:ext cx="5510012" cy="1292225"/>
          </a:xfrm>
        </p:spPr>
        <p:txBody>
          <a:bodyPr>
            <a:noAutofit/>
          </a:bodyPr>
          <a:lstStyle>
            <a:lvl1pPr algn="ctr">
              <a:defRPr sz="4400">
                <a:solidFill>
                  <a:schemeClr val="tx2"/>
                </a:solidFill>
              </a:defRPr>
            </a:lvl1pPr>
          </a:lstStyle>
          <a:p>
            <a:r>
              <a:rPr lang="en-US" noProof="0"/>
              <a:t>Click to edit Master title style</a:t>
            </a:r>
            <a:endParaRPr lang="da-DK" noProof="0" dirty="0"/>
          </a:p>
        </p:txBody>
      </p:sp>
      <p:sp>
        <p:nvSpPr>
          <p:cNvPr id="5" name="Rectangle 4">
            <a:extLst>
              <a:ext uri="{FF2B5EF4-FFF2-40B4-BE49-F238E27FC236}">
                <a16:creationId xmlns:a16="http://schemas.microsoft.com/office/drawing/2014/main" id="{39035079-2751-47A1-8A45-7E09964CAC68}"/>
              </a:ext>
            </a:extLst>
          </p:cNvPr>
          <p:cNvSpPr/>
          <p:nvPr userDrawn="1"/>
        </p:nvSpPr>
        <p:spPr>
          <a:xfrm>
            <a:off x="0" y="0"/>
            <a:ext cx="6096000" cy="686812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F007996-A0BB-46E5-B19D-65E7238FDFF7}"/>
              </a:ext>
            </a:extLst>
          </p:cNvPr>
          <p:cNvSpPr/>
          <p:nvPr userDrawn="1"/>
        </p:nvSpPr>
        <p:spPr>
          <a:xfrm>
            <a:off x="7727033" y="6171034"/>
            <a:ext cx="3820277" cy="369332"/>
          </a:xfrm>
          <a:prstGeom prst="rect">
            <a:avLst/>
          </a:prstGeom>
        </p:spPr>
        <p:txBody>
          <a:bodyPr wrap="none">
            <a:spAutoFit/>
          </a:bodyPr>
          <a:lstStyle/>
          <a:p>
            <a:r>
              <a:rPr lang="da-DK" b="1" dirty="0">
                <a:solidFill>
                  <a:schemeClr val="bg2"/>
                </a:solidFill>
                <a:latin typeface="+mj-lt"/>
              </a:rPr>
              <a:t>StruktureretSundFornuft.dk</a:t>
            </a:r>
            <a:endParaRPr lang="en-US" b="1" dirty="0">
              <a:solidFill>
                <a:schemeClr val="bg2"/>
              </a:solidFill>
              <a:latin typeface="+mj-lt"/>
            </a:endParaRPr>
          </a:p>
        </p:txBody>
      </p:sp>
      <p:sp>
        <p:nvSpPr>
          <p:cNvPr id="4" name="Rectangle 3">
            <a:extLst>
              <a:ext uri="{FF2B5EF4-FFF2-40B4-BE49-F238E27FC236}">
                <a16:creationId xmlns:a16="http://schemas.microsoft.com/office/drawing/2014/main" id="{BFE2D044-1785-4F6C-925B-87B443E24933}"/>
              </a:ext>
            </a:extLst>
          </p:cNvPr>
          <p:cNvSpPr/>
          <p:nvPr userDrawn="1"/>
        </p:nvSpPr>
        <p:spPr>
          <a:xfrm>
            <a:off x="6096000" y="6540366"/>
            <a:ext cx="6096000" cy="3277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F99DE7E-E9B5-4A08-8321-445D30E60B0C}"/>
              </a:ext>
            </a:extLst>
          </p:cNvPr>
          <p:cNvSpPr txBox="1"/>
          <p:nvPr userDrawn="1"/>
        </p:nvSpPr>
        <p:spPr>
          <a:xfrm>
            <a:off x="7061848" y="5873620"/>
            <a:ext cx="4920602" cy="371320"/>
          </a:xfrm>
          <a:prstGeom prst="rect">
            <a:avLst/>
          </a:prstGeom>
          <a:noFill/>
        </p:spPr>
        <p:txBody>
          <a:bodyPr wrap="square" lIns="0" tIns="0" rIns="0" bIns="0" rtlCol="0">
            <a:spAutoFit/>
          </a:bodyPr>
          <a:lstStyle/>
          <a:p>
            <a:pPr marL="0" marR="0" lvl="0" indent="0" algn="l" defTabSz="914400" rtl="0" eaLnBrk="1" fontAlgn="auto" latinLnBrk="0" hangingPunct="1">
              <a:lnSpc>
                <a:spcPct val="111000"/>
              </a:lnSpc>
              <a:spcBef>
                <a:spcPts val="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mj-lt"/>
                <a:ea typeface="+mn-ea"/>
                <a:cs typeface="+mn-cs"/>
              </a:rPr>
              <a:t>Dann Bleeker Pedersen</a:t>
            </a:r>
          </a:p>
        </p:txBody>
      </p:sp>
    </p:spTree>
    <p:extLst>
      <p:ext uri="{BB962C8B-B14F-4D97-AF65-F5344CB8AC3E}">
        <p14:creationId xmlns:p14="http://schemas.microsoft.com/office/powerpoint/2010/main" val="2450474835"/>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b="1"/>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5">
            <a:extLst>
              <a:ext uri="{FF2B5EF4-FFF2-40B4-BE49-F238E27FC236}">
                <a16:creationId xmlns:a16="http://schemas.microsoft.com/office/drawing/2014/main" id="{59CA4EAF-B81D-4F64-B3B4-DFED4C9D4B40}"/>
              </a:ext>
            </a:extLst>
          </p:cNvPr>
          <p:cNvSpPr>
            <a:spLocks noGrp="1"/>
          </p:cNvSpPr>
          <p:nvPr>
            <p:ph type="sldNum" sz="quarter" idx="4"/>
          </p:nvPr>
        </p:nvSpPr>
        <p:spPr>
          <a:xfrm>
            <a:off x="10281634" y="6546761"/>
            <a:ext cx="1910366" cy="307234"/>
          </a:xfrm>
          <a:prstGeom prst="rect">
            <a:avLst/>
          </a:prstGeom>
        </p:spPr>
        <p:txBody>
          <a:bodyPr vert="horz" lIns="91440" tIns="45720" rIns="91440" bIns="45720" rtlCol="0" anchor="ctr"/>
          <a:lstStyle>
            <a:lvl1pPr algn="ctr">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da-DK" dirty="0"/>
              <a:t>StruktureretSundFornuft.dk | </a:t>
            </a:r>
            <a:fld id="{560CA3AB-AC19-4D9C-8C95-DB933072B0B4}" type="slidenum">
              <a:rPr lang="da-DK" smtClean="0"/>
              <a:pPr/>
              <a:t>‹#›</a:t>
            </a:fld>
            <a:endParaRPr lang="da-DK" dirty="0"/>
          </a:p>
        </p:txBody>
      </p:sp>
    </p:spTree>
    <p:extLst>
      <p:ext uri="{BB962C8B-B14F-4D97-AF65-F5344CB8AC3E}">
        <p14:creationId xmlns:p14="http://schemas.microsoft.com/office/powerpoint/2010/main" val="4001822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u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000" b="1"/>
            </a:lvl1pPr>
          </a:lstStyle>
          <a:p>
            <a:r>
              <a:rPr lang="en-US"/>
              <a:t>Click to edit Master title style</a:t>
            </a:r>
            <a:endParaRPr lang="en-US" dirty="0"/>
          </a:p>
        </p:txBody>
      </p:sp>
      <p:sp>
        <p:nvSpPr>
          <p:cNvPr id="7" name="Slide Number Placeholder 5">
            <a:extLst>
              <a:ext uri="{FF2B5EF4-FFF2-40B4-BE49-F238E27FC236}">
                <a16:creationId xmlns:a16="http://schemas.microsoft.com/office/drawing/2014/main" id="{04AD6294-031C-4D9D-9E85-63C27EDEC808}"/>
              </a:ext>
            </a:extLst>
          </p:cNvPr>
          <p:cNvSpPr>
            <a:spLocks noGrp="1"/>
          </p:cNvSpPr>
          <p:nvPr>
            <p:ph type="sldNum" sz="quarter" idx="4"/>
          </p:nvPr>
        </p:nvSpPr>
        <p:spPr>
          <a:xfrm>
            <a:off x="10281634" y="6546761"/>
            <a:ext cx="1910366" cy="307234"/>
          </a:xfrm>
          <a:prstGeom prst="rect">
            <a:avLst/>
          </a:prstGeom>
        </p:spPr>
        <p:txBody>
          <a:bodyPr vert="horz" lIns="91440" tIns="45720" rIns="91440" bIns="45720" rtlCol="0" anchor="ctr"/>
          <a:lstStyle>
            <a:lvl1pPr algn="ctr">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da-DK" dirty="0"/>
              <a:t>StruktureretSundFornuft.dk | </a:t>
            </a:r>
            <a:fld id="{560CA3AB-AC19-4D9C-8C95-DB933072B0B4}" type="slidenum">
              <a:rPr lang="da-DK" smtClean="0"/>
              <a:pPr/>
              <a:t>‹#›</a:t>
            </a:fld>
            <a:endParaRPr lang="da-DK" dirty="0"/>
          </a:p>
        </p:txBody>
      </p:sp>
    </p:spTree>
    <p:extLst>
      <p:ext uri="{BB962C8B-B14F-4D97-AF65-F5344CB8AC3E}">
        <p14:creationId xmlns:p14="http://schemas.microsoft.com/office/powerpoint/2010/main" val="13565909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DBD23866-4F7E-4D9B-BD95-ECC5B6A2F5DB}"/>
              </a:ext>
            </a:extLst>
          </p:cNvPr>
          <p:cNvSpPr>
            <a:spLocks noGrp="1"/>
          </p:cNvSpPr>
          <p:nvPr>
            <p:ph type="sldNum" sz="quarter" idx="4"/>
          </p:nvPr>
        </p:nvSpPr>
        <p:spPr>
          <a:xfrm>
            <a:off x="10281634" y="6546761"/>
            <a:ext cx="1910366" cy="307234"/>
          </a:xfrm>
          <a:prstGeom prst="rect">
            <a:avLst/>
          </a:prstGeom>
        </p:spPr>
        <p:txBody>
          <a:bodyPr vert="horz" lIns="91440" tIns="45720" rIns="91440" bIns="45720" rtlCol="0" anchor="ctr"/>
          <a:lstStyle>
            <a:lvl1pPr algn="ctr">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da-DK" dirty="0"/>
              <a:t>StruktureretSundFornuft.dk | </a:t>
            </a:r>
            <a:fld id="{560CA3AB-AC19-4D9C-8C95-DB933072B0B4}" type="slidenum">
              <a:rPr lang="da-DK" smtClean="0"/>
              <a:pPr/>
              <a:t>‹#›</a:t>
            </a:fld>
            <a:endParaRPr lang="da-DK" dirty="0"/>
          </a:p>
        </p:txBody>
      </p:sp>
    </p:spTree>
    <p:extLst>
      <p:ext uri="{BB962C8B-B14F-4D97-AF65-F5344CB8AC3E}">
        <p14:creationId xmlns:p14="http://schemas.microsoft.com/office/powerpoint/2010/main" val="15098298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ktionsadskillelse">
    <p:bg>
      <p:bgPr>
        <a:solidFill>
          <a:srgbClr val="7F7F7F"/>
        </a:solidFill>
        <a:effectLst/>
      </p:bgPr>
    </p:bg>
    <p:spTree>
      <p:nvGrpSpPr>
        <p:cNvPr id="1" name=""/>
        <p:cNvGrpSpPr/>
        <p:nvPr/>
      </p:nvGrpSpPr>
      <p:grpSpPr>
        <a:xfrm>
          <a:off x="0" y="0"/>
          <a:ext cx="0" cy="0"/>
          <a:chOff x="0" y="0"/>
          <a:chExt cx="0" cy="0"/>
        </a:xfrm>
      </p:grpSpPr>
      <p:graphicFrame>
        <p:nvGraphicFramePr>
          <p:cNvPr id="35" name="Object 34" hidden="1">
            <a:extLst>
              <a:ext uri="{FF2B5EF4-FFF2-40B4-BE49-F238E27FC236}">
                <a16:creationId xmlns:a16="http://schemas.microsoft.com/office/drawing/2014/main" id="{0CEC960D-57C5-4786-866D-C4EFD48A94E9}"/>
              </a:ext>
            </a:extLst>
          </p:cNvPr>
          <p:cNvGraphicFramePr>
            <a:graphicFrameLocks noChangeAspect="1"/>
          </p:cNvGraphicFramePr>
          <p:nvPr userDrawn="1">
            <p:custDataLst>
              <p:tags r:id="rId2"/>
            </p:custDataLst>
            <p:extLst>
              <p:ext uri="{D42A27DB-BD31-4B8C-83A1-F6EECF244321}">
                <p14:modId xmlns:p14="http://schemas.microsoft.com/office/powerpoint/2010/main" val="24792954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085" name="think-cell Slide" r:id="rId4" imgW="409" imgH="409" progId="TCLayout.ActiveDocument.1">
                  <p:embed/>
                </p:oleObj>
              </mc:Choice>
              <mc:Fallback>
                <p:oleObj name="think-cell Slide" r:id="rId4" imgW="409" imgH="409" progId="TCLayout.ActiveDocument.1">
                  <p:embed/>
                  <p:pic>
                    <p:nvPicPr>
                      <p:cNvPr id="35" name="Object 34" hidden="1">
                        <a:extLst>
                          <a:ext uri="{FF2B5EF4-FFF2-40B4-BE49-F238E27FC236}">
                            <a16:creationId xmlns:a16="http://schemas.microsoft.com/office/drawing/2014/main" id="{0CEC960D-57C5-4786-866D-C4EFD48A94E9}"/>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hasCustomPrompt="1"/>
          </p:nvPr>
        </p:nvSpPr>
        <p:spPr>
          <a:xfrm>
            <a:off x="1777491" y="3173785"/>
            <a:ext cx="8733030" cy="510430"/>
          </a:xfrm>
        </p:spPr>
        <p:txBody>
          <a:bodyPr anchor="b">
            <a:normAutofit/>
          </a:bodyPr>
          <a:lstStyle>
            <a:lvl1pPr algn="ctr">
              <a:defRPr sz="2600">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4470260" y="2718362"/>
            <a:ext cx="3312563" cy="341123"/>
          </a:xfrm>
        </p:spPr>
        <p:txBody>
          <a:bodyPr>
            <a:normAutofit/>
          </a:bodyPr>
          <a:lstStyle>
            <a:lvl1pPr marL="0" indent="0" algn="ctr">
              <a:buNone/>
              <a:defRPr sz="2000" b="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Slide Number Placeholder 5">
            <a:extLst>
              <a:ext uri="{FF2B5EF4-FFF2-40B4-BE49-F238E27FC236}">
                <a16:creationId xmlns:a16="http://schemas.microsoft.com/office/drawing/2014/main" id="{DCD0FC11-AE13-4643-A6EF-61A9E9C7D7CD}"/>
              </a:ext>
            </a:extLst>
          </p:cNvPr>
          <p:cNvSpPr>
            <a:spLocks noGrp="1"/>
          </p:cNvSpPr>
          <p:nvPr>
            <p:ph type="sldNum" sz="quarter" idx="4"/>
          </p:nvPr>
        </p:nvSpPr>
        <p:spPr>
          <a:xfrm>
            <a:off x="10281634" y="6546761"/>
            <a:ext cx="1910366" cy="307234"/>
          </a:xfrm>
          <a:prstGeom prst="rect">
            <a:avLst/>
          </a:prstGeom>
        </p:spPr>
        <p:txBody>
          <a:bodyPr vert="horz" wrap="square" lIns="91440" tIns="45720" rIns="91440" bIns="45720" rtlCol="0" anchor="ctr">
            <a:noAutofit/>
          </a:bodyPr>
          <a:lstStyle>
            <a:lvl1pPr algn="ctr">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da-DK" dirty="0"/>
              <a:t>StruktureretSundFornuft.dk | </a:t>
            </a:r>
            <a:fld id="{560CA3AB-AC19-4D9C-8C95-DB933072B0B4}" type="slidenum">
              <a:rPr lang="da-DK" smtClean="0"/>
              <a:pPr/>
              <a:t>‹#›</a:t>
            </a:fld>
            <a:endParaRPr lang="da-DK" dirty="0"/>
          </a:p>
        </p:txBody>
      </p:sp>
      <p:cxnSp>
        <p:nvCxnSpPr>
          <p:cNvPr id="5" name="Straight Connector 4">
            <a:extLst>
              <a:ext uri="{FF2B5EF4-FFF2-40B4-BE49-F238E27FC236}">
                <a16:creationId xmlns:a16="http://schemas.microsoft.com/office/drawing/2014/main" id="{0DE88B7B-8294-45E6-8CF7-9B3D554CF01C}"/>
              </a:ext>
            </a:extLst>
          </p:cNvPr>
          <p:cNvCxnSpPr>
            <a:cxnSpLocks/>
          </p:cNvCxnSpPr>
          <p:nvPr userDrawn="1"/>
        </p:nvCxnSpPr>
        <p:spPr>
          <a:xfrm>
            <a:off x="1590261" y="3925515"/>
            <a:ext cx="9107487"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865525E-7EEE-4269-B689-F6F44501665F}"/>
              </a:ext>
            </a:extLst>
          </p:cNvPr>
          <p:cNvCxnSpPr>
            <a:cxnSpLocks/>
          </p:cNvCxnSpPr>
          <p:nvPr userDrawn="1"/>
        </p:nvCxnSpPr>
        <p:spPr>
          <a:xfrm flipV="1">
            <a:off x="1628997" y="2882899"/>
            <a:ext cx="0" cy="1080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D00E937-149A-4D17-A84B-A74E4B2C27B5}"/>
              </a:ext>
            </a:extLst>
          </p:cNvPr>
          <p:cNvCxnSpPr>
            <a:cxnSpLocks/>
          </p:cNvCxnSpPr>
          <p:nvPr userDrawn="1"/>
        </p:nvCxnSpPr>
        <p:spPr>
          <a:xfrm flipV="1">
            <a:off x="10662823" y="2882899"/>
            <a:ext cx="0" cy="108000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BE35532-5154-4D53-8579-D5E13B2CE9EB}"/>
              </a:ext>
            </a:extLst>
          </p:cNvPr>
          <p:cNvCxnSpPr>
            <a:cxnSpLocks/>
          </p:cNvCxnSpPr>
          <p:nvPr userDrawn="1"/>
        </p:nvCxnSpPr>
        <p:spPr>
          <a:xfrm>
            <a:off x="1590261" y="2920999"/>
            <a:ext cx="2880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BE042D0-E5A1-438F-BE58-8D480441364A}"/>
              </a:ext>
            </a:extLst>
          </p:cNvPr>
          <p:cNvCxnSpPr>
            <a:cxnSpLocks/>
          </p:cNvCxnSpPr>
          <p:nvPr userDrawn="1"/>
        </p:nvCxnSpPr>
        <p:spPr>
          <a:xfrm flipH="1" flipV="1">
            <a:off x="7782823" y="2920999"/>
            <a:ext cx="2880000"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25992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page">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56B07B79-9A51-47AA-81BA-BF4D7FB4F20D}"/>
              </a:ext>
            </a:extLst>
          </p:cNvPr>
          <p:cNvGraphicFramePr>
            <a:graphicFrameLocks noChangeAspect="1"/>
          </p:cNvGraphicFramePr>
          <p:nvPr userDrawn="1">
            <p:custDataLst>
              <p:tags r:id="rId2"/>
            </p:custDataLst>
            <p:extLst>
              <p:ext uri="{D42A27DB-BD31-4B8C-83A1-F6EECF244321}">
                <p14:modId xmlns:p14="http://schemas.microsoft.com/office/powerpoint/2010/main" val="420398415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09" name="think-cell Slide" r:id="rId4" imgW="409" imgH="409" progId="TCLayout.ActiveDocument.1">
                  <p:embed/>
                </p:oleObj>
              </mc:Choice>
              <mc:Fallback>
                <p:oleObj name="think-cell Slide" r:id="rId4" imgW="409" imgH="409" progId="TCLayout.ActiveDocument.1">
                  <p:embed/>
                  <p:pic>
                    <p:nvPicPr>
                      <p:cNvPr id="2" name="Object 1" hidden="1">
                        <a:extLst>
                          <a:ext uri="{FF2B5EF4-FFF2-40B4-BE49-F238E27FC236}">
                            <a16:creationId xmlns:a16="http://schemas.microsoft.com/office/drawing/2014/main" id="{56B07B79-9A51-47AA-81BA-BF4D7FB4F20D}"/>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1D894F14-C8A1-4C43-BE36-E44983558060}"/>
              </a:ext>
            </a:extLst>
          </p:cNvPr>
          <p:cNvSpPr/>
          <p:nvPr userDrawn="1"/>
        </p:nvSpPr>
        <p:spPr>
          <a:xfrm>
            <a:off x="6095999" y="0"/>
            <a:ext cx="6114081" cy="686812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9035079-2751-47A1-8A45-7E09964CAC68}"/>
              </a:ext>
            </a:extLst>
          </p:cNvPr>
          <p:cNvSpPr/>
          <p:nvPr userDrawn="1"/>
        </p:nvSpPr>
        <p:spPr>
          <a:xfrm>
            <a:off x="0" y="0"/>
            <a:ext cx="6096000" cy="6868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3"/>
          <p:cNvSpPr>
            <a:spLocks noGrp="1" noChangeArrowheads="1"/>
          </p:cNvSpPr>
          <p:nvPr>
            <p:ph type="subTitle" idx="1"/>
          </p:nvPr>
        </p:nvSpPr>
        <p:spPr>
          <a:xfrm>
            <a:off x="270972" y="4007404"/>
            <a:ext cx="5510012" cy="369122"/>
          </a:xfrm>
        </p:spPr>
        <p:txBody>
          <a:bodyPr>
            <a:normAutofit/>
          </a:bodyPr>
          <a:lstStyle>
            <a:lvl1pPr marL="0" indent="0" algn="ctr">
              <a:buFontTx/>
              <a:buNone/>
              <a:defRPr sz="1600">
                <a:solidFill>
                  <a:schemeClr val="bg2">
                    <a:lumMod val="75000"/>
                  </a:schemeClr>
                </a:solidFill>
              </a:defRPr>
            </a:lvl1pPr>
          </a:lstStyle>
          <a:p>
            <a:r>
              <a:rPr lang="en-US" noProof="0"/>
              <a:t>Click to edit Master subtitle style</a:t>
            </a:r>
            <a:endParaRPr lang="da-DK" noProof="0" dirty="0"/>
          </a:p>
        </p:txBody>
      </p:sp>
      <p:sp>
        <p:nvSpPr>
          <p:cNvPr id="6" name="Rectangle 2"/>
          <p:cNvSpPr>
            <a:spLocks noGrp="1" noChangeArrowheads="1"/>
          </p:cNvSpPr>
          <p:nvPr>
            <p:ph type="ctrTitle"/>
          </p:nvPr>
        </p:nvSpPr>
        <p:spPr>
          <a:xfrm>
            <a:off x="270972" y="2799923"/>
            <a:ext cx="5510012" cy="1292225"/>
          </a:xfrm>
        </p:spPr>
        <p:txBody>
          <a:bodyPr>
            <a:noAutofit/>
          </a:bodyPr>
          <a:lstStyle>
            <a:lvl1pPr algn="ctr">
              <a:defRPr sz="4400">
                <a:solidFill>
                  <a:schemeClr val="tx2"/>
                </a:solidFill>
              </a:defRPr>
            </a:lvl1pPr>
          </a:lstStyle>
          <a:p>
            <a:r>
              <a:rPr lang="en-US" noProof="0"/>
              <a:t>Click to edit Master title style</a:t>
            </a:r>
            <a:endParaRPr lang="da-DK" noProof="0" dirty="0"/>
          </a:p>
        </p:txBody>
      </p:sp>
      <p:sp>
        <p:nvSpPr>
          <p:cNvPr id="15" name="Rectangle 14">
            <a:extLst>
              <a:ext uri="{FF2B5EF4-FFF2-40B4-BE49-F238E27FC236}">
                <a16:creationId xmlns:a16="http://schemas.microsoft.com/office/drawing/2014/main" id="{9043D4A9-5AD8-4340-A15B-2B161A60341F}"/>
              </a:ext>
            </a:extLst>
          </p:cNvPr>
          <p:cNvSpPr/>
          <p:nvPr userDrawn="1"/>
        </p:nvSpPr>
        <p:spPr>
          <a:xfrm>
            <a:off x="1535783" y="6171034"/>
            <a:ext cx="3820277" cy="369332"/>
          </a:xfrm>
          <a:prstGeom prst="rect">
            <a:avLst/>
          </a:prstGeom>
        </p:spPr>
        <p:txBody>
          <a:bodyPr wrap="none">
            <a:spAutoFit/>
          </a:bodyPr>
          <a:lstStyle/>
          <a:p>
            <a:r>
              <a:rPr lang="da-DK" b="1" dirty="0">
                <a:solidFill>
                  <a:schemeClr val="bg2"/>
                </a:solidFill>
                <a:latin typeface="+mj-lt"/>
              </a:rPr>
              <a:t>StruktureretSundFornuft.dk</a:t>
            </a:r>
            <a:endParaRPr lang="en-US" b="1" dirty="0">
              <a:solidFill>
                <a:schemeClr val="bg2"/>
              </a:solidFill>
              <a:latin typeface="+mj-lt"/>
            </a:endParaRPr>
          </a:p>
        </p:txBody>
      </p:sp>
      <p:sp>
        <p:nvSpPr>
          <p:cNvPr id="16" name="TextBox 15">
            <a:extLst>
              <a:ext uri="{FF2B5EF4-FFF2-40B4-BE49-F238E27FC236}">
                <a16:creationId xmlns:a16="http://schemas.microsoft.com/office/drawing/2014/main" id="{F783EBA8-55F1-4618-936A-CA57032246EA}"/>
              </a:ext>
            </a:extLst>
          </p:cNvPr>
          <p:cNvSpPr txBox="1"/>
          <p:nvPr userDrawn="1"/>
        </p:nvSpPr>
        <p:spPr>
          <a:xfrm>
            <a:off x="870598" y="5873620"/>
            <a:ext cx="4920602" cy="371320"/>
          </a:xfrm>
          <a:prstGeom prst="rect">
            <a:avLst/>
          </a:prstGeom>
          <a:noFill/>
        </p:spPr>
        <p:txBody>
          <a:bodyPr wrap="square" lIns="0" tIns="0" rIns="0" bIns="0" rtlCol="0">
            <a:spAutoFit/>
          </a:bodyPr>
          <a:lstStyle/>
          <a:p>
            <a:pPr marL="0" marR="0" lvl="0" indent="0" algn="l" defTabSz="914400" rtl="0" eaLnBrk="1" fontAlgn="auto" latinLnBrk="0" hangingPunct="1">
              <a:lnSpc>
                <a:spcPct val="111000"/>
              </a:lnSpc>
              <a:spcBef>
                <a:spcPts val="0"/>
              </a:spcBef>
              <a:spcAft>
                <a:spcPts val="0"/>
              </a:spcAft>
              <a:buClrTx/>
              <a:buSzTx/>
              <a:buFontTx/>
              <a:buNone/>
              <a:tabLst/>
              <a:defRPr/>
            </a:pPr>
            <a:r>
              <a:rPr kumimoji="0" lang="en-US" sz="2400" b="1" i="0" u="none" strike="noStrike" kern="1200" cap="none" spc="50" normalizeH="0" baseline="0" noProof="0" dirty="0">
                <a:ln>
                  <a:noFill/>
                </a:ln>
                <a:solidFill>
                  <a:prstClr val="black"/>
                </a:solidFill>
                <a:effectLst/>
                <a:uLnTx/>
                <a:uFillTx/>
                <a:latin typeface="+mj-lt"/>
                <a:ea typeface="+mn-ea"/>
                <a:cs typeface="+mn-cs"/>
              </a:rPr>
              <a:t>Dann Bleeker Pedersen</a:t>
            </a:r>
          </a:p>
        </p:txBody>
      </p:sp>
    </p:spTree>
    <p:extLst>
      <p:ext uri="{BB962C8B-B14F-4D97-AF65-F5344CB8AC3E}">
        <p14:creationId xmlns:p14="http://schemas.microsoft.com/office/powerpoint/2010/main" val="2708253470"/>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P Styles_1">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103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 Agenda">
    <p:spTree>
      <p:nvGrpSpPr>
        <p:cNvPr id="1" name=""/>
        <p:cNvGrpSpPr/>
        <p:nvPr/>
      </p:nvGrpSpPr>
      <p:grpSpPr>
        <a:xfrm>
          <a:off x="0" y="0"/>
          <a:ext cx="0" cy="0"/>
          <a:chOff x="0" y="0"/>
          <a:chExt cx="0" cy="0"/>
        </a:xfrm>
      </p:grpSpPr>
      <p:graphicFrame>
        <p:nvGraphicFramePr>
          <p:cNvPr id="43" name="Object 42" hidden="1">
            <a:extLst>
              <a:ext uri="{FF2B5EF4-FFF2-40B4-BE49-F238E27FC236}">
                <a16:creationId xmlns:a16="http://schemas.microsoft.com/office/drawing/2014/main" id="{6E8CF85F-E4F2-445B-AB35-574BF6213B48}"/>
              </a:ext>
            </a:extLst>
          </p:cNvPr>
          <p:cNvGraphicFramePr>
            <a:graphicFrameLocks noChangeAspect="1"/>
          </p:cNvGraphicFramePr>
          <p:nvPr userDrawn="1">
            <p:custDataLst>
              <p:tags r:id="rId2"/>
            </p:custDataLst>
            <p:extLst>
              <p:ext uri="{D42A27DB-BD31-4B8C-83A1-F6EECF244321}">
                <p14:modId xmlns:p14="http://schemas.microsoft.com/office/powerpoint/2010/main" val="74175119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5133" name="think-cell Slide" r:id="rId4" imgW="409" imgH="409" progId="TCLayout.ActiveDocument.1">
                  <p:embed/>
                </p:oleObj>
              </mc:Choice>
              <mc:Fallback>
                <p:oleObj name="think-cell Slide" r:id="rId4" imgW="409" imgH="409" progId="TCLayout.ActiveDocument.1">
                  <p:embed/>
                  <p:pic>
                    <p:nvPicPr>
                      <p:cNvPr id="43" name="Object 42" hidden="1">
                        <a:extLst>
                          <a:ext uri="{FF2B5EF4-FFF2-40B4-BE49-F238E27FC236}">
                            <a16:creationId xmlns:a16="http://schemas.microsoft.com/office/drawing/2014/main" id="{6E8CF85F-E4F2-445B-AB35-574BF6213B48}"/>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5709B8C-1D98-424D-8E21-EC065F874B93}"/>
              </a:ext>
            </a:extLst>
          </p:cNvPr>
          <p:cNvSpPr>
            <a:spLocks noGrp="1"/>
          </p:cNvSpPr>
          <p:nvPr>
            <p:ph type="title" hasCustomPrompt="1"/>
          </p:nvPr>
        </p:nvSpPr>
        <p:spPr/>
        <p:txBody>
          <a:bodyPr/>
          <a:lstStyle>
            <a:lvl1pPr>
              <a:defRPr/>
            </a:lvl1pPr>
          </a:lstStyle>
          <a:p>
            <a:r>
              <a:rPr lang="en-US" dirty="0"/>
              <a:t>INDHOLD</a:t>
            </a:r>
          </a:p>
        </p:txBody>
      </p:sp>
      <p:sp>
        <p:nvSpPr>
          <p:cNvPr id="3" name="Slide Number Placeholder 2">
            <a:extLst>
              <a:ext uri="{FF2B5EF4-FFF2-40B4-BE49-F238E27FC236}">
                <a16:creationId xmlns:a16="http://schemas.microsoft.com/office/drawing/2014/main" id="{DC6C5FA2-2C94-44BC-AAAA-9AE4E3F3766E}"/>
              </a:ext>
            </a:extLst>
          </p:cNvPr>
          <p:cNvSpPr>
            <a:spLocks noGrp="1"/>
          </p:cNvSpPr>
          <p:nvPr>
            <p:ph type="sldNum" sz="quarter" idx="10"/>
          </p:nvPr>
        </p:nvSpPr>
        <p:spPr/>
        <p:txBody>
          <a:bodyPr/>
          <a:lstStyle/>
          <a:p>
            <a:r>
              <a:rPr lang="da-DK"/>
              <a:t>StruktureretSundFornuft.dk | </a:t>
            </a:r>
            <a:fld id="{560CA3AB-AC19-4D9C-8C95-DB933072B0B4}" type="slidenum">
              <a:rPr lang="da-DK" smtClean="0"/>
              <a:pPr/>
              <a:t>‹#›</a:t>
            </a:fld>
            <a:endParaRPr lang="da-DK" dirty="0"/>
          </a:p>
        </p:txBody>
      </p:sp>
      <p:sp>
        <p:nvSpPr>
          <p:cNvPr id="4" name="SP Agenda Notice" hidden="1">
            <a:extLst>
              <a:ext uri="{FF2B5EF4-FFF2-40B4-BE49-F238E27FC236}">
                <a16:creationId xmlns:a16="http://schemas.microsoft.com/office/drawing/2014/main" id="{6649A4F1-5602-4D6F-900F-BE7800D10F85}"/>
              </a:ext>
            </a:extLst>
          </p:cNvPr>
          <p:cNvSpPr>
            <a:spLocks noGrp="1"/>
          </p:cNvSpPr>
          <p:nvPr>
            <p:ph sz="quarter" idx="13" hasCustomPrompt="1"/>
          </p:nvPr>
        </p:nvSpPr>
        <p:spPr>
          <a:xfrm>
            <a:off x="12344400" y="48315"/>
            <a:ext cx="2743200" cy="0"/>
          </a:xfrm>
          <a:prstGeom prst="rect">
            <a:avLst/>
          </a:prstGeom>
          <a:solidFill>
            <a:schemeClr val="accent2"/>
          </a:solidFill>
        </p:spPr>
        <p:txBody>
          <a:bodyPr>
            <a:noAutofit/>
          </a:bodyPr>
          <a:lstStyle>
            <a:lvl1pPr marL="0" indent="0">
              <a:buFontTx/>
              <a:buNone/>
              <a:defRPr sz="800" b="0" i="0" baseline="0">
                <a:solidFill>
                  <a:schemeClr val="tx1"/>
                </a:solidFill>
              </a:defRPr>
            </a:lvl1pPr>
            <a:lvl2pPr marL="172641" marR="0" indent="-171450" algn="l" defTabSz="684593" rtl="0" eaLnBrk="1" fontAlgn="base" latinLnBrk="0" hangingPunct="1">
              <a:lnSpc>
                <a:spcPct val="100000"/>
              </a:lnSpc>
              <a:spcBef>
                <a:spcPct val="0"/>
              </a:spcBef>
              <a:spcAft>
                <a:spcPts val="0"/>
              </a:spcAft>
              <a:buClrTx/>
              <a:buSzTx/>
              <a:buFont typeface="Arial" panose="020B0604020202020204" pitchFamily="34" charset="0"/>
              <a:buChar char="•"/>
              <a:tabLst/>
              <a:defRPr sz="800" baseline="0">
                <a:solidFill>
                  <a:schemeClr val="tx1"/>
                </a:solidFill>
              </a:defRPr>
            </a:lvl2pPr>
            <a:lvl3pPr>
              <a:defRPr sz="900"/>
            </a:lvl3pPr>
            <a:lvl4pPr>
              <a:defRPr sz="900"/>
            </a:lvl4pPr>
            <a:lvl5pPr>
              <a:defRPr sz="900"/>
            </a:lvl5pPr>
          </a:lstStyle>
          <a:p>
            <a:pPr lvl="0"/>
            <a:r>
              <a:rPr lang="en-US" noProof="0" dirty="0"/>
              <a:t>This is the SlideProof Agenda Layout</a:t>
            </a:r>
          </a:p>
          <a:p>
            <a:pPr lvl="0"/>
            <a:r>
              <a:rPr lang="en-US" noProof="0" dirty="0"/>
              <a:t>http://www.veodin.com/slideproof/manual/agenda/</a:t>
            </a:r>
          </a:p>
          <a:p>
            <a:pPr lvl="0"/>
            <a:r>
              <a:rPr lang="en-US" noProof="0" dirty="0"/>
              <a:t>Use the Selection Pane (Alt+F10) to make the hidden shapes of the Agenda visible. Make sure you group them again after editing and rename them with SlideProof &gt; Agenda &gt; Rename Agenda Groups</a:t>
            </a:r>
          </a:p>
          <a:p>
            <a:pPr lvl="0"/>
            <a:r>
              <a:rPr lang="en-US" noProof="0" dirty="0"/>
              <a:t>Expected group names are:</a:t>
            </a:r>
          </a:p>
          <a:p>
            <a:pPr lvl="1"/>
            <a:endParaRPr lang="en-US" noProof="0" dirty="0"/>
          </a:p>
          <a:p>
            <a:pPr lvl="1"/>
            <a:r>
              <a:rPr lang="en-US" noProof="0" dirty="0"/>
              <a:t>SP Agenda Section</a:t>
            </a:r>
          </a:p>
          <a:p>
            <a:pPr lvl="1"/>
            <a:r>
              <a:rPr lang="en-US" noProof="0" dirty="0"/>
              <a:t>SP Agenda Section Highlight</a:t>
            </a:r>
          </a:p>
          <a:p>
            <a:pPr lvl="1"/>
            <a:r>
              <a:rPr lang="en-US" noProof="0" dirty="0"/>
              <a:t>SP Agenda Subsection</a:t>
            </a:r>
          </a:p>
          <a:p>
            <a:pPr lvl="1"/>
            <a:r>
              <a:rPr lang="en-US" noProof="0" dirty="0"/>
              <a:t>SP Agenda Subsection Highlight</a:t>
            </a:r>
          </a:p>
          <a:p>
            <a:pPr lvl="0"/>
            <a:r>
              <a:rPr lang="en-US" noProof="0" dirty="0"/>
              <a:t>Any shapes or images inside the groups will appear on the agenda pages. This notice (SP Agenda Notice) will not appear on the agenda pages.</a:t>
            </a:r>
          </a:p>
          <a:p>
            <a:pPr lvl="0"/>
            <a:r>
              <a:rPr lang="en-US" noProof="0" dirty="0"/>
              <a:t>Valid text placeholders are:</a:t>
            </a:r>
          </a:p>
          <a:p>
            <a:pPr lvl="1"/>
            <a:endParaRPr lang="en-US" noProof="0" dirty="0"/>
          </a:p>
          <a:p>
            <a:pPr lvl="1"/>
            <a:r>
              <a:rPr lang="en-US" noProof="0" dirty="0"/>
              <a:t>Section number:</a:t>
            </a:r>
          </a:p>
          <a:p>
            <a:pPr lvl="1"/>
            <a:r>
              <a:rPr lang="en-US" noProof="0" dirty="0"/>
              <a:t>&lt;N&gt; for Arabic number 1, 2, 3</a:t>
            </a:r>
          </a:p>
          <a:p>
            <a:pPr lvl="1"/>
            <a:r>
              <a:rPr lang="en-US" noProof="0" dirty="0"/>
              <a:t>&lt;R&gt; for Roman numeral I, II, III</a:t>
            </a:r>
          </a:p>
          <a:p>
            <a:pPr lvl="1"/>
            <a:r>
              <a:rPr lang="en-US" noProof="0" dirty="0"/>
              <a:t>&lt;RL&gt; for lower-case Roman numeral </a:t>
            </a:r>
            <a:r>
              <a:rPr lang="en-US" noProof="0" dirty="0" err="1"/>
              <a:t>i</a:t>
            </a:r>
            <a:r>
              <a:rPr lang="en-US" noProof="0" dirty="0"/>
              <a:t>, ii, iii</a:t>
            </a:r>
          </a:p>
          <a:p>
            <a:pPr lvl="1"/>
            <a:r>
              <a:rPr lang="en-US" noProof="0" dirty="0"/>
              <a:t>&lt;A&gt; for alphabetic character A, B, C</a:t>
            </a:r>
          </a:p>
          <a:p>
            <a:pPr lvl="1"/>
            <a:r>
              <a:rPr lang="en-US" noProof="0" dirty="0"/>
              <a:t>&lt;AL&gt; for lower-case Alphabetic character</a:t>
            </a:r>
          </a:p>
          <a:p>
            <a:pPr lvl="1"/>
            <a:r>
              <a:rPr lang="en-US" noProof="0" dirty="0"/>
              <a:t>&lt;TEXT&gt;</a:t>
            </a:r>
          </a:p>
          <a:p>
            <a:pPr lvl="1"/>
            <a:r>
              <a:rPr lang="en-US" noProof="0" dirty="0"/>
              <a:t>&lt;RESPONSIBLE&gt;</a:t>
            </a:r>
          </a:p>
          <a:p>
            <a:pPr lvl="1"/>
            <a:r>
              <a:rPr lang="en-US" noProof="0" dirty="0"/>
              <a:t>&lt;TIMESLOT&gt;</a:t>
            </a:r>
          </a:p>
          <a:p>
            <a:pPr lvl="1"/>
            <a:r>
              <a:rPr lang="en-US" noProof="0" dirty="0"/>
              <a:t>&lt;DURATION&gt; for duration</a:t>
            </a:r>
          </a:p>
          <a:p>
            <a:pPr lvl="1"/>
            <a:r>
              <a:rPr lang="en-US" noProof="0" dirty="0"/>
              <a:t>&lt;P&gt; for page number</a:t>
            </a:r>
          </a:p>
          <a:p>
            <a:pPr lvl="0"/>
            <a:r>
              <a:rPr lang="en-US" noProof="0" dirty="0"/>
              <a:t>If you want the agenda to be vertically centered on each Agenda slide, rename this layout to:</a:t>
            </a:r>
          </a:p>
          <a:p>
            <a:pPr lvl="1"/>
            <a:endParaRPr lang="en-US" noProof="0" dirty="0"/>
          </a:p>
          <a:p>
            <a:pPr lvl="1"/>
            <a:r>
              <a:rPr lang="en-US" noProof="0" dirty="0"/>
              <a:t>SP Agenda Vertical</a:t>
            </a:r>
          </a:p>
        </p:txBody>
      </p:sp>
      <p:grpSp>
        <p:nvGrpSpPr>
          <p:cNvPr id="5" name="SP Agenda Section" hidden="1">
            <a:extLst>
              <a:ext uri="{FF2B5EF4-FFF2-40B4-BE49-F238E27FC236}">
                <a16:creationId xmlns:a16="http://schemas.microsoft.com/office/drawing/2014/main" id="{9782C0C6-91F5-489C-A803-59C93FC8BA73}"/>
              </a:ext>
            </a:extLst>
          </p:cNvPr>
          <p:cNvGrpSpPr/>
          <p:nvPr userDrawn="1"/>
        </p:nvGrpSpPr>
        <p:grpSpPr>
          <a:xfrm>
            <a:off x="1191911" y="1619148"/>
            <a:ext cx="9639222" cy="369332"/>
            <a:chOff x="1797664" y="2085631"/>
            <a:chExt cx="8657274" cy="369332"/>
          </a:xfrm>
        </p:grpSpPr>
        <p:sp>
          <p:nvSpPr>
            <p:cNvPr id="6" name="Textbox" hidden="1">
              <a:extLst>
                <a:ext uri="{FF2B5EF4-FFF2-40B4-BE49-F238E27FC236}">
                  <a16:creationId xmlns:a16="http://schemas.microsoft.com/office/drawing/2014/main" id="{A269F6AC-38F5-4D13-89C0-65EE9313F40E}"/>
                </a:ext>
              </a:extLst>
            </p:cNvPr>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dirty="0"/>
                <a:t>&lt;TEXT&gt;</a:t>
              </a:r>
            </a:p>
          </p:txBody>
        </p:sp>
        <p:sp>
          <p:nvSpPr>
            <p:cNvPr id="7" name="Textbox" hidden="1">
              <a:extLst>
                <a:ext uri="{FF2B5EF4-FFF2-40B4-BE49-F238E27FC236}">
                  <a16:creationId xmlns:a16="http://schemas.microsoft.com/office/drawing/2014/main" id="{BC2655DE-83A0-43E6-8C28-3BE37D137946}"/>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dirty="0"/>
                <a:t>&lt;A&gt;</a:t>
              </a:r>
            </a:p>
          </p:txBody>
        </p:sp>
        <p:sp>
          <p:nvSpPr>
            <p:cNvPr id="8" name="Textbox" hidden="1">
              <a:extLst>
                <a:ext uri="{FF2B5EF4-FFF2-40B4-BE49-F238E27FC236}">
                  <a16:creationId xmlns:a16="http://schemas.microsoft.com/office/drawing/2014/main" id="{42D8E27D-9574-4CB8-B8F9-48F933F586D9}"/>
                </a:ext>
              </a:extLst>
            </p:cNvPr>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dirty="0"/>
                <a:t>&lt;P&gt;</a:t>
              </a:r>
            </a:p>
          </p:txBody>
        </p:sp>
        <p:sp>
          <p:nvSpPr>
            <p:cNvPr id="9" name="Textbox" hidden="1">
              <a:extLst>
                <a:ext uri="{FF2B5EF4-FFF2-40B4-BE49-F238E27FC236}">
                  <a16:creationId xmlns:a16="http://schemas.microsoft.com/office/drawing/2014/main" id="{4F7E17E3-B719-488B-8AD2-F05AA319BC72}"/>
                </a:ext>
              </a:extLst>
            </p:cNvPr>
            <p:cNvSpPr txBox="1">
              <a:spLocks/>
            </p:cNvSpPr>
            <p:nvPr userDrawn="1"/>
          </p:nvSpPr>
          <p:spPr>
            <a:xfrm>
              <a:off x="7696160" y="2085631"/>
              <a:ext cx="1257061" cy="369332"/>
            </a:xfrm>
            <a:prstGeom prst="rect">
              <a:avLst/>
            </a:prstGeom>
            <a:noFill/>
          </p:spPr>
          <p:txBody>
            <a:bodyPr wrap="none" rtlCol="0" anchor="ctr">
              <a:noAutofit/>
            </a:bodyPr>
            <a:lstStyle/>
            <a:p>
              <a:pPr algn="l"/>
              <a:r>
                <a:rPr lang="en-US" sz="1400" dirty="0"/>
                <a:t>&lt;TIMESLOT&gt;</a:t>
              </a:r>
            </a:p>
          </p:txBody>
        </p:sp>
        <p:sp>
          <p:nvSpPr>
            <p:cNvPr id="10" name="Textbox" hidden="1">
              <a:extLst>
                <a:ext uri="{FF2B5EF4-FFF2-40B4-BE49-F238E27FC236}">
                  <a16:creationId xmlns:a16="http://schemas.microsoft.com/office/drawing/2014/main" id="{74611DFD-7904-4BA3-9686-AB5161BF0164}"/>
                </a:ext>
              </a:extLst>
            </p:cNvPr>
            <p:cNvSpPr txBox="1">
              <a:spLocks/>
            </p:cNvSpPr>
            <p:nvPr userDrawn="1"/>
          </p:nvSpPr>
          <p:spPr>
            <a:xfrm>
              <a:off x="6209330" y="2085631"/>
              <a:ext cx="1388067" cy="369332"/>
            </a:xfrm>
            <a:prstGeom prst="rect">
              <a:avLst/>
            </a:prstGeom>
            <a:noFill/>
          </p:spPr>
          <p:txBody>
            <a:bodyPr wrap="none" rtlCol="0" anchor="ctr">
              <a:noAutofit/>
            </a:bodyPr>
            <a:lstStyle/>
            <a:p>
              <a:pPr algn="l"/>
              <a:r>
                <a:rPr lang="en-US" sz="1400" dirty="0"/>
                <a:t>&lt;RESPONSIBLE&gt;</a:t>
              </a:r>
            </a:p>
          </p:txBody>
        </p:sp>
        <p:sp>
          <p:nvSpPr>
            <p:cNvPr id="11" name="Textbox" hidden="1">
              <a:extLst>
                <a:ext uri="{FF2B5EF4-FFF2-40B4-BE49-F238E27FC236}">
                  <a16:creationId xmlns:a16="http://schemas.microsoft.com/office/drawing/2014/main" id="{2EC11011-F0D6-4DAA-A371-729CEE051E8E}"/>
                </a:ext>
              </a:extLst>
            </p:cNvPr>
            <p:cNvSpPr txBox="1">
              <a:spLocks/>
            </p:cNvSpPr>
            <p:nvPr userDrawn="1"/>
          </p:nvSpPr>
          <p:spPr>
            <a:xfrm>
              <a:off x="9043221" y="2085631"/>
              <a:ext cx="684723" cy="369332"/>
            </a:xfrm>
            <a:prstGeom prst="rect">
              <a:avLst/>
            </a:prstGeom>
            <a:noFill/>
          </p:spPr>
          <p:txBody>
            <a:bodyPr wrap="none" rtlCol="0" anchor="ctr">
              <a:noAutofit/>
            </a:bodyPr>
            <a:lstStyle/>
            <a:p>
              <a:pPr algn="l"/>
              <a:r>
                <a:rPr lang="en-US" sz="1400" dirty="0"/>
                <a:t>&lt;DURATION&gt;</a:t>
              </a:r>
            </a:p>
          </p:txBody>
        </p:sp>
      </p:grpSp>
      <p:grpSp>
        <p:nvGrpSpPr>
          <p:cNvPr id="45" name="SP Agenda Section Highlight" hidden="1">
            <a:extLst>
              <a:ext uri="{FF2B5EF4-FFF2-40B4-BE49-F238E27FC236}">
                <a16:creationId xmlns:a16="http://schemas.microsoft.com/office/drawing/2014/main" id="{64370A34-B2E4-4079-9FD8-DD6F5666F772}"/>
              </a:ext>
            </a:extLst>
          </p:cNvPr>
          <p:cNvGrpSpPr/>
          <p:nvPr userDrawn="1"/>
        </p:nvGrpSpPr>
        <p:grpSpPr>
          <a:xfrm>
            <a:off x="1191910" y="2150480"/>
            <a:ext cx="9639221" cy="369332"/>
            <a:chOff x="990142" y="2498210"/>
            <a:chExt cx="8657274" cy="369332"/>
          </a:xfrm>
        </p:grpSpPr>
        <p:sp>
          <p:nvSpPr>
            <p:cNvPr id="42" name="Rectangle 41" hidden="1">
              <a:extLst>
                <a:ext uri="{FF2B5EF4-FFF2-40B4-BE49-F238E27FC236}">
                  <a16:creationId xmlns:a16="http://schemas.microsoft.com/office/drawing/2014/main" id="{500A5440-0BB1-4E10-B2FF-4FD5A77166F9}"/>
                </a:ext>
              </a:extLst>
            </p:cNvPr>
            <p:cNvSpPr/>
            <p:nvPr userDrawn="1"/>
          </p:nvSpPr>
          <p:spPr>
            <a:xfrm>
              <a:off x="1458282" y="2498210"/>
              <a:ext cx="7462140" cy="36933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hidden="1">
              <a:extLst>
                <a:ext uri="{FF2B5EF4-FFF2-40B4-BE49-F238E27FC236}">
                  <a16:creationId xmlns:a16="http://schemas.microsoft.com/office/drawing/2014/main" id="{04DC40D5-28C1-476F-8E7A-56EDB241FEB6}"/>
                </a:ext>
              </a:extLst>
            </p:cNvPr>
            <p:cNvSpPr txBox="1">
              <a:spLocks/>
            </p:cNvSpPr>
            <p:nvPr userDrawn="1"/>
          </p:nvSpPr>
          <p:spPr>
            <a:xfrm>
              <a:off x="1459698" y="2498210"/>
              <a:ext cx="3843347" cy="369332"/>
            </a:xfrm>
            <a:prstGeom prst="rect">
              <a:avLst/>
            </a:prstGeom>
            <a:noFill/>
          </p:spPr>
          <p:txBody>
            <a:bodyPr wrap="square" rtlCol="0" anchor="ctr">
              <a:normAutofit/>
            </a:bodyPr>
            <a:lstStyle/>
            <a:p>
              <a:pPr defTabSz="9334267">
                <a:tabLst>
                  <a:tab pos="9512062" algn="l"/>
                </a:tabLst>
              </a:pPr>
              <a:r>
                <a:rPr lang="en-US" sz="1400" b="1" dirty="0">
                  <a:solidFill>
                    <a:schemeClr val="bg1"/>
                  </a:solidFill>
                </a:rPr>
                <a:t>&lt;TEXT&gt;</a:t>
              </a:r>
            </a:p>
          </p:txBody>
        </p:sp>
        <p:sp>
          <p:nvSpPr>
            <p:cNvPr id="14" name="Textbox" hidden="1">
              <a:extLst>
                <a:ext uri="{FF2B5EF4-FFF2-40B4-BE49-F238E27FC236}">
                  <a16:creationId xmlns:a16="http://schemas.microsoft.com/office/drawing/2014/main" id="{A0C76D54-13CE-4E1B-846D-61973F00947E}"/>
                </a:ext>
              </a:extLst>
            </p:cNvPr>
            <p:cNvSpPr txBox="1">
              <a:spLocks/>
            </p:cNvSpPr>
            <p:nvPr userDrawn="1"/>
          </p:nvSpPr>
          <p:spPr>
            <a:xfrm>
              <a:off x="990142" y="2498210"/>
              <a:ext cx="379556" cy="369332"/>
            </a:xfrm>
            <a:prstGeom prst="rect">
              <a:avLst/>
            </a:prstGeom>
            <a:solidFill>
              <a:schemeClr val="tx2"/>
            </a:solidFill>
          </p:spPr>
          <p:txBody>
            <a:bodyPr wrap="none" rtlCol="0" anchor="ctr">
              <a:noAutofit/>
            </a:bodyPr>
            <a:lstStyle/>
            <a:p>
              <a:pPr algn="ctr"/>
              <a:r>
                <a:rPr lang="en-US" sz="1400" b="1" dirty="0">
                  <a:solidFill>
                    <a:schemeClr val="bg1"/>
                  </a:solidFill>
                </a:rPr>
                <a:t>&lt;A&gt;</a:t>
              </a:r>
            </a:p>
          </p:txBody>
        </p:sp>
        <p:sp>
          <p:nvSpPr>
            <p:cNvPr id="15" name="Textbox" hidden="1">
              <a:extLst>
                <a:ext uri="{FF2B5EF4-FFF2-40B4-BE49-F238E27FC236}">
                  <a16:creationId xmlns:a16="http://schemas.microsoft.com/office/drawing/2014/main" id="{9BF396B0-F6F4-4DF1-A1C8-0DCFA2C42466}"/>
                </a:ext>
              </a:extLst>
            </p:cNvPr>
            <p:cNvSpPr txBox="1">
              <a:spLocks/>
            </p:cNvSpPr>
            <p:nvPr userDrawn="1"/>
          </p:nvSpPr>
          <p:spPr>
            <a:xfrm>
              <a:off x="9010422" y="2498210"/>
              <a:ext cx="636994" cy="369332"/>
            </a:xfrm>
            <a:prstGeom prst="rect">
              <a:avLst/>
            </a:prstGeom>
            <a:solidFill>
              <a:schemeClr val="tx2"/>
            </a:solidFill>
          </p:spPr>
          <p:txBody>
            <a:bodyPr wrap="none" rtlCol="0" anchor="ctr">
              <a:noAutofit/>
            </a:bodyPr>
            <a:lstStyle/>
            <a:p>
              <a:pPr algn="r"/>
              <a:r>
                <a:rPr lang="en-US" sz="1400" b="1" dirty="0">
                  <a:solidFill>
                    <a:schemeClr val="bg1"/>
                  </a:solidFill>
                </a:rPr>
                <a:t>&lt;P&gt;</a:t>
              </a:r>
            </a:p>
          </p:txBody>
        </p:sp>
        <p:sp>
          <p:nvSpPr>
            <p:cNvPr id="16" name="Textbox" hidden="1">
              <a:extLst>
                <a:ext uri="{FF2B5EF4-FFF2-40B4-BE49-F238E27FC236}">
                  <a16:creationId xmlns:a16="http://schemas.microsoft.com/office/drawing/2014/main" id="{4ABFD09E-B982-46E9-9A60-1B85F7096F28}"/>
                </a:ext>
              </a:extLst>
            </p:cNvPr>
            <p:cNvSpPr txBox="1">
              <a:spLocks/>
            </p:cNvSpPr>
            <p:nvPr userDrawn="1"/>
          </p:nvSpPr>
          <p:spPr>
            <a:xfrm>
              <a:off x="6888638" y="2498210"/>
              <a:ext cx="1257061" cy="369332"/>
            </a:xfrm>
            <a:prstGeom prst="rect">
              <a:avLst/>
            </a:prstGeom>
            <a:noFill/>
          </p:spPr>
          <p:txBody>
            <a:bodyPr wrap="none" rtlCol="0" anchor="ctr">
              <a:noAutofit/>
            </a:bodyPr>
            <a:lstStyle/>
            <a:p>
              <a:pPr algn="l"/>
              <a:r>
                <a:rPr lang="en-US" sz="1400" b="1" dirty="0">
                  <a:solidFill>
                    <a:schemeClr val="bg1"/>
                  </a:solidFill>
                </a:rPr>
                <a:t>&lt;TIMESLOT&gt;</a:t>
              </a:r>
            </a:p>
          </p:txBody>
        </p:sp>
        <p:sp>
          <p:nvSpPr>
            <p:cNvPr id="17" name="Textbox" hidden="1">
              <a:extLst>
                <a:ext uri="{FF2B5EF4-FFF2-40B4-BE49-F238E27FC236}">
                  <a16:creationId xmlns:a16="http://schemas.microsoft.com/office/drawing/2014/main" id="{5E0DE3B3-F1C8-4255-9563-279A5CDB87B8}"/>
                </a:ext>
              </a:extLst>
            </p:cNvPr>
            <p:cNvSpPr txBox="1">
              <a:spLocks/>
            </p:cNvSpPr>
            <p:nvPr userDrawn="1"/>
          </p:nvSpPr>
          <p:spPr>
            <a:xfrm>
              <a:off x="5401808" y="2498210"/>
              <a:ext cx="1388067" cy="369332"/>
            </a:xfrm>
            <a:prstGeom prst="rect">
              <a:avLst/>
            </a:prstGeom>
            <a:noFill/>
          </p:spPr>
          <p:txBody>
            <a:bodyPr wrap="none" rtlCol="0" anchor="ctr">
              <a:noAutofit/>
            </a:bodyPr>
            <a:lstStyle/>
            <a:p>
              <a:pPr algn="l"/>
              <a:r>
                <a:rPr lang="en-US" sz="1400" b="1" dirty="0">
                  <a:solidFill>
                    <a:schemeClr val="bg1"/>
                  </a:solidFill>
                </a:rPr>
                <a:t>&lt;RESPONSIBLE&gt;</a:t>
              </a:r>
            </a:p>
          </p:txBody>
        </p:sp>
        <p:sp>
          <p:nvSpPr>
            <p:cNvPr id="18" name="Textbox" hidden="1">
              <a:extLst>
                <a:ext uri="{FF2B5EF4-FFF2-40B4-BE49-F238E27FC236}">
                  <a16:creationId xmlns:a16="http://schemas.microsoft.com/office/drawing/2014/main" id="{1C893182-BC8E-4F71-A85A-AE06FF1BC3DE}"/>
                </a:ext>
              </a:extLst>
            </p:cNvPr>
            <p:cNvSpPr txBox="1">
              <a:spLocks/>
            </p:cNvSpPr>
            <p:nvPr userDrawn="1"/>
          </p:nvSpPr>
          <p:spPr>
            <a:xfrm>
              <a:off x="8235699" y="2498210"/>
              <a:ext cx="684723" cy="369332"/>
            </a:xfrm>
            <a:prstGeom prst="rect">
              <a:avLst/>
            </a:prstGeom>
            <a:noFill/>
          </p:spPr>
          <p:txBody>
            <a:bodyPr wrap="none" rtlCol="0" anchor="ctr">
              <a:noAutofit/>
            </a:bodyPr>
            <a:lstStyle/>
            <a:p>
              <a:pPr algn="l"/>
              <a:r>
                <a:rPr lang="en-US" sz="1400" b="1" dirty="0">
                  <a:solidFill>
                    <a:schemeClr val="bg1"/>
                  </a:solidFill>
                </a:rPr>
                <a:t>&lt;DURATION&gt;</a:t>
              </a:r>
            </a:p>
          </p:txBody>
        </p:sp>
      </p:grpSp>
      <p:grpSp>
        <p:nvGrpSpPr>
          <p:cNvPr id="19" name="SP Agenda Subsection" hidden="1">
            <a:extLst>
              <a:ext uri="{FF2B5EF4-FFF2-40B4-BE49-F238E27FC236}">
                <a16:creationId xmlns:a16="http://schemas.microsoft.com/office/drawing/2014/main" id="{6C59CFB0-9C0F-4873-A74D-1D8A4ED41ACA}"/>
              </a:ext>
            </a:extLst>
          </p:cNvPr>
          <p:cNvGrpSpPr>
            <a:grpSpLocks/>
          </p:cNvGrpSpPr>
          <p:nvPr userDrawn="1"/>
        </p:nvGrpSpPr>
        <p:grpSpPr>
          <a:xfrm>
            <a:off x="1713147" y="2681812"/>
            <a:ext cx="9117984" cy="369332"/>
            <a:chOff x="2265804" y="3155687"/>
            <a:chExt cx="8189134" cy="369332"/>
          </a:xfrm>
        </p:grpSpPr>
        <p:sp>
          <p:nvSpPr>
            <p:cNvPr id="20" name="Textbox" hidden="1">
              <a:extLst>
                <a:ext uri="{FF2B5EF4-FFF2-40B4-BE49-F238E27FC236}">
                  <a16:creationId xmlns:a16="http://schemas.microsoft.com/office/drawing/2014/main" id="{DEF76C32-8D42-45A5-82FD-6B98FB65DDB6}"/>
                </a:ext>
              </a:extLst>
            </p:cNvPr>
            <p:cNvSpPr txBox="1">
              <a:spLocks/>
            </p:cNvSpPr>
            <p:nvPr userDrawn="1"/>
          </p:nvSpPr>
          <p:spPr>
            <a:xfrm>
              <a:off x="2744123" y="3155687"/>
              <a:ext cx="3366444" cy="369332"/>
            </a:xfrm>
            <a:prstGeom prst="rect">
              <a:avLst/>
            </a:prstGeom>
            <a:noFill/>
          </p:spPr>
          <p:txBody>
            <a:bodyPr wrap="square" rtlCol="0" anchor="ctr">
              <a:normAutofit/>
            </a:bodyPr>
            <a:lstStyle/>
            <a:p>
              <a:pPr defTabSz="9334267">
                <a:tabLst>
                  <a:tab pos="9512062" algn="l"/>
                </a:tabLst>
              </a:pPr>
              <a:r>
                <a:rPr lang="en-US" sz="1400" dirty="0"/>
                <a:t>&lt;TEXT&gt;</a:t>
              </a:r>
            </a:p>
          </p:txBody>
        </p:sp>
        <p:sp>
          <p:nvSpPr>
            <p:cNvPr id="21" name="Textbox" hidden="1">
              <a:extLst>
                <a:ext uri="{FF2B5EF4-FFF2-40B4-BE49-F238E27FC236}">
                  <a16:creationId xmlns:a16="http://schemas.microsoft.com/office/drawing/2014/main" id="{DD069B43-BEE8-4674-B2C7-B3CED8A56364}"/>
                </a:ext>
              </a:extLst>
            </p:cNvPr>
            <p:cNvSpPr txBox="1">
              <a:spLocks/>
            </p:cNvSpPr>
            <p:nvPr userDrawn="1"/>
          </p:nvSpPr>
          <p:spPr>
            <a:xfrm>
              <a:off x="2265804" y="3155687"/>
              <a:ext cx="379556" cy="369332"/>
            </a:xfrm>
            <a:prstGeom prst="rect">
              <a:avLst/>
            </a:prstGeom>
            <a:noFill/>
          </p:spPr>
          <p:txBody>
            <a:bodyPr wrap="none" rtlCol="0" anchor="ctr">
              <a:noAutofit/>
            </a:bodyPr>
            <a:lstStyle/>
            <a:p>
              <a:pPr algn="ctr"/>
              <a:r>
                <a:rPr lang="en-US" sz="1400" dirty="0"/>
                <a:t>&lt;A&gt;</a:t>
              </a:r>
            </a:p>
          </p:txBody>
        </p:sp>
        <p:sp>
          <p:nvSpPr>
            <p:cNvPr id="22" name="Textbox" hidden="1">
              <a:extLst>
                <a:ext uri="{FF2B5EF4-FFF2-40B4-BE49-F238E27FC236}">
                  <a16:creationId xmlns:a16="http://schemas.microsoft.com/office/drawing/2014/main" id="{F38A475F-AEEE-44F8-B139-9243EC413FE5}"/>
                </a:ext>
              </a:extLst>
            </p:cNvPr>
            <p:cNvSpPr txBox="1">
              <a:spLocks/>
            </p:cNvSpPr>
            <p:nvPr userDrawn="1"/>
          </p:nvSpPr>
          <p:spPr>
            <a:xfrm>
              <a:off x="9817944" y="3155687"/>
              <a:ext cx="636994" cy="369332"/>
            </a:xfrm>
            <a:prstGeom prst="rect">
              <a:avLst/>
            </a:prstGeom>
            <a:noFill/>
          </p:spPr>
          <p:txBody>
            <a:bodyPr wrap="none" rtlCol="0" anchor="ctr">
              <a:noAutofit/>
            </a:bodyPr>
            <a:lstStyle/>
            <a:p>
              <a:pPr algn="r"/>
              <a:r>
                <a:rPr lang="en-US" sz="1400" dirty="0"/>
                <a:t>&lt;P&gt;</a:t>
              </a:r>
            </a:p>
          </p:txBody>
        </p:sp>
        <p:sp>
          <p:nvSpPr>
            <p:cNvPr id="23" name="Textbox" hidden="1">
              <a:extLst>
                <a:ext uri="{FF2B5EF4-FFF2-40B4-BE49-F238E27FC236}">
                  <a16:creationId xmlns:a16="http://schemas.microsoft.com/office/drawing/2014/main" id="{16D82A3A-D079-41CC-BAF5-9D873F5251E6}"/>
                </a:ext>
              </a:extLst>
            </p:cNvPr>
            <p:cNvSpPr txBox="1">
              <a:spLocks/>
            </p:cNvSpPr>
            <p:nvPr userDrawn="1"/>
          </p:nvSpPr>
          <p:spPr>
            <a:xfrm>
              <a:off x="7696160" y="3155687"/>
              <a:ext cx="1257061" cy="369332"/>
            </a:xfrm>
            <a:prstGeom prst="rect">
              <a:avLst/>
            </a:prstGeom>
            <a:noFill/>
          </p:spPr>
          <p:txBody>
            <a:bodyPr wrap="none" rtlCol="0" anchor="ctr">
              <a:noAutofit/>
            </a:bodyPr>
            <a:lstStyle/>
            <a:p>
              <a:pPr algn="l"/>
              <a:r>
                <a:rPr lang="en-US" sz="1400" dirty="0"/>
                <a:t>&lt;TIMESLOT&gt;</a:t>
              </a:r>
            </a:p>
          </p:txBody>
        </p:sp>
        <p:sp>
          <p:nvSpPr>
            <p:cNvPr id="24" name="Textbox" hidden="1">
              <a:extLst>
                <a:ext uri="{FF2B5EF4-FFF2-40B4-BE49-F238E27FC236}">
                  <a16:creationId xmlns:a16="http://schemas.microsoft.com/office/drawing/2014/main" id="{E5BDF123-CF0E-4A5F-AA7C-3A5C9CBE1C09}"/>
                </a:ext>
              </a:extLst>
            </p:cNvPr>
            <p:cNvSpPr txBox="1">
              <a:spLocks/>
            </p:cNvSpPr>
            <p:nvPr userDrawn="1"/>
          </p:nvSpPr>
          <p:spPr>
            <a:xfrm>
              <a:off x="6209330" y="3155687"/>
              <a:ext cx="1388067" cy="369332"/>
            </a:xfrm>
            <a:prstGeom prst="rect">
              <a:avLst/>
            </a:prstGeom>
            <a:noFill/>
          </p:spPr>
          <p:txBody>
            <a:bodyPr wrap="none" rtlCol="0" anchor="ctr">
              <a:noAutofit/>
            </a:bodyPr>
            <a:lstStyle/>
            <a:p>
              <a:pPr algn="l"/>
              <a:r>
                <a:rPr lang="en-US" sz="1400" dirty="0"/>
                <a:t>&lt;RESPONSIBLE&gt;</a:t>
              </a:r>
            </a:p>
          </p:txBody>
        </p:sp>
        <p:sp>
          <p:nvSpPr>
            <p:cNvPr id="25" name="Textbox" hidden="1">
              <a:extLst>
                <a:ext uri="{FF2B5EF4-FFF2-40B4-BE49-F238E27FC236}">
                  <a16:creationId xmlns:a16="http://schemas.microsoft.com/office/drawing/2014/main" id="{8BACF246-D7FC-4ECB-AB11-A2CD1AA89956}"/>
                </a:ext>
              </a:extLst>
            </p:cNvPr>
            <p:cNvSpPr txBox="1">
              <a:spLocks/>
            </p:cNvSpPr>
            <p:nvPr userDrawn="1"/>
          </p:nvSpPr>
          <p:spPr>
            <a:xfrm>
              <a:off x="9043221" y="3155687"/>
              <a:ext cx="684723" cy="369332"/>
            </a:xfrm>
            <a:prstGeom prst="rect">
              <a:avLst/>
            </a:prstGeom>
            <a:noFill/>
          </p:spPr>
          <p:txBody>
            <a:bodyPr wrap="none" rtlCol="0" anchor="ctr">
              <a:noAutofit/>
            </a:bodyPr>
            <a:lstStyle/>
            <a:p>
              <a:pPr algn="l"/>
              <a:r>
                <a:rPr lang="en-US" sz="1400" dirty="0"/>
                <a:t>&lt;DURATION&gt;</a:t>
              </a:r>
            </a:p>
          </p:txBody>
        </p:sp>
      </p:grpSp>
      <p:grpSp>
        <p:nvGrpSpPr>
          <p:cNvPr id="47" name="SP Agenda Subsection Highlight" hidden="1">
            <a:extLst>
              <a:ext uri="{FF2B5EF4-FFF2-40B4-BE49-F238E27FC236}">
                <a16:creationId xmlns:a16="http://schemas.microsoft.com/office/drawing/2014/main" id="{09A11E04-966F-41EF-A66B-6270584A4834}"/>
              </a:ext>
            </a:extLst>
          </p:cNvPr>
          <p:cNvGrpSpPr/>
          <p:nvPr userDrawn="1"/>
        </p:nvGrpSpPr>
        <p:grpSpPr>
          <a:xfrm>
            <a:off x="1713149" y="3213144"/>
            <a:ext cx="9117982" cy="369332"/>
            <a:chOff x="1458282" y="3560874"/>
            <a:chExt cx="8189134" cy="369332"/>
          </a:xfrm>
        </p:grpSpPr>
        <p:sp>
          <p:nvSpPr>
            <p:cNvPr id="46" name="Rectangle 45" hidden="1">
              <a:extLst>
                <a:ext uri="{FF2B5EF4-FFF2-40B4-BE49-F238E27FC236}">
                  <a16:creationId xmlns:a16="http://schemas.microsoft.com/office/drawing/2014/main" id="{BEB9D147-E45F-4CBA-8BB8-124F951687AA}"/>
                </a:ext>
              </a:extLst>
            </p:cNvPr>
            <p:cNvSpPr/>
            <p:nvPr userDrawn="1"/>
          </p:nvSpPr>
          <p:spPr>
            <a:xfrm>
              <a:off x="1936601" y="3560874"/>
              <a:ext cx="6983821" cy="369332"/>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hidden="1">
              <a:extLst>
                <a:ext uri="{FF2B5EF4-FFF2-40B4-BE49-F238E27FC236}">
                  <a16:creationId xmlns:a16="http://schemas.microsoft.com/office/drawing/2014/main" id="{84A35C0F-4877-4A74-B3A2-5449B85C45EF}"/>
                </a:ext>
              </a:extLst>
            </p:cNvPr>
            <p:cNvSpPr txBox="1">
              <a:spLocks/>
            </p:cNvSpPr>
            <p:nvPr userDrawn="1"/>
          </p:nvSpPr>
          <p:spPr>
            <a:xfrm>
              <a:off x="1936601" y="3560874"/>
              <a:ext cx="3366444" cy="369332"/>
            </a:xfrm>
            <a:prstGeom prst="rect">
              <a:avLst/>
            </a:prstGeom>
            <a:solidFill>
              <a:srgbClr val="7F7F7F"/>
            </a:solidFill>
          </p:spPr>
          <p:txBody>
            <a:bodyPr wrap="square" rtlCol="0" anchor="ctr">
              <a:normAutofit/>
            </a:bodyPr>
            <a:lstStyle/>
            <a:p>
              <a:pPr defTabSz="9334267">
                <a:tabLst>
                  <a:tab pos="9512062" algn="l"/>
                </a:tabLst>
              </a:pPr>
              <a:r>
                <a:rPr lang="en-US" sz="1400" b="1" dirty="0">
                  <a:solidFill>
                    <a:schemeClr val="bg1"/>
                  </a:solidFill>
                </a:rPr>
                <a:t>&lt;TEXT&gt;</a:t>
              </a:r>
            </a:p>
          </p:txBody>
        </p:sp>
        <p:sp>
          <p:nvSpPr>
            <p:cNvPr id="28" name="Textbox" hidden="1">
              <a:extLst>
                <a:ext uri="{FF2B5EF4-FFF2-40B4-BE49-F238E27FC236}">
                  <a16:creationId xmlns:a16="http://schemas.microsoft.com/office/drawing/2014/main" id="{BDAE3551-9E32-4611-BB10-C54C61215F6B}"/>
                </a:ext>
              </a:extLst>
            </p:cNvPr>
            <p:cNvSpPr txBox="1">
              <a:spLocks/>
            </p:cNvSpPr>
            <p:nvPr userDrawn="1"/>
          </p:nvSpPr>
          <p:spPr>
            <a:xfrm>
              <a:off x="1458282" y="3560874"/>
              <a:ext cx="379556" cy="369332"/>
            </a:xfrm>
            <a:prstGeom prst="rect">
              <a:avLst/>
            </a:prstGeom>
            <a:solidFill>
              <a:srgbClr val="7F7F7F"/>
            </a:solidFill>
          </p:spPr>
          <p:txBody>
            <a:bodyPr wrap="none" rtlCol="0" anchor="ctr">
              <a:noAutofit/>
            </a:bodyPr>
            <a:lstStyle/>
            <a:p>
              <a:pPr algn="ctr"/>
              <a:r>
                <a:rPr lang="en-US" sz="1400" b="1" dirty="0">
                  <a:solidFill>
                    <a:schemeClr val="bg1"/>
                  </a:solidFill>
                </a:rPr>
                <a:t>&lt;A&gt;</a:t>
              </a:r>
            </a:p>
          </p:txBody>
        </p:sp>
        <p:sp>
          <p:nvSpPr>
            <p:cNvPr id="29" name="Textbox" hidden="1">
              <a:extLst>
                <a:ext uri="{FF2B5EF4-FFF2-40B4-BE49-F238E27FC236}">
                  <a16:creationId xmlns:a16="http://schemas.microsoft.com/office/drawing/2014/main" id="{D44729BD-2693-488A-9FDB-CF0409B58C6F}"/>
                </a:ext>
              </a:extLst>
            </p:cNvPr>
            <p:cNvSpPr txBox="1">
              <a:spLocks/>
            </p:cNvSpPr>
            <p:nvPr userDrawn="1"/>
          </p:nvSpPr>
          <p:spPr>
            <a:xfrm>
              <a:off x="9010422" y="3560874"/>
              <a:ext cx="636994" cy="369332"/>
            </a:xfrm>
            <a:prstGeom prst="rect">
              <a:avLst/>
            </a:prstGeom>
            <a:solidFill>
              <a:srgbClr val="7F7F7F"/>
            </a:solidFill>
          </p:spPr>
          <p:txBody>
            <a:bodyPr wrap="none" rtlCol="0" anchor="ctr">
              <a:noAutofit/>
            </a:bodyPr>
            <a:lstStyle/>
            <a:p>
              <a:pPr algn="r"/>
              <a:r>
                <a:rPr lang="en-US" sz="1400" b="1" dirty="0">
                  <a:solidFill>
                    <a:schemeClr val="bg1"/>
                  </a:solidFill>
                </a:rPr>
                <a:t>&lt;P&gt;</a:t>
              </a:r>
            </a:p>
          </p:txBody>
        </p:sp>
        <p:sp>
          <p:nvSpPr>
            <p:cNvPr id="30" name="Textbox" hidden="1">
              <a:extLst>
                <a:ext uri="{FF2B5EF4-FFF2-40B4-BE49-F238E27FC236}">
                  <a16:creationId xmlns:a16="http://schemas.microsoft.com/office/drawing/2014/main" id="{D38F417A-2BB3-4C93-967F-A20FAC08E22A}"/>
                </a:ext>
              </a:extLst>
            </p:cNvPr>
            <p:cNvSpPr txBox="1">
              <a:spLocks/>
            </p:cNvSpPr>
            <p:nvPr userDrawn="1"/>
          </p:nvSpPr>
          <p:spPr>
            <a:xfrm>
              <a:off x="6888638" y="3560874"/>
              <a:ext cx="1257061" cy="369332"/>
            </a:xfrm>
            <a:prstGeom prst="rect">
              <a:avLst/>
            </a:prstGeom>
            <a:noFill/>
          </p:spPr>
          <p:txBody>
            <a:bodyPr wrap="none" rtlCol="0" anchor="ctr">
              <a:noAutofit/>
            </a:bodyPr>
            <a:lstStyle/>
            <a:p>
              <a:pPr algn="l"/>
              <a:r>
                <a:rPr lang="en-US" sz="1400" b="1" dirty="0">
                  <a:solidFill>
                    <a:schemeClr val="bg1"/>
                  </a:solidFill>
                </a:rPr>
                <a:t>&lt;TIMESLOT&gt;</a:t>
              </a:r>
            </a:p>
          </p:txBody>
        </p:sp>
        <p:sp>
          <p:nvSpPr>
            <p:cNvPr id="31" name="Textbox" hidden="1">
              <a:extLst>
                <a:ext uri="{FF2B5EF4-FFF2-40B4-BE49-F238E27FC236}">
                  <a16:creationId xmlns:a16="http://schemas.microsoft.com/office/drawing/2014/main" id="{40C442B9-F2CD-41CF-961A-B30AB4EAC89C}"/>
                </a:ext>
              </a:extLst>
            </p:cNvPr>
            <p:cNvSpPr txBox="1">
              <a:spLocks/>
            </p:cNvSpPr>
            <p:nvPr userDrawn="1"/>
          </p:nvSpPr>
          <p:spPr>
            <a:xfrm>
              <a:off x="5401808" y="3560874"/>
              <a:ext cx="1388067" cy="369332"/>
            </a:xfrm>
            <a:prstGeom prst="rect">
              <a:avLst/>
            </a:prstGeom>
            <a:noFill/>
          </p:spPr>
          <p:txBody>
            <a:bodyPr wrap="none" rtlCol="0" anchor="ctr">
              <a:noAutofit/>
            </a:bodyPr>
            <a:lstStyle/>
            <a:p>
              <a:pPr algn="l"/>
              <a:r>
                <a:rPr lang="en-US" sz="1400" b="1" dirty="0">
                  <a:solidFill>
                    <a:schemeClr val="bg1"/>
                  </a:solidFill>
                </a:rPr>
                <a:t>&lt;RESPONSIBLE&gt;</a:t>
              </a:r>
            </a:p>
          </p:txBody>
        </p:sp>
        <p:sp>
          <p:nvSpPr>
            <p:cNvPr id="32" name="Textbox" hidden="1">
              <a:extLst>
                <a:ext uri="{FF2B5EF4-FFF2-40B4-BE49-F238E27FC236}">
                  <a16:creationId xmlns:a16="http://schemas.microsoft.com/office/drawing/2014/main" id="{AC28C0FD-624E-4EC3-B771-3A3729FB0236}"/>
                </a:ext>
              </a:extLst>
            </p:cNvPr>
            <p:cNvSpPr txBox="1">
              <a:spLocks/>
            </p:cNvSpPr>
            <p:nvPr userDrawn="1"/>
          </p:nvSpPr>
          <p:spPr>
            <a:xfrm>
              <a:off x="8235699" y="3560874"/>
              <a:ext cx="684723" cy="369332"/>
            </a:xfrm>
            <a:prstGeom prst="rect">
              <a:avLst/>
            </a:prstGeom>
            <a:noFill/>
          </p:spPr>
          <p:txBody>
            <a:bodyPr wrap="none" rtlCol="0" anchor="ctr">
              <a:noAutofit/>
            </a:bodyPr>
            <a:lstStyle/>
            <a:p>
              <a:pPr algn="l"/>
              <a:r>
                <a:rPr lang="en-US" sz="1400" b="1" dirty="0">
                  <a:solidFill>
                    <a:schemeClr val="bg1"/>
                  </a:solidFill>
                </a:rPr>
                <a:t>&lt;DURATION&gt;</a:t>
              </a:r>
            </a:p>
          </p:txBody>
        </p:sp>
      </p:grpSp>
      <p:grpSp>
        <p:nvGrpSpPr>
          <p:cNvPr id="35" name="SP Headers">
            <a:extLst>
              <a:ext uri="{FF2B5EF4-FFF2-40B4-BE49-F238E27FC236}">
                <a16:creationId xmlns:a16="http://schemas.microsoft.com/office/drawing/2014/main" id="{650AD541-2F3A-40BF-BDCD-38C6C4AFB63B}"/>
              </a:ext>
            </a:extLst>
          </p:cNvPr>
          <p:cNvGrpSpPr/>
          <p:nvPr userDrawn="1"/>
        </p:nvGrpSpPr>
        <p:grpSpPr>
          <a:xfrm>
            <a:off x="1191911" y="1307290"/>
            <a:ext cx="9639222" cy="369332"/>
            <a:chOff x="1797664" y="2085631"/>
            <a:chExt cx="8657274" cy="369332"/>
          </a:xfrm>
        </p:grpSpPr>
        <p:sp>
          <p:nvSpPr>
            <p:cNvPr id="36" name="Textbox">
              <a:extLst>
                <a:ext uri="{FF2B5EF4-FFF2-40B4-BE49-F238E27FC236}">
                  <a16:creationId xmlns:a16="http://schemas.microsoft.com/office/drawing/2014/main" id="{C3656406-83DB-4241-9087-FC1B8A52FCEF}"/>
                </a:ext>
              </a:extLst>
            </p:cNvPr>
            <p:cNvSpPr txBox="1">
              <a:spLocks/>
            </p:cNvSpPr>
            <p:nvPr userDrawn="1"/>
          </p:nvSpPr>
          <p:spPr>
            <a:xfrm>
              <a:off x="2267220" y="2085631"/>
              <a:ext cx="3843347" cy="369332"/>
            </a:xfrm>
            <a:prstGeom prst="rect">
              <a:avLst/>
            </a:prstGeom>
            <a:noFill/>
          </p:spPr>
          <p:txBody>
            <a:bodyPr wrap="square" rtlCol="0" anchor="ctr">
              <a:normAutofit/>
            </a:bodyPr>
            <a:lstStyle/>
            <a:p>
              <a:pPr defTabSz="9334267">
                <a:tabLst>
                  <a:tab pos="9512062" algn="l"/>
                </a:tabLst>
              </a:pPr>
              <a:r>
                <a:rPr lang="en-US" sz="1400" noProof="1">
                  <a:solidFill>
                    <a:schemeClr val="bg1">
                      <a:lumMod val="85000"/>
                    </a:schemeClr>
                  </a:solidFill>
                </a:rPr>
                <a:t>Emne</a:t>
              </a:r>
            </a:p>
          </p:txBody>
        </p:sp>
        <p:sp>
          <p:nvSpPr>
            <p:cNvPr id="37" name="Textbox">
              <a:extLst>
                <a:ext uri="{FF2B5EF4-FFF2-40B4-BE49-F238E27FC236}">
                  <a16:creationId xmlns:a16="http://schemas.microsoft.com/office/drawing/2014/main" id="{D7EEF733-7E82-49BB-894A-8ECF7AFF8E1F}"/>
                </a:ext>
              </a:extLst>
            </p:cNvPr>
            <p:cNvSpPr txBox="1">
              <a:spLocks/>
            </p:cNvSpPr>
            <p:nvPr userDrawn="1"/>
          </p:nvSpPr>
          <p:spPr>
            <a:xfrm>
              <a:off x="1797664" y="2085631"/>
              <a:ext cx="379556" cy="369332"/>
            </a:xfrm>
            <a:prstGeom prst="rect">
              <a:avLst/>
            </a:prstGeom>
            <a:noFill/>
          </p:spPr>
          <p:txBody>
            <a:bodyPr wrap="none" rtlCol="0" anchor="ctr">
              <a:noAutofit/>
            </a:bodyPr>
            <a:lstStyle/>
            <a:p>
              <a:pPr algn="ctr"/>
              <a:r>
                <a:rPr lang="en-US" sz="1400" noProof="1">
                  <a:solidFill>
                    <a:schemeClr val="bg1">
                      <a:lumMod val="85000"/>
                    </a:schemeClr>
                  </a:solidFill>
                </a:rPr>
                <a:t>#</a:t>
              </a:r>
            </a:p>
          </p:txBody>
        </p:sp>
        <p:sp>
          <p:nvSpPr>
            <p:cNvPr id="38" name="Textbox">
              <a:extLst>
                <a:ext uri="{FF2B5EF4-FFF2-40B4-BE49-F238E27FC236}">
                  <a16:creationId xmlns:a16="http://schemas.microsoft.com/office/drawing/2014/main" id="{E1654C17-0C15-4D18-96CC-9FCA2743B89F}"/>
                </a:ext>
              </a:extLst>
            </p:cNvPr>
            <p:cNvSpPr txBox="1">
              <a:spLocks/>
            </p:cNvSpPr>
            <p:nvPr userDrawn="1"/>
          </p:nvSpPr>
          <p:spPr>
            <a:xfrm>
              <a:off x="9817944" y="2085631"/>
              <a:ext cx="636994" cy="369332"/>
            </a:xfrm>
            <a:prstGeom prst="rect">
              <a:avLst/>
            </a:prstGeom>
            <a:noFill/>
          </p:spPr>
          <p:txBody>
            <a:bodyPr wrap="none" rtlCol="0" anchor="ctr">
              <a:noAutofit/>
            </a:bodyPr>
            <a:lstStyle/>
            <a:p>
              <a:pPr algn="r"/>
              <a:r>
                <a:rPr lang="en-US" sz="1400" noProof="1">
                  <a:solidFill>
                    <a:schemeClr val="bg1">
                      <a:lumMod val="85000"/>
                    </a:schemeClr>
                  </a:solidFill>
                </a:rPr>
                <a:t>Side</a:t>
              </a:r>
            </a:p>
          </p:txBody>
        </p:sp>
      </p:grpSp>
    </p:spTree>
    <p:extLst>
      <p:ext uri="{BB962C8B-B14F-4D97-AF65-F5344CB8AC3E}">
        <p14:creationId xmlns:p14="http://schemas.microsoft.com/office/powerpoint/2010/main" val="41578294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A02C86C9-571B-405E-B4E7-76EC4DF9E845}"/>
              </a:ext>
            </a:extLst>
          </p:cNvPr>
          <p:cNvGraphicFramePr>
            <a:graphicFrameLocks noChangeAspect="1"/>
          </p:cNvGraphicFramePr>
          <p:nvPr userDrawn="1">
            <p:custDataLst>
              <p:tags r:id="rId11"/>
            </p:custDataLst>
            <p:extLst>
              <p:ext uri="{D42A27DB-BD31-4B8C-83A1-F6EECF244321}">
                <p14:modId xmlns:p14="http://schemas.microsoft.com/office/powerpoint/2010/main" val="36383039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38" name="think-cell Slide" r:id="rId12" imgW="409" imgH="409" progId="TCLayout.ActiveDocument.1">
                  <p:embed/>
                </p:oleObj>
              </mc:Choice>
              <mc:Fallback>
                <p:oleObj name="think-cell Slide" r:id="rId12" imgW="409" imgH="409" progId="TCLayout.ActiveDocument.1">
                  <p:embed/>
                  <p:pic>
                    <p:nvPicPr>
                      <p:cNvPr id="4" name="Object 3" hidden="1">
                        <a:extLst>
                          <a:ext uri="{FF2B5EF4-FFF2-40B4-BE49-F238E27FC236}">
                            <a16:creationId xmlns:a16="http://schemas.microsoft.com/office/drawing/2014/main" id="{A02C86C9-571B-405E-B4E7-76EC4DF9E845}"/>
                          </a:ext>
                        </a:extLst>
                      </p:cNvPr>
                      <p:cNvPicPr/>
                      <p:nvPr/>
                    </p:nvPicPr>
                    <p:blipFill>
                      <a:blip r:embed="rId13"/>
                      <a:stretch>
                        <a:fillRect/>
                      </a:stretch>
                    </p:blipFill>
                    <p:spPr>
                      <a:xfrm>
                        <a:off x="1588" y="1588"/>
                        <a:ext cx="1587" cy="1587"/>
                      </a:xfrm>
                      <a:prstGeom prst="rect">
                        <a:avLst/>
                      </a:prstGeom>
                    </p:spPr>
                  </p:pic>
                </p:oleObj>
              </mc:Fallback>
            </mc:AlternateContent>
          </a:graphicData>
        </a:graphic>
      </p:graphicFrame>
      <p:sp>
        <p:nvSpPr>
          <p:cNvPr id="9" name="ButtomBox">
            <a:extLst>
              <a:ext uri="{FF2B5EF4-FFF2-40B4-BE49-F238E27FC236}">
                <a16:creationId xmlns:a16="http://schemas.microsoft.com/office/drawing/2014/main" id="{38F45CBB-6354-4223-8C98-D971DF2439F3}"/>
              </a:ext>
            </a:extLst>
          </p:cNvPr>
          <p:cNvSpPr/>
          <p:nvPr userDrawn="1"/>
        </p:nvSpPr>
        <p:spPr>
          <a:xfrm>
            <a:off x="0" y="6546761"/>
            <a:ext cx="12192000" cy="321358"/>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63639" y="151188"/>
            <a:ext cx="11253680" cy="886827"/>
          </a:xfrm>
          <a:prstGeom prst="rect">
            <a:avLst/>
          </a:prstGeom>
        </p:spPr>
        <p:txBody>
          <a:bodyPr vert="horz" lIns="91440" tIns="45720" rIns="91440" bIns="45720" rtlCol="0" anchor="b">
            <a:normAutofit/>
          </a:bodyPr>
          <a:lstStyle/>
          <a:p>
            <a:r>
              <a:rPr lang="da-DK" dirty="0"/>
              <a:t>Klik for at redigere i master</a:t>
            </a:r>
            <a:endParaRPr lang="en-US" dirty="0"/>
          </a:p>
        </p:txBody>
      </p:sp>
      <p:sp>
        <p:nvSpPr>
          <p:cNvPr id="3" name="Text Placeholder 2"/>
          <p:cNvSpPr>
            <a:spLocks noGrp="1"/>
          </p:cNvSpPr>
          <p:nvPr>
            <p:ph type="body" idx="1"/>
          </p:nvPr>
        </p:nvSpPr>
        <p:spPr>
          <a:xfrm>
            <a:off x="463639" y="1206321"/>
            <a:ext cx="11253680" cy="4944137"/>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endParaRPr lang="en-US" dirty="0"/>
          </a:p>
        </p:txBody>
      </p:sp>
      <p:sp>
        <p:nvSpPr>
          <p:cNvPr id="6" name="Slide Number Placeholder 5"/>
          <p:cNvSpPr>
            <a:spLocks noGrp="1"/>
          </p:cNvSpPr>
          <p:nvPr>
            <p:ph type="sldNum" sz="quarter" idx="4"/>
          </p:nvPr>
        </p:nvSpPr>
        <p:spPr>
          <a:xfrm>
            <a:off x="10281634" y="6546761"/>
            <a:ext cx="1910366" cy="321358"/>
          </a:xfrm>
          <a:prstGeom prst="rect">
            <a:avLst/>
          </a:prstGeom>
        </p:spPr>
        <p:txBody>
          <a:bodyPr vert="horz" lIns="91440" tIns="45720" rIns="91440" bIns="45720" rtlCol="0" anchor="ctr"/>
          <a:lstStyle>
            <a:lvl1pPr algn="ctr">
              <a:defRPr sz="8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da-DK" dirty="0"/>
              <a:t>StruktureretSundFornuft.dk | </a:t>
            </a:r>
            <a:fld id="{560CA3AB-AC19-4D9C-8C95-DB933072B0B4}" type="slidenum">
              <a:rPr lang="da-DK" smtClean="0"/>
              <a:pPr/>
              <a:t>‹#›</a:t>
            </a:fld>
            <a:endParaRPr lang="da-DK" dirty="0"/>
          </a:p>
        </p:txBody>
      </p:sp>
      <p:sp>
        <p:nvSpPr>
          <p:cNvPr id="10" name="[Placeholder]Source" hidden="1">
            <a:extLst>
              <a:ext uri="{FF2B5EF4-FFF2-40B4-BE49-F238E27FC236}">
                <a16:creationId xmlns:a16="http://schemas.microsoft.com/office/drawing/2014/main" id="{38A5CB49-647E-4B6D-B605-088C4DA4C246}"/>
              </a:ext>
            </a:extLst>
          </p:cNvPr>
          <p:cNvSpPr/>
          <p:nvPr userDrawn="1"/>
        </p:nvSpPr>
        <p:spPr>
          <a:xfrm>
            <a:off x="0" y="6546761"/>
            <a:ext cx="10281634" cy="3072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6088" indent="-446088">
              <a:tabLst>
                <a:tab pos="446088" algn="l"/>
              </a:tabLst>
            </a:pPr>
            <a:r>
              <a:rPr lang="en-US" sz="800" dirty="0">
                <a:solidFill>
                  <a:schemeClr val="bg1"/>
                </a:solidFill>
                <a:latin typeface="+mn-lt"/>
              </a:rPr>
              <a:t>Source:	[ insert source – can be up to two lines ]</a:t>
            </a:r>
          </a:p>
        </p:txBody>
      </p:sp>
      <p:sp>
        <p:nvSpPr>
          <p:cNvPr id="13" name="[Placeholder]Notes" hidden="1">
            <a:extLst>
              <a:ext uri="{FF2B5EF4-FFF2-40B4-BE49-F238E27FC236}">
                <a16:creationId xmlns:a16="http://schemas.microsoft.com/office/drawing/2014/main" id="{2C50D0E2-2F5D-469A-95A7-F9886CAD096A}"/>
              </a:ext>
            </a:extLst>
          </p:cNvPr>
          <p:cNvSpPr/>
          <p:nvPr userDrawn="1"/>
        </p:nvSpPr>
        <p:spPr>
          <a:xfrm>
            <a:off x="0" y="6070600"/>
            <a:ext cx="12192000" cy="476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46088" indent="-446088">
              <a:tabLst>
                <a:tab pos="446088" algn="l"/>
              </a:tabLst>
            </a:pPr>
            <a:r>
              <a:rPr lang="en-US" sz="800" dirty="0">
                <a:solidFill>
                  <a:schemeClr val="tx1"/>
                </a:solidFill>
                <a:latin typeface="+mn-lt"/>
              </a:rPr>
              <a:t>Notes:	[ insert source – can be up to two lines ]</a:t>
            </a:r>
          </a:p>
        </p:txBody>
      </p:sp>
      <p:graphicFrame>
        <p:nvGraphicFramePr>
          <p:cNvPr id="14" name="[Presentation]Draft" hidden="1">
            <a:extLst>
              <a:ext uri="{FF2B5EF4-FFF2-40B4-BE49-F238E27FC236}">
                <a16:creationId xmlns:a16="http://schemas.microsoft.com/office/drawing/2014/main" id="{F605CC67-0856-4096-B572-BAAA8271DEFC}"/>
              </a:ext>
            </a:extLst>
          </p:cNvPr>
          <p:cNvGraphicFramePr>
            <a:graphicFrameLocks noGrp="1"/>
          </p:cNvGraphicFramePr>
          <p:nvPr userDrawn="1">
            <p:extLst>
              <p:ext uri="{D42A27DB-BD31-4B8C-83A1-F6EECF244321}">
                <p14:modId xmlns:p14="http://schemas.microsoft.com/office/powerpoint/2010/main" val="2203493806"/>
              </p:ext>
            </p:extLst>
          </p:nvPr>
        </p:nvGraphicFramePr>
        <p:xfrm>
          <a:off x="10623550" y="71966"/>
          <a:ext cx="1479550" cy="274320"/>
        </p:xfrm>
        <a:graphic>
          <a:graphicData uri="http://schemas.openxmlformats.org/drawingml/2006/table">
            <a:tbl>
              <a:tblPr firstRow="1" bandRow="1">
                <a:tableStyleId>{5C22544A-7EE6-4342-B048-85BDC9FD1C3A}</a:tableStyleId>
              </a:tblPr>
              <a:tblGrid>
                <a:gridCol w="1479550">
                  <a:extLst>
                    <a:ext uri="{9D8B030D-6E8A-4147-A177-3AD203B41FA5}">
                      <a16:colId xmlns:a16="http://schemas.microsoft.com/office/drawing/2014/main" val="4069253580"/>
                    </a:ext>
                  </a:extLst>
                </a:gridCol>
              </a:tblGrid>
              <a:tr h="264584">
                <a:tc>
                  <a:txBody>
                    <a:bodyPr/>
                    <a:lstStyle/>
                    <a:p>
                      <a:pPr algn="ctr"/>
                      <a:r>
                        <a:rPr lang="en-US" dirty="0">
                          <a:solidFill>
                            <a:schemeClr val="tx1"/>
                          </a:solidFill>
                        </a:rPr>
                        <a:t>DRAFT</a:t>
                      </a:r>
                    </a:p>
                  </a:txBody>
                  <a:tcPr marL="0" marR="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6543959"/>
                  </a:ext>
                </a:extLst>
              </a:tr>
            </a:tbl>
          </a:graphicData>
        </a:graphic>
      </p:graphicFrame>
      <p:graphicFrame>
        <p:nvGraphicFramePr>
          <p:cNvPr id="15" name="[Placeholder]Not done" hidden="1">
            <a:extLst>
              <a:ext uri="{FF2B5EF4-FFF2-40B4-BE49-F238E27FC236}">
                <a16:creationId xmlns:a16="http://schemas.microsoft.com/office/drawing/2014/main" id="{9E9E2587-03E5-4096-B789-51E3047F8C4B}"/>
              </a:ext>
            </a:extLst>
          </p:cNvPr>
          <p:cNvGraphicFramePr>
            <a:graphicFrameLocks noGrp="1"/>
          </p:cNvGraphicFramePr>
          <p:nvPr userDrawn="1">
            <p:extLst>
              <p:ext uri="{D42A27DB-BD31-4B8C-83A1-F6EECF244321}">
                <p14:modId xmlns:p14="http://schemas.microsoft.com/office/powerpoint/2010/main" val="3768011103"/>
              </p:ext>
            </p:extLst>
          </p:nvPr>
        </p:nvGraphicFramePr>
        <p:xfrm>
          <a:off x="10623550" y="71966"/>
          <a:ext cx="1479550" cy="274320"/>
        </p:xfrm>
        <a:graphic>
          <a:graphicData uri="http://schemas.openxmlformats.org/drawingml/2006/table">
            <a:tbl>
              <a:tblPr firstRow="1" bandRow="1">
                <a:tableStyleId>{5C22544A-7EE6-4342-B048-85BDC9FD1C3A}</a:tableStyleId>
              </a:tblPr>
              <a:tblGrid>
                <a:gridCol w="1479550">
                  <a:extLst>
                    <a:ext uri="{9D8B030D-6E8A-4147-A177-3AD203B41FA5}">
                      <a16:colId xmlns:a16="http://schemas.microsoft.com/office/drawing/2014/main" val="4069253580"/>
                    </a:ext>
                  </a:extLst>
                </a:gridCol>
              </a:tblGrid>
              <a:tr h="264584">
                <a:tc>
                  <a:txBody>
                    <a:bodyPr/>
                    <a:lstStyle/>
                    <a:p>
                      <a:pPr algn="ctr"/>
                      <a:r>
                        <a:rPr lang="en-US" dirty="0">
                          <a:solidFill>
                            <a:schemeClr val="tx1"/>
                          </a:solidFill>
                        </a:rPr>
                        <a:t>NOT DONE</a:t>
                      </a:r>
                    </a:p>
                  </a:txBody>
                  <a:tcPr marL="0" marR="0" marT="0" marB="0">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46543959"/>
                  </a:ext>
                </a:extLst>
              </a:tr>
            </a:tbl>
          </a:graphicData>
        </a:graphic>
      </p:graphicFrame>
    </p:spTree>
    <p:extLst>
      <p:ext uri="{BB962C8B-B14F-4D97-AF65-F5344CB8AC3E}">
        <p14:creationId xmlns:p14="http://schemas.microsoft.com/office/powerpoint/2010/main" val="4193522406"/>
      </p:ext>
    </p:extLst>
  </p:cSld>
  <p:clrMap bg1="lt1" tx1="dk1" bg2="lt2" tx2="dk2" accent1="accent1" accent2="accent2" accent3="accent3" accent4="accent4" accent5="accent5" accent6="accent6" hlink="hlink" folHlink="folHlink"/>
  <p:sldLayoutIdLst>
    <p:sldLayoutId id="2147483673" r:id="rId1"/>
    <p:sldLayoutId id="2147483675" r:id="rId2"/>
    <p:sldLayoutId id="2147483676" r:id="rId3"/>
    <p:sldLayoutId id="2147483677" r:id="rId4"/>
    <p:sldLayoutId id="2147483674" r:id="rId5"/>
    <p:sldLayoutId id="2147483678" r:id="rId6"/>
    <p:sldLayoutId id="2147483679" r:id="rId7"/>
    <p:sldLayoutId id="2147483680" r:id="rId8"/>
  </p:sldLayoutIdLst>
  <p:hf hdr="0" ftr="0" dt="0"/>
  <p:txStyles>
    <p:titleStyle>
      <a:lvl1pPr algn="l" defTabSz="914400" rtl="0" eaLnBrk="1" latinLnBrk="0" hangingPunct="1">
        <a:lnSpc>
          <a:spcPct val="90000"/>
        </a:lnSpc>
        <a:spcBef>
          <a:spcPct val="0"/>
        </a:spcBef>
        <a:buNone/>
        <a:defRPr sz="2000" b="1" kern="1200">
          <a:solidFill>
            <a:schemeClr val="tx2"/>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emf"/><Relationship Id="rId2" Type="http://schemas.openxmlformats.org/officeDocument/2006/relationships/tags" Target="../tags/tag7.xml"/><Relationship Id="rId1" Type="http://schemas.openxmlformats.org/officeDocument/2006/relationships/vmlDrawing" Target="../drawings/vmlDrawing6.vml"/><Relationship Id="rId6" Type="http://schemas.openxmlformats.org/officeDocument/2006/relationships/oleObject" Target="../embeddings/oleObject6.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vmlDrawing" Target="../drawings/vmlDrawing9.vml"/><Relationship Id="rId6" Type="http://schemas.openxmlformats.org/officeDocument/2006/relationships/image" Target="../media/image2.emf"/><Relationship Id="rId5" Type="http://schemas.openxmlformats.org/officeDocument/2006/relationships/oleObject" Target="../embeddings/oleObject9.bin"/><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45.xml"/><Relationship Id="rId13" Type="http://schemas.openxmlformats.org/officeDocument/2006/relationships/tags" Target="../tags/tag50.xml"/><Relationship Id="rId18" Type="http://schemas.openxmlformats.org/officeDocument/2006/relationships/image" Target="../media/image2.emf"/><Relationship Id="rId3" Type="http://schemas.openxmlformats.org/officeDocument/2006/relationships/tags" Target="../tags/tag40.xml"/><Relationship Id="rId7" Type="http://schemas.openxmlformats.org/officeDocument/2006/relationships/tags" Target="../tags/tag44.xml"/><Relationship Id="rId12" Type="http://schemas.openxmlformats.org/officeDocument/2006/relationships/tags" Target="../tags/tag49.xml"/><Relationship Id="rId17" Type="http://schemas.openxmlformats.org/officeDocument/2006/relationships/oleObject" Target="../embeddings/oleObject10.bin"/><Relationship Id="rId2" Type="http://schemas.openxmlformats.org/officeDocument/2006/relationships/tags" Target="../tags/tag39.xml"/><Relationship Id="rId16" Type="http://schemas.openxmlformats.org/officeDocument/2006/relationships/slideLayout" Target="../slideLayouts/slideLayout2.xml"/><Relationship Id="rId1" Type="http://schemas.openxmlformats.org/officeDocument/2006/relationships/vmlDrawing" Target="../drawings/vmlDrawing10.vml"/><Relationship Id="rId6" Type="http://schemas.openxmlformats.org/officeDocument/2006/relationships/tags" Target="../tags/tag43.xml"/><Relationship Id="rId11" Type="http://schemas.openxmlformats.org/officeDocument/2006/relationships/tags" Target="../tags/tag48.xml"/><Relationship Id="rId5" Type="http://schemas.openxmlformats.org/officeDocument/2006/relationships/tags" Target="../tags/tag42.xml"/><Relationship Id="rId15" Type="http://schemas.openxmlformats.org/officeDocument/2006/relationships/tags" Target="../tags/tag52.xml"/><Relationship Id="rId10" Type="http://schemas.openxmlformats.org/officeDocument/2006/relationships/tags" Target="../tags/tag47.xml"/><Relationship Id="rId4" Type="http://schemas.openxmlformats.org/officeDocument/2006/relationships/tags" Target="../tags/tag41.xml"/><Relationship Id="rId9" Type="http://schemas.openxmlformats.org/officeDocument/2006/relationships/tags" Target="../tags/tag46.xml"/><Relationship Id="rId14" Type="http://schemas.openxmlformats.org/officeDocument/2006/relationships/tags" Target="../tags/tag51.xml"/></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vmlDrawing" Target="../drawings/vmlDrawing11.vml"/><Relationship Id="rId6" Type="http://schemas.openxmlformats.org/officeDocument/2006/relationships/image" Target="../media/image2.emf"/><Relationship Id="rId5" Type="http://schemas.openxmlformats.org/officeDocument/2006/relationships/oleObject" Target="../embeddings/oleObject11.bin"/><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tags" Target="../tags/tag66.xml"/><Relationship Id="rId18" Type="http://schemas.openxmlformats.org/officeDocument/2006/relationships/slideLayout" Target="../slideLayouts/slideLayout2.xml"/><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tags" Target="../tags/tag65.xml"/><Relationship Id="rId17" Type="http://schemas.openxmlformats.org/officeDocument/2006/relationships/tags" Target="../tags/tag70.xml"/><Relationship Id="rId2" Type="http://schemas.openxmlformats.org/officeDocument/2006/relationships/tags" Target="../tags/tag55.xml"/><Relationship Id="rId16" Type="http://schemas.openxmlformats.org/officeDocument/2006/relationships/tags" Target="../tags/tag69.xml"/><Relationship Id="rId20" Type="http://schemas.openxmlformats.org/officeDocument/2006/relationships/image" Target="../media/image2.emf"/><Relationship Id="rId1" Type="http://schemas.openxmlformats.org/officeDocument/2006/relationships/vmlDrawing" Target="../drawings/vmlDrawing12.vml"/><Relationship Id="rId6" Type="http://schemas.openxmlformats.org/officeDocument/2006/relationships/tags" Target="../tags/tag59.xml"/><Relationship Id="rId11" Type="http://schemas.openxmlformats.org/officeDocument/2006/relationships/tags" Target="../tags/tag64.xml"/><Relationship Id="rId5" Type="http://schemas.openxmlformats.org/officeDocument/2006/relationships/tags" Target="../tags/tag58.xml"/><Relationship Id="rId15" Type="http://schemas.openxmlformats.org/officeDocument/2006/relationships/tags" Target="../tags/tag68.xml"/><Relationship Id="rId10" Type="http://schemas.openxmlformats.org/officeDocument/2006/relationships/tags" Target="../tags/tag63.xml"/><Relationship Id="rId19" Type="http://schemas.openxmlformats.org/officeDocument/2006/relationships/oleObject" Target="../embeddings/oleObject12.bin"/><Relationship Id="rId4" Type="http://schemas.openxmlformats.org/officeDocument/2006/relationships/tags" Target="../tags/tag57.xml"/><Relationship Id="rId9" Type="http://schemas.openxmlformats.org/officeDocument/2006/relationships/tags" Target="../tags/tag62.xml"/><Relationship Id="rId14" Type="http://schemas.openxmlformats.org/officeDocument/2006/relationships/tags" Target="../tags/tag67.xml"/></Relationships>
</file>

<file path=ppt/slides/_rels/slide14.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image" Target="../media/image5.png"/><Relationship Id="rId2" Type="http://schemas.openxmlformats.org/officeDocument/2006/relationships/tags" Target="../tags/tag71.xml"/><Relationship Id="rId1" Type="http://schemas.openxmlformats.org/officeDocument/2006/relationships/vmlDrawing" Target="../drawings/vmlDrawing13.vml"/><Relationship Id="rId6" Type="http://schemas.openxmlformats.org/officeDocument/2006/relationships/image" Target="../media/image2.emf"/><Relationship Id="rId5" Type="http://schemas.openxmlformats.org/officeDocument/2006/relationships/oleObject" Target="../embeddings/oleObject13.bin"/><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tags" Target="../tags/tag84.xml"/><Relationship Id="rId18" Type="http://schemas.openxmlformats.org/officeDocument/2006/relationships/image" Target="../media/image2.emf"/><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tags" Target="../tags/tag83.xml"/><Relationship Id="rId17" Type="http://schemas.openxmlformats.org/officeDocument/2006/relationships/oleObject" Target="../embeddings/oleObject14.bin"/><Relationship Id="rId2" Type="http://schemas.openxmlformats.org/officeDocument/2006/relationships/tags" Target="../tags/tag73.xml"/><Relationship Id="rId16" Type="http://schemas.openxmlformats.org/officeDocument/2006/relationships/slideLayout" Target="../slideLayouts/slideLayout2.xml"/><Relationship Id="rId1" Type="http://schemas.openxmlformats.org/officeDocument/2006/relationships/vmlDrawing" Target="../drawings/vmlDrawing14.vml"/><Relationship Id="rId6" Type="http://schemas.openxmlformats.org/officeDocument/2006/relationships/tags" Target="../tags/tag77.xml"/><Relationship Id="rId11" Type="http://schemas.openxmlformats.org/officeDocument/2006/relationships/tags" Target="../tags/tag82.xml"/><Relationship Id="rId5" Type="http://schemas.openxmlformats.org/officeDocument/2006/relationships/tags" Target="../tags/tag76.xml"/><Relationship Id="rId15" Type="http://schemas.openxmlformats.org/officeDocument/2006/relationships/tags" Target="../tags/tag86.xml"/><Relationship Id="rId10" Type="http://schemas.openxmlformats.org/officeDocument/2006/relationships/tags" Target="../tags/tag81.xml"/><Relationship Id="rId4" Type="http://schemas.openxmlformats.org/officeDocument/2006/relationships/tags" Target="../tags/tag75.xml"/><Relationship Id="rId9" Type="http://schemas.openxmlformats.org/officeDocument/2006/relationships/tags" Target="../tags/tag80.xml"/><Relationship Id="rId14" Type="http://schemas.openxmlformats.org/officeDocument/2006/relationships/tags" Target="../tags/tag85.xml"/></Relationships>
</file>

<file path=ppt/slides/_rels/slide16.xml.rels><?xml version="1.0" encoding="UTF-8" standalone="yes"?>
<Relationships xmlns="http://schemas.openxmlformats.org/package/2006/relationships"><Relationship Id="rId3" Type="http://schemas.openxmlformats.org/officeDocument/2006/relationships/tags" Target="../tags/tag88.xml"/><Relationship Id="rId7" Type="http://schemas.openxmlformats.org/officeDocument/2006/relationships/image" Target="../media/image2.emf"/><Relationship Id="rId2" Type="http://schemas.openxmlformats.org/officeDocument/2006/relationships/tags" Target="../tags/tag87.xml"/><Relationship Id="rId1" Type="http://schemas.openxmlformats.org/officeDocument/2006/relationships/vmlDrawing" Target="../drawings/vmlDrawing15.vml"/><Relationship Id="rId6" Type="http://schemas.openxmlformats.org/officeDocument/2006/relationships/oleObject" Target="../embeddings/oleObject15.bin"/><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tags" Target="../tags/tag95.xml"/><Relationship Id="rId13" Type="http://schemas.openxmlformats.org/officeDocument/2006/relationships/tags" Target="../tags/tag100.xml"/><Relationship Id="rId18" Type="http://schemas.openxmlformats.org/officeDocument/2006/relationships/image" Target="../media/image2.emf"/><Relationship Id="rId3" Type="http://schemas.openxmlformats.org/officeDocument/2006/relationships/tags" Target="../tags/tag90.xml"/><Relationship Id="rId7" Type="http://schemas.openxmlformats.org/officeDocument/2006/relationships/tags" Target="../tags/tag94.xml"/><Relationship Id="rId12" Type="http://schemas.openxmlformats.org/officeDocument/2006/relationships/tags" Target="../tags/tag99.xml"/><Relationship Id="rId17" Type="http://schemas.openxmlformats.org/officeDocument/2006/relationships/oleObject" Target="../embeddings/oleObject16.bin"/><Relationship Id="rId2" Type="http://schemas.openxmlformats.org/officeDocument/2006/relationships/tags" Target="../tags/tag89.xml"/><Relationship Id="rId16" Type="http://schemas.openxmlformats.org/officeDocument/2006/relationships/slideLayout" Target="../slideLayouts/slideLayout2.xml"/><Relationship Id="rId1" Type="http://schemas.openxmlformats.org/officeDocument/2006/relationships/vmlDrawing" Target="../drawings/vmlDrawing16.vml"/><Relationship Id="rId6" Type="http://schemas.openxmlformats.org/officeDocument/2006/relationships/tags" Target="../tags/tag93.xml"/><Relationship Id="rId11" Type="http://schemas.openxmlformats.org/officeDocument/2006/relationships/tags" Target="../tags/tag98.xml"/><Relationship Id="rId5" Type="http://schemas.openxmlformats.org/officeDocument/2006/relationships/tags" Target="../tags/tag92.xml"/><Relationship Id="rId15" Type="http://schemas.openxmlformats.org/officeDocument/2006/relationships/tags" Target="../tags/tag102.xml"/><Relationship Id="rId10" Type="http://schemas.openxmlformats.org/officeDocument/2006/relationships/tags" Target="../tags/tag97.xml"/><Relationship Id="rId4" Type="http://schemas.openxmlformats.org/officeDocument/2006/relationships/tags" Target="../tags/tag91.xml"/><Relationship Id="rId9" Type="http://schemas.openxmlformats.org/officeDocument/2006/relationships/tags" Target="../tags/tag96.xml"/><Relationship Id="rId14" Type="http://schemas.openxmlformats.org/officeDocument/2006/relationships/tags" Target="../tags/tag101.xml"/></Relationships>
</file>

<file path=ppt/slides/_rels/slide18.xml.rels><?xml version="1.0" encoding="UTF-8" standalone="yes"?>
<Relationships xmlns="http://schemas.openxmlformats.org/package/2006/relationships"><Relationship Id="rId3" Type="http://schemas.openxmlformats.org/officeDocument/2006/relationships/tags" Target="../tags/tag104.xml"/><Relationship Id="rId7" Type="http://schemas.openxmlformats.org/officeDocument/2006/relationships/image" Target="../media/image6.emf"/><Relationship Id="rId2" Type="http://schemas.openxmlformats.org/officeDocument/2006/relationships/tags" Target="../tags/tag103.xml"/><Relationship Id="rId1" Type="http://schemas.openxmlformats.org/officeDocument/2006/relationships/vmlDrawing" Target="../drawings/vmlDrawing17.vml"/><Relationship Id="rId6" Type="http://schemas.openxmlformats.org/officeDocument/2006/relationships/image" Target="../media/image2.emf"/><Relationship Id="rId5" Type="http://schemas.openxmlformats.org/officeDocument/2006/relationships/oleObject" Target="../embeddings/oleObject17.bin"/><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openclipart.org/detail/154093/talk-bubble" TargetMode="External"/><Relationship Id="rId3" Type="http://schemas.openxmlformats.org/officeDocument/2006/relationships/tags" Target="../tags/tag106.xml"/><Relationship Id="rId7" Type="http://schemas.openxmlformats.org/officeDocument/2006/relationships/image" Target="../media/image7.png"/><Relationship Id="rId2" Type="http://schemas.openxmlformats.org/officeDocument/2006/relationships/tags" Target="../tags/tag105.xml"/><Relationship Id="rId1" Type="http://schemas.openxmlformats.org/officeDocument/2006/relationships/vmlDrawing" Target="../drawings/vmlDrawing18.vml"/><Relationship Id="rId6" Type="http://schemas.openxmlformats.org/officeDocument/2006/relationships/image" Target="../media/image2.emf"/><Relationship Id="rId5" Type="http://schemas.openxmlformats.org/officeDocument/2006/relationships/oleObject" Target="../embeddings/oleObject18.bin"/><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tags" Target="../tags/tag20.xml"/><Relationship Id="rId18" Type="http://schemas.openxmlformats.org/officeDocument/2006/relationships/image" Target="../media/image2.emf"/><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tags" Target="../tags/tag19.xml"/><Relationship Id="rId17" Type="http://schemas.openxmlformats.org/officeDocument/2006/relationships/oleObject" Target="../embeddings/oleObject7.bin"/><Relationship Id="rId2" Type="http://schemas.openxmlformats.org/officeDocument/2006/relationships/tags" Target="../tags/tag9.xml"/><Relationship Id="rId16"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5" Type="http://schemas.openxmlformats.org/officeDocument/2006/relationships/tags" Target="../tags/tag2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tags" Target="../tags/tag21.xml"/></Relationships>
</file>

<file path=ppt/slides/_rels/slide20.xml.rels><?xml version="1.0" encoding="UTF-8" standalone="yes"?>
<Relationships xmlns="http://schemas.openxmlformats.org/package/2006/relationships"><Relationship Id="rId8" Type="http://schemas.openxmlformats.org/officeDocument/2006/relationships/tags" Target="../tags/tag113.xml"/><Relationship Id="rId13" Type="http://schemas.openxmlformats.org/officeDocument/2006/relationships/tags" Target="../tags/tag118.xml"/><Relationship Id="rId18" Type="http://schemas.openxmlformats.org/officeDocument/2006/relationships/image" Target="../media/image2.emf"/><Relationship Id="rId3" Type="http://schemas.openxmlformats.org/officeDocument/2006/relationships/tags" Target="../tags/tag108.xml"/><Relationship Id="rId7" Type="http://schemas.openxmlformats.org/officeDocument/2006/relationships/tags" Target="../tags/tag112.xml"/><Relationship Id="rId12" Type="http://schemas.openxmlformats.org/officeDocument/2006/relationships/tags" Target="../tags/tag117.xml"/><Relationship Id="rId17" Type="http://schemas.openxmlformats.org/officeDocument/2006/relationships/oleObject" Target="../embeddings/oleObject19.bin"/><Relationship Id="rId2" Type="http://schemas.openxmlformats.org/officeDocument/2006/relationships/tags" Target="../tags/tag107.xml"/><Relationship Id="rId16" Type="http://schemas.openxmlformats.org/officeDocument/2006/relationships/slideLayout" Target="../slideLayouts/slideLayout2.xml"/><Relationship Id="rId1" Type="http://schemas.openxmlformats.org/officeDocument/2006/relationships/vmlDrawing" Target="../drawings/vmlDrawing19.vml"/><Relationship Id="rId6" Type="http://schemas.openxmlformats.org/officeDocument/2006/relationships/tags" Target="../tags/tag111.xml"/><Relationship Id="rId11" Type="http://schemas.openxmlformats.org/officeDocument/2006/relationships/tags" Target="../tags/tag116.xml"/><Relationship Id="rId5" Type="http://schemas.openxmlformats.org/officeDocument/2006/relationships/tags" Target="../tags/tag110.xml"/><Relationship Id="rId15" Type="http://schemas.openxmlformats.org/officeDocument/2006/relationships/tags" Target="../tags/tag120.xml"/><Relationship Id="rId10" Type="http://schemas.openxmlformats.org/officeDocument/2006/relationships/tags" Target="../tags/tag115.xml"/><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tags" Target="../tags/tag119.xml"/></Relationships>
</file>

<file path=ppt/slides/_rels/slide21.xml.rels><?xml version="1.0" encoding="UTF-8" standalone="yes"?>
<Relationships xmlns="http://schemas.openxmlformats.org/package/2006/relationships"><Relationship Id="rId3" Type="http://schemas.openxmlformats.org/officeDocument/2006/relationships/tags" Target="../tags/tag122.xml"/><Relationship Id="rId7" Type="http://schemas.openxmlformats.org/officeDocument/2006/relationships/image" Target="../media/image6.emf"/><Relationship Id="rId2" Type="http://schemas.openxmlformats.org/officeDocument/2006/relationships/tags" Target="../tags/tag121.xml"/><Relationship Id="rId1" Type="http://schemas.openxmlformats.org/officeDocument/2006/relationships/vmlDrawing" Target="../drawings/vmlDrawing20.vml"/><Relationship Id="rId6" Type="http://schemas.openxmlformats.org/officeDocument/2006/relationships/image" Target="../media/image2.emf"/><Relationship Id="rId5" Type="http://schemas.openxmlformats.org/officeDocument/2006/relationships/oleObject" Target="../embeddings/oleObject20.bin"/><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vmlDrawing" Target="../drawings/vmlDrawing21.vml"/><Relationship Id="rId6" Type="http://schemas.openxmlformats.org/officeDocument/2006/relationships/image" Target="../media/image2.emf"/><Relationship Id="rId5" Type="http://schemas.openxmlformats.org/officeDocument/2006/relationships/oleObject" Target="../embeddings/oleObject21.bin"/><Relationship Id="rId4" Type="http://schemas.openxmlformats.org/officeDocument/2006/relationships/notesSlide" Target="../notesSlides/notesSlide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tags" Target="../tags/tag29.xml"/><Relationship Id="rId13" Type="http://schemas.openxmlformats.org/officeDocument/2006/relationships/tags" Target="../tags/tag34.xml"/><Relationship Id="rId18" Type="http://schemas.openxmlformats.org/officeDocument/2006/relationships/image" Target="../media/image2.emf"/><Relationship Id="rId3" Type="http://schemas.openxmlformats.org/officeDocument/2006/relationships/tags" Target="../tags/tag24.xml"/><Relationship Id="rId7" Type="http://schemas.openxmlformats.org/officeDocument/2006/relationships/tags" Target="../tags/tag28.xml"/><Relationship Id="rId12" Type="http://schemas.openxmlformats.org/officeDocument/2006/relationships/tags" Target="../tags/tag33.xml"/><Relationship Id="rId17" Type="http://schemas.openxmlformats.org/officeDocument/2006/relationships/oleObject" Target="../embeddings/oleObject8.bin"/><Relationship Id="rId2" Type="http://schemas.openxmlformats.org/officeDocument/2006/relationships/tags" Target="../tags/tag23.xml"/><Relationship Id="rId16" Type="http://schemas.openxmlformats.org/officeDocument/2006/relationships/slideLayout" Target="../slideLayouts/slideLayout2.xml"/><Relationship Id="rId1" Type="http://schemas.openxmlformats.org/officeDocument/2006/relationships/vmlDrawing" Target="../drawings/vmlDrawing8.vml"/><Relationship Id="rId6" Type="http://schemas.openxmlformats.org/officeDocument/2006/relationships/tags" Target="../tags/tag27.xml"/><Relationship Id="rId11" Type="http://schemas.openxmlformats.org/officeDocument/2006/relationships/tags" Target="../tags/tag32.xml"/><Relationship Id="rId5" Type="http://schemas.openxmlformats.org/officeDocument/2006/relationships/tags" Target="../tags/tag26.xml"/><Relationship Id="rId15" Type="http://schemas.openxmlformats.org/officeDocument/2006/relationships/tags" Target="../tags/tag36.xml"/><Relationship Id="rId10" Type="http://schemas.openxmlformats.org/officeDocument/2006/relationships/tags" Target="../tags/tag31.xml"/><Relationship Id="rId4" Type="http://schemas.openxmlformats.org/officeDocument/2006/relationships/tags" Target="../tags/tag25.xml"/><Relationship Id="rId9" Type="http://schemas.openxmlformats.org/officeDocument/2006/relationships/tags" Target="../tags/tag30.xml"/><Relationship Id="rId14" Type="http://schemas.openxmlformats.org/officeDocument/2006/relationships/tags" Target="../tags/tag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F2366485-B60E-424B-A5E8-D8D1745B0335}"/>
              </a:ext>
            </a:extLst>
          </p:cNvPr>
          <p:cNvGraphicFramePr>
            <a:graphicFrameLocks noChangeAspect="1"/>
          </p:cNvGraphicFramePr>
          <p:nvPr>
            <p:custDataLst>
              <p:tags r:id="rId2"/>
            </p:custDataLst>
            <p:extLst>
              <p:ext uri="{D42A27DB-BD31-4B8C-83A1-F6EECF244321}">
                <p14:modId xmlns:p14="http://schemas.microsoft.com/office/powerpoint/2010/main" val="110524898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6157" name="think-cell Slide" r:id="rId6" imgW="409" imgH="409" progId="TCLayout.ActiveDocument.1">
                  <p:embed/>
                </p:oleObj>
              </mc:Choice>
              <mc:Fallback>
                <p:oleObj name="think-cell Slide" r:id="rId6" imgW="409" imgH="409" progId="TCLayout.ActiveDocument.1">
                  <p:embed/>
                  <p:pic>
                    <p:nvPicPr>
                      <p:cNvPr id="2" name="Object 1" hidden="1">
                        <a:extLst>
                          <a:ext uri="{FF2B5EF4-FFF2-40B4-BE49-F238E27FC236}">
                            <a16:creationId xmlns:a16="http://schemas.microsoft.com/office/drawing/2014/main" id="{F2366485-B60E-424B-A5E8-D8D1745B0335}"/>
                          </a:ext>
                        </a:extLst>
                      </p:cNvPr>
                      <p:cNvPicPr/>
                      <p:nvPr/>
                    </p:nvPicPr>
                    <p:blipFill>
                      <a:blip r:embed="rId7"/>
                      <a:stretch>
                        <a:fillRect/>
                      </a:stretch>
                    </p:blipFill>
                    <p:spPr>
                      <a:xfrm>
                        <a:off x="1588" y="1588"/>
                        <a:ext cx="1587" cy="1587"/>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EBECA2F-C5C9-4B46-BDB8-E39C87CD60C0}"/>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4400" b="1" dirty="0">
              <a:latin typeface="Verdana" panose="020B0604030504040204" pitchFamily="34" charset="0"/>
              <a:ea typeface="Verdana" panose="020B0604030504040204" pitchFamily="34" charset="0"/>
              <a:sym typeface="Verdana" panose="020B0604030504040204" pitchFamily="34" charset="0"/>
            </a:endParaRPr>
          </a:p>
        </p:txBody>
      </p:sp>
      <p:sp>
        <p:nvSpPr>
          <p:cNvPr id="6" name="Subtitle 5">
            <a:extLst>
              <a:ext uri="{FF2B5EF4-FFF2-40B4-BE49-F238E27FC236}">
                <a16:creationId xmlns:a16="http://schemas.microsoft.com/office/drawing/2014/main" id="{A0F8534B-CCA8-4A2C-9A0E-A0613E69566D}"/>
              </a:ext>
            </a:extLst>
          </p:cNvPr>
          <p:cNvSpPr>
            <a:spLocks noGrp="1"/>
          </p:cNvSpPr>
          <p:nvPr>
            <p:ph type="subTitle" idx="1"/>
          </p:nvPr>
        </p:nvSpPr>
        <p:spPr/>
        <p:txBody>
          <a:bodyPr/>
          <a:lstStyle/>
          <a:p>
            <a:r>
              <a:rPr lang="en-US" dirty="0"/>
              <a:t>Introductions and reminders</a:t>
            </a:r>
          </a:p>
        </p:txBody>
      </p:sp>
      <p:sp>
        <p:nvSpPr>
          <p:cNvPr id="5" name="Title 4">
            <a:extLst>
              <a:ext uri="{FF2B5EF4-FFF2-40B4-BE49-F238E27FC236}">
                <a16:creationId xmlns:a16="http://schemas.microsoft.com/office/drawing/2014/main" id="{D4469AD6-8E34-4AA2-8874-827559293A16}"/>
              </a:ext>
            </a:extLst>
          </p:cNvPr>
          <p:cNvSpPr>
            <a:spLocks noGrp="1"/>
          </p:cNvSpPr>
          <p:nvPr>
            <p:ph type="ctrTitle"/>
          </p:nvPr>
        </p:nvSpPr>
        <p:spPr/>
        <p:txBody>
          <a:bodyPr/>
          <a:lstStyle/>
          <a:p>
            <a:r>
              <a:rPr lang="en-US" dirty="0"/>
              <a:t>Recruitment</a:t>
            </a:r>
          </a:p>
        </p:txBody>
      </p:sp>
    </p:spTree>
    <p:extLst>
      <p:ext uri="{BB962C8B-B14F-4D97-AF65-F5344CB8AC3E}">
        <p14:creationId xmlns:p14="http://schemas.microsoft.com/office/powerpoint/2010/main" val="542153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hidden="1">
            <a:extLst>
              <a:ext uri="{FF2B5EF4-FFF2-40B4-BE49-F238E27FC236}">
                <a16:creationId xmlns:a16="http://schemas.microsoft.com/office/drawing/2014/main" id="{B60B843F-8E47-4DE9-9C9F-46A3B60D6A6D}"/>
              </a:ext>
            </a:extLst>
          </p:cNvPr>
          <p:cNvGraphicFramePr>
            <a:graphicFrameLocks noChangeAspect="1"/>
          </p:cNvGraphicFramePr>
          <p:nvPr>
            <p:custDataLst>
              <p:tags r:id="rId2"/>
            </p:custDataLst>
            <p:extLst>
              <p:ext uri="{D42A27DB-BD31-4B8C-83A1-F6EECF244321}">
                <p14:modId xmlns:p14="http://schemas.microsoft.com/office/powerpoint/2010/main" val="109674341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9465" name="think-cell Slide" r:id="rId5" imgW="501" imgH="502" progId="TCLayout.ActiveDocument.1">
                  <p:embed/>
                </p:oleObj>
              </mc:Choice>
              <mc:Fallback>
                <p:oleObj name="think-cell Slide" r:id="rId5" imgW="501" imgH="502"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29E6580E-8576-443A-BBE4-99586041FFFD}"/>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64CD704E-99B3-4331-BBD4-24CFA95833D4}"/>
              </a:ext>
            </a:extLst>
          </p:cNvPr>
          <p:cNvSpPr>
            <a:spLocks noGrp="1"/>
          </p:cNvSpPr>
          <p:nvPr>
            <p:ph type="title"/>
          </p:nvPr>
        </p:nvSpPr>
        <p:spPr/>
        <p:txBody>
          <a:bodyPr/>
          <a:lstStyle/>
          <a:p>
            <a:r>
              <a:rPr lang="en-US" dirty="0"/>
              <a:t>Channels to use for candidate search</a:t>
            </a:r>
            <a:endParaRPr lang="da-DK" dirty="0"/>
          </a:p>
        </p:txBody>
      </p:sp>
      <p:sp>
        <p:nvSpPr>
          <p:cNvPr id="4" name="Slide Number Placeholder 3">
            <a:extLst>
              <a:ext uri="{FF2B5EF4-FFF2-40B4-BE49-F238E27FC236}">
                <a16:creationId xmlns:a16="http://schemas.microsoft.com/office/drawing/2014/main" id="{BF105838-EA58-4DEA-94CA-B08A9BB65801}"/>
              </a:ext>
            </a:extLst>
          </p:cNvPr>
          <p:cNvSpPr>
            <a:spLocks noGrp="1"/>
          </p:cNvSpPr>
          <p:nvPr>
            <p:ph type="sldNum" sz="quarter" idx="4"/>
          </p:nvPr>
        </p:nvSpPr>
        <p:spPr/>
        <p:txBody>
          <a:bodyPr/>
          <a:lstStyle/>
          <a:p>
            <a:r>
              <a:rPr lang="da-DK"/>
              <a:t>StruktureretSundFornuft.dk | </a:t>
            </a:r>
            <a:fld id="{560CA3AB-AC19-4D9C-8C95-DB933072B0B4}" type="slidenum">
              <a:rPr lang="da-DK" smtClean="0"/>
              <a:pPr/>
              <a:t>10</a:t>
            </a:fld>
            <a:endParaRPr lang="da-DK" dirty="0"/>
          </a:p>
        </p:txBody>
      </p:sp>
      <p:sp>
        <p:nvSpPr>
          <p:cNvPr id="6" name="Rectangle 5">
            <a:extLst>
              <a:ext uri="{FF2B5EF4-FFF2-40B4-BE49-F238E27FC236}">
                <a16:creationId xmlns:a16="http://schemas.microsoft.com/office/drawing/2014/main" id="{3902DA61-FE98-49F1-B1CF-A14DB0F667EA}"/>
              </a:ext>
            </a:extLst>
          </p:cNvPr>
          <p:cNvSpPr/>
          <p:nvPr/>
        </p:nvSpPr>
        <p:spPr>
          <a:xfrm>
            <a:off x="463639" y="1325217"/>
            <a:ext cx="11253680" cy="636105"/>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100000"/>
                  </a:schemeClr>
                </a:solidFill>
              </a:rPr>
              <a:t>CHANNELS FOR CANDIDATE SEARCH</a:t>
            </a:r>
            <a:endParaRPr lang="da-DK" b="1" dirty="0">
              <a:solidFill>
                <a:schemeClr val="tx1">
                  <a:lumMod val="100000"/>
                </a:schemeClr>
              </a:solidFill>
            </a:endParaRPr>
          </a:p>
        </p:txBody>
      </p:sp>
      <p:sp>
        <p:nvSpPr>
          <p:cNvPr id="17" name="Rectangle 16">
            <a:extLst>
              <a:ext uri="{FF2B5EF4-FFF2-40B4-BE49-F238E27FC236}">
                <a16:creationId xmlns:a16="http://schemas.microsoft.com/office/drawing/2014/main" id="{B57A5CA0-AFEA-4A89-BCBE-EB5A33F746F8}"/>
              </a:ext>
            </a:extLst>
          </p:cNvPr>
          <p:cNvSpPr>
            <a:spLocks/>
          </p:cNvSpPr>
          <p:nvPr/>
        </p:nvSpPr>
        <p:spPr>
          <a:xfrm>
            <a:off x="12606405" y="2096523"/>
            <a:ext cx="1597073" cy="799077"/>
          </a:xfrm>
          <a:prstGeom prst="rect">
            <a:avLst/>
          </a:prstGeom>
          <a:solidFill>
            <a:schemeClr val="bg1">
              <a:lumMod val="75000"/>
            </a:schemeClr>
          </a:solidFill>
          <a:ln w="12700" cap="flat" cmpd="sng" algn="ctr">
            <a:noFill/>
            <a:prstDash val="solid"/>
            <a:miter lim="800000"/>
            <a:headEnd type="none" w="med" len="med"/>
            <a:tailEnd type="none" w="med" len="med"/>
          </a:ln>
          <a:effectLst/>
          <a:extLst>
            <a:ext uri="{91240B29-F687-4F45-9708-019B960494DF}">
              <a14:hiddenLine xmlns:a14="http://schemas.microsoft.com/office/drawing/2010/main" w="12700" cap="flat" cmpd="sng" algn="ctr">
                <a:solidFill>
                  <a:schemeClr val="accent2">
                    <a:lumMod val="100000"/>
                    <a:alpha val="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lumMod val="100000"/>
                  </a:schemeClr>
                </a:solidFill>
              </a:rPr>
              <a:t>Internet search</a:t>
            </a:r>
            <a:endParaRPr lang="da-DK" sz="1200" dirty="0">
              <a:solidFill>
                <a:schemeClr val="tx1">
                  <a:lumMod val="100000"/>
                </a:schemeClr>
              </a:solidFill>
            </a:endParaRPr>
          </a:p>
        </p:txBody>
      </p:sp>
      <p:grpSp>
        <p:nvGrpSpPr>
          <p:cNvPr id="24" name="Group 23">
            <a:extLst>
              <a:ext uri="{FF2B5EF4-FFF2-40B4-BE49-F238E27FC236}">
                <a16:creationId xmlns:a16="http://schemas.microsoft.com/office/drawing/2014/main" id="{77405A4A-1193-4BFE-B8BE-6255CE120B1C}"/>
              </a:ext>
            </a:extLst>
          </p:cNvPr>
          <p:cNvGrpSpPr/>
          <p:nvPr/>
        </p:nvGrpSpPr>
        <p:grpSpPr>
          <a:xfrm>
            <a:off x="463639" y="2096524"/>
            <a:ext cx="1478965" cy="3635042"/>
            <a:chOff x="463639" y="2096523"/>
            <a:chExt cx="1647014" cy="5928845"/>
          </a:xfrm>
        </p:grpSpPr>
        <p:sp>
          <p:nvSpPr>
            <p:cNvPr id="7" name="Rectangle 6">
              <a:extLst>
                <a:ext uri="{FF2B5EF4-FFF2-40B4-BE49-F238E27FC236}">
                  <a16:creationId xmlns:a16="http://schemas.microsoft.com/office/drawing/2014/main" id="{8D52316F-6F82-40A9-88B0-011C21387714}"/>
                </a:ext>
              </a:extLst>
            </p:cNvPr>
            <p:cNvSpPr>
              <a:spLocks/>
            </p:cNvSpPr>
            <p:nvPr/>
          </p:nvSpPr>
          <p:spPr>
            <a:xfrm>
              <a:off x="463640" y="2096523"/>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Job boards</a:t>
              </a:r>
              <a:endParaRPr lang="da-DK" sz="1200" b="1" dirty="0">
                <a:solidFill>
                  <a:schemeClr val="tx1">
                    <a:lumMod val="100000"/>
                  </a:schemeClr>
                </a:solidFill>
              </a:endParaRPr>
            </a:p>
          </p:txBody>
        </p:sp>
        <p:sp>
          <p:nvSpPr>
            <p:cNvPr id="18" name="Rectangle 17">
              <a:extLst>
                <a:ext uri="{FF2B5EF4-FFF2-40B4-BE49-F238E27FC236}">
                  <a16:creationId xmlns:a16="http://schemas.microsoft.com/office/drawing/2014/main" id="{B7D56AEF-D419-4CA9-A8EC-E8E403382DD3}"/>
                </a:ext>
              </a:extLst>
            </p:cNvPr>
            <p:cNvSpPr>
              <a:spLocks/>
            </p:cNvSpPr>
            <p:nvPr/>
          </p:nvSpPr>
          <p:spPr>
            <a:xfrm>
              <a:off x="463639" y="2987826"/>
              <a:ext cx="1647013" cy="5037542"/>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Jobindex.dk</a:t>
              </a:r>
            </a:p>
            <a:p>
              <a:pPr marL="171450" indent="-171450">
                <a:buFont typeface="Arial" panose="020B0604020202020204" pitchFamily="34" charset="0"/>
                <a:buChar char="•"/>
              </a:pPr>
              <a:r>
                <a:rPr lang="en-US" sz="1200" dirty="0">
                  <a:solidFill>
                    <a:schemeClr val="tx1">
                      <a:lumMod val="100000"/>
                    </a:schemeClr>
                  </a:solidFill>
                </a:rPr>
                <a:t>Monster.com</a:t>
              </a:r>
            </a:p>
            <a:p>
              <a:pPr marL="171450" indent="-171450">
                <a:buFont typeface="Arial" panose="020B0604020202020204" pitchFamily="34" charset="0"/>
                <a:buChar char="•"/>
              </a:pPr>
              <a:r>
                <a:rPr lang="en-US" sz="1200" dirty="0" err="1">
                  <a:solidFill>
                    <a:schemeClr val="tx1">
                      <a:lumMod val="100000"/>
                    </a:schemeClr>
                  </a:solidFill>
                </a:rPr>
                <a:t>Stepstone</a:t>
              </a:r>
              <a:endParaRPr lang="en-US" sz="1200" dirty="0">
                <a:solidFill>
                  <a:schemeClr val="tx1">
                    <a:lumMod val="100000"/>
                  </a:schemeClr>
                </a:solidFill>
              </a:endParaRPr>
            </a:p>
            <a:p>
              <a:pPr marL="171450" indent="-171450">
                <a:buFont typeface="Arial" panose="020B0604020202020204" pitchFamily="34" charset="0"/>
                <a:buChar char="•"/>
              </a:pPr>
              <a:r>
                <a:rPr lang="en-US" sz="1200" dirty="0">
                  <a:solidFill>
                    <a:schemeClr val="tx1">
                      <a:lumMod val="100000"/>
                    </a:schemeClr>
                  </a:solidFill>
                </a:rPr>
                <a:t>Etc.</a:t>
              </a:r>
            </a:p>
            <a:p>
              <a:pPr marL="171450" indent="-171450">
                <a:buFont typeface="Arial" panose="020B0604020202020204" pitchFamily="34" charset="0"/>
                <a:buChar char="•"/>
              </a:pPr>
              <a:endParaRPr lang="en-US" sz="1200" dirty="0">
                <a:solidFill>
                  <a:schemeClr val="tx1">
                    <a:lumMod val="100000"/>
                  </a:schemeClr>
                </a:solidFill>
              </a:endParaRPr>
            </a:p>
            <a:p>
              <a:pPr marL="171450" indent="-171450">
                <a:buFont typeface="Arial" panose="020B0604020202020204" pitchFamily="34" charset="0"/>
                <a:buChar char="•"/>
              </a:pPr>
              <a:r>
                <a:rPr lang="en-US" sz="1200" dirty="0">
                  <a:solidFill>
                    <a:schemeClr val="tx1">
                      <a:lumMod val="100000"/>
                    </a:schemeClr>
                  </a:solidFill>
                </a:rPr>
                <a:t>Can also be used to search online resumes</a:t>
              </a:r>
              <a:endParaRPr lang="da-DK" sz="1200" dirty="0">
                <a:solidFill>
                  <a:schemeClr val="tx1">
                    <a:lumMod val="100000"/>
                  </a:schemeClr>
                </a:solidFill>
              </a:endParaRPr>
            </a:p>
          </p:txBody>
        </p:sp>
      </p:grpSp>
      <p:grpSp>
        <p:nvGrpSpPr>
          <p:cNvPr id="25" name="Group 24">
            <a:extLst>
              <a:ext uri="{FF2B5EF4-FFF2-40B4-BE49-F238E27FC236}">
                <a16:creationId xmlns:a16="http://schemas.microsoft.com/office/drawing/2014/main" id="{AFDB0B5E-0BD3-4D47-8C50-023491B20E95}"/>
              </a:ext>
            </a:extLst>
          </p:cNvPr>
          <p:cNvGrpSpPr/>
          <p:nvPr/>
        </p:nvGrpSpPr>
        <p:grpSpPr>
          <a:xfrm>
            <a:off x="2092758" y="2096524"/>
            <a:ext cx="1478965" cy="3635041"/>
            <a:chOff x="2384972" y="2096523"/>
            <a:chExt cx="1647014" cy="5928843"/>
          </a:xfrm>
        </p:grpSpPr>
        <p:sp>
          <p:nvSpPr>
            <p:cNvPr id="8" name="Rectangle 7">
              <a:extLst>
                <a:ext uri="{FF2B5EF4-FFF2-40B4-BE49-F238E27FC236}">
                  <a16:creationId xmlns:a16="http://schemas.microsoft.com/office/drawing/2014/main" id="{1C885745-0CD4-4D50-AEBE-70CA5F860E95}"/>
                </a:ext>
              </a:extLst>
            </p:cNvPr>
            <p:cNvSpPr>
              <a:spLocks/>
            </p:cNvSpPr>
            <p:nvPr/>
          </p:nvSpPr>
          <p:spPr>
            <a:xfrm>
              <a:off x="2384973" y="2096523"/>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Specialist sites</a:t>
              </a:r>
              <a:endParaRPr lang="da-DK" sz="1200" b="1" dirty="0">
                <a:solidFill>
                  <a:schemeClr val="tx1">
                    <a:lumMod val="100000"/>
                  </a:schemeClr>
                </a:solidFill>
              </a:endParaRPr>
            </a:p>
          </p:txBody>
        </p:sp>
        <p:sp>
          <p:nvSpPr>
            <p:cNvPr id="19" name="Rectangle 18">
              <a:extLst>
                <a:ext uri="{FF2B5EF4-FFF2-40B4-BE49-F238E27FC236}">
                  <a16:creationId xmlns:a16="http://schemas.microsoft.com/office/drawing/2014/main" id="{E890A797-124A-4EB2-A57F-0B87DE62A6BD}"/>
                </a:ext>
              </a:extLst>
            </p:cNvPr>
            <p:cNvSpPr>
              <a:spLocks/>
            </p:cNvSpPr>
            <p:nvPr/>
          </p:nvSpPr>
          <p:spPr>
            <a:xfrm>
              <a:off x="2384972" y="2987826"/>
              <a:ext cx="1647013" cy="5037540"/>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Specialist sites for specific professions</a:t>
              </a:r>
            </a:p>
            <a:p>
              <a:pPr marL="171450" indent="-171450">
                <a:buFont typeface="Arial" panose="020B0604020202020204" pitchFamily="34" charset="0"/>
                <a:buChar char="•"/>
              </a:pPr>
              <a:r>
                <a:rPr lang="en-US" sz="1200" dirty="0">
                  <a:solidFill>
                    <a:schemeClr val="tx1">
                      <a:lumMod val="100000"/>
                    </a:schemeClr>
                  </a:solidFill>
                </a:rPr>
                <a:t>Includes posting announcements as advertisements in special guilds, unions, etc.</a:t>
              </a:r>
              <a:endParaRPr lang="da-DK" sz="1200" dirty="0">
                <a:solidFill>
                  <a:schemeClr val="tx1">
                    <a:lumMod val="100000"/>
                  </a:schemeClr>
                </a:solidFill>
              </a:endParaRPr>
            </a:p>
          </p:txBody>
        </p:sp>
      </p:grpSp>
      <p:grpSp>
        <p:nvGrpSpPr>
          <p:cNvPr id="26" name="Group 25">
            <a:extLst>
              <a:ext uri="{FF2B5EF4-FFF2-40B4-BE49-F238E27FC236}">
                <a16:creationId xmlns:a16="http://schemas.microsoft.com/office/drawing/2014/main" id="{0E37A75E-314E-4890-84F2-F4F36C1267EF}"/>
              </a:ext>
            </a:extLst>
          </p:cNvPr>
          <p:cNvGrpSpPr/>
          <p:nvPr/>
        </p:nvGrpSpPr>
        <p:grpSpPr>
          <a:xfrm>
            <a:off x="3721877" y="2096524"/>
            <a:ext cx="1478965" cy="3635041"/>
            <a:chOff x="4306306" y="2096523"/>
            <a:chExt cx="1647014" cy="5928843"/>
          </a:xfrm>
        </p:grpSpPr>
        <p:sp>
          <p:nvSpPr>
            <p:cNvPr id="9" name="Rectangle 8">
              <a:extLst>
                <a:ext uri="{FF2B5EF4-FFF2-40B4-BE49-F238E27FC236}">
                  <a16:creationId xmlns:a16="http://schemas.microsoft.com/office/drawing/2014/main" id="{7919C272-42F9-483D-BE44-0FE5AEBFFF9B}"/>
                </a:ext>
              </a:extLst>
            </p:cNvPr>
            <p:cNvSpPr>
              <a:spLocks/>
            </p:cNvSpPr>
            <p:nvPr/>
          </p:nvSpPr>
          <p:spPr>
            <a:xfrm>
              <a:off x="4306307" y="2096523"/>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LinkedIn</a:t>
              </a:r>
              <a:endParaRPr lang="da-DK" sz="1200" b="1" dirty="0">
                <a:solidFill>
                  <a:schemeClr val="tx1">
                    <a:lumMod val="100000"/>
                  </a:schemeClr>
                </a:solidFill>
              </a:endParaRPr>
            </a:p>
          </p:txBody>
        </p:sp>
        <p:sp>
          <p:nvSpPr>
            <p:cNvPr id="20" name="Rectangle 19">
              <a:extLst>
                <a:ext uri="{FF2B5EF4-FFF2-40B4-BE49-F238E27FC236}">
                  <a16:creationId xmlns:a16="http://schemas.microsoft.com/office/drawing/2014/main" id="{096CF72F-B646-40C8-AE3E-5EEEAD6F8374}"/>
                </a:ext>
              </a:extLst>
            </p:cNvPr>
            <p:cNvSpPr>
              <a:spLocks/>
            </p:cNvSpPr>
            <p:nvPr/>
          </p:nvSpPr>
          <p:spPr>
            <a:xfrm>
              <a:off x="4306306" y="2987826"/>
              <a:ext cx="1647013" cy="5037540"/>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LinkedIn search with recruiter access</a:t>
              </a:r>
            </a:p>
            <a:p>
              <a:pPr marL="171450" indent="-171450">
                <a:buFont typeface="Arial" panose="020B0604020202020204" pitchFamily="34" charset="0"/>
                <a:buChar char="•"/>
              </a:pPr>
              <a:r>
                <a:rPr lang="en-US" sz="1200" dirty="0">
                  <a:solidFill>
                    <a:schemeClr val="tx1">
                      <a:lumMod val="100000"/>
                    </a:schemeClr>
                  </a:solidFill>
                </a:rPr>
                <a:t>LinkedIn search with normal access</a:t>
              </a:r>
            </a:p>
            <a:p>
              <a:pPr marL="171450" indent="-171450">
                <a:buFont typeface="Arial" panose="020B0604020202020204" pitchFamily="34" charset="0"/>
                <a:buChar char="•"/>
              </a:pPr>
              <a:r>
                <a:rPr lang="en-US" sz="1200" dirty="0">
                  <a:solidFill>
                    <a:schemeClr val="tx1">
                      <a:lumMod val="100000"/>
                    </a:schemeClr>
                  </a:solidFill>
                </a:rPr>
                <a:t>LinkedIn network update with link to job post</a:t>
              </a:r>
            </a:p>
            <a:p>
              <a:pPr marL="171450" indent="-171450">
                <a:buFont typeface="Arial" panose="020B0604020202020204" pitchFamily="34" charset="0"/>
                <a:buChar char="•"/>
              </a:pPr>
              <a:r>
                <a:rPr lang="en-US" sz="1200" dirty="0">
                  <a:solidFill>
                    <a:schemeClr val="tx1">
                      <a:lumMod val="100000"/>
                    </a:schemeClr>
                  </a:solidFill>
                </a:rPr>
                <a:t>LinkedIn job post</a:t>
              </a:r>
              <a:endParaRPr lang="da-DK" sz="1200" dirty="0">
                <a:solidFill>
                  <a:schemeClr val="tx1">
                    <a:lumMod val="100000"/>
                  </a:schemeClr>
                </a:solidFill>
              </a:endParaRPr>
            </a:p>
          </p:txBody>
        </p:sp>
      </p:grpSp>
      <p:grpSp>
        <p:nvGrpSpPr>
          <p:cNvPr id="27" name="Group 26">
            <a:extLst>
              <a:ext uri="{FF2B5EF4-FFF2-40B4-BE49-F238E27FC236}">
                <a16:creationId xmlns:a16="http://schemas.microsoft.com/office/drawing/2014/main" id="{CBA39F23-81AF-4877-8855-37A1AD1F06FC}"/>
              </a:ext>
            </a:extLst>
          </p:cNvPr>
          <p:cNvGrpSpPr/>
          <p:nvPr/>
        </p:nvGrpSpPr>
        <p:grpSpPr>
          <a:xfrm>
            <a:off x="5350996" y="2096524"/>
            <a:ext cx="1478965" cy="3635041"/>
            <a:chOff x="6227639" y="2096523"/>
            <a:chExt cx="1647014" cy="6642125"/>
          </a:xfrm>
        </p:grpSpPr>
        <p:sp>
          <p:nvSpPr>
            <p:cNvPr id="10" name="Rectangle 9">
              <a:extLst>
                <a:ext uri="{FF2B5EF4-FFF2-40B4-BE49-F238E27FC236}">
                  <a16:creationId xmlns:a16="http://schemas.microsoft.com/office/drawing/2014/main" id="{D6CFE96F-F6ED-4C5C-ADB5-DDC8A4DA6BF1}"/>
                </a:ext>
              </a:extLst>
            </p:cNvPr>
            <p:cNvSpPr>
              <a:spLocks/>
            </p:cNvSpPr>
            <p:nvPr/>
          </p:nvSpPr>
          <p:spPr>
            <a:xfrm>
              <a:off x="6227640" y="2096523"/>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Headhunters</a:t>
              </a:r>
              <a:endParaRPr lang="da-DK" sz="1200" b="1" dirty="0">
                <a:solidFill>
                  <a:schemeClr val="tx1">
                    <a:lumMod val="100000"/>
                  </a:schemeClr>
                </a:solidFill>
              </a:endParaRPr>
            </a:p>
          </p:txBody>
        </p:sp>
        <p:sp>
          <p:nvSpPr>
            <p:cNvPr id="21" name="Rectangle 20">
              <a:extLst>
                <a:ext uri="{FF2B5EF4-FFF2-40B4-BE49-F238E27FC236}">
                  <a16:creationId xmlns:a16="http://schemas.microsoft.com/office/drawing/2014/main" id="{8B2170F6-F7EB-49FC-904E-57D73C31B34A}"/>
                </a:ext>
              </a:extLst>
            </p:cNvPr>
            <p:cNvSpPr>
              <a:spLocks/>
            </p:cNvSpPr>
            <p:nvPr/>
          </p:nvSpPr>
          <p:spPr>
            <a:xfrm>
              <a:off x="6227639" y="2987826"/>
              <a:ext cx="1647013" cy="5750822"/>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Headhunters can do both active and passive (database) searches</a:t>
              </a:r>
            </a:p>
            <a:p>
              <a:pPr marL="171450" indent="-171450">
                <a:buFont typeface="Arial" panose="020B0604020202020204" pitchFamily="34" charset="0"/>
                <a:buChar char="•"/>
              </a:pPr>
              <a:endParaRPr lang="da-DK" sz="1200" dirty="0">
                <a:solidFill>
                  <a:schemeClr val="tx1">
                    <a:lumMod val="100000"/>
                  </a:schemeClr>
                </a:solidFill>
              </a:endParaRPr>
            </a:p>
          </p:txBody>
        </p:sp>
      </p:grpSp>
      <p:grpSp>
        <p:nvGrpSpPr>
          <p:cNvPr id="28" name="Group 27">
            <a:extLst>
              <a:ext uri="{FF2B5EF4-FFF2-40B4-BE49-F238E27FC236}">
                <a16:creationId xmlns:a16="http://schemas.microsoft.com/office/drawing/2014/main" id="{0AEBAF1F-2452-4FB7-9D1B-753B34F2C39D}"/>
              </a:ext>
            </a:extLst>
          </p:cNvPr>
          <p:cNvGrpSpPr/>
          <p:nvPr/>
        </p:nvGrpSpPr>
        <p:grpSpPr>
          <a:xfrm>
            <a:off x="6980115" y="2096523"/>
            <a:ext cx="1478965" cy="3635042"/>
            <a:chOff x="8148972" y="2096523"/>
            <a:chExt cx="1647014" cy="5928846"/>
          </a:xfrm>
        </p:grpSpPr>
        <p:sp>
          <p:nvSpPr>
            <p:cNvPr id="11" name="Rectangle 10">
              <a:extLst>
                <a:ext uri="{FF2B5EF4-FFF2-40B4-BE49-F238E27FC236}">
                  <a16:creationId xmlns:a16="http://schemas.microsoft.com/office/drawing/2014/main" id="{7BF7BAFC-9B2E-477E-84FE-FB52F44A7FD8}"/>
                </a:ext>
              </a:extLst>
            </p:cNvPr>
            <p:cNvSpPr>
              <a:spLocks/>
            </p:cNvSpPr>
            <p:nvPr/>
          </p:nvSpPr>
          <p:spPr>
            <a:xfrm>
              <a:off x="8148973" y="2096523"/>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Ask for referrals</a:t>
              </a:r>
              <a:endParaRPr lang="da-DK" sz="1200" b="1" dirty="0">
                <a:solidFill>
                  <a:schemeClr val="tx1">
                    <a:lumMod val="100000"/>
                  </a:schemeClr>
                </a:solidFill>
              </a:endParaRPr>
            </a:p>
          </p:txBody>
        </p:sp>
        <p:sp>
          <p:nvSpPr>
            <p:cNvPr id="22" name="Rectangle 21">
              <a:extLst>
                <a:ext uri="{FF2B5EF4-FFF2-40B4-BE49-F238E27FC236}">
                  <a16:creationId xmlns:a16="http://schemas.microsoft.com/office/drawing/2014/main" id="{66824B3B-2085-4176-B8B5-86B4906980F6}"/>
                </a:ext>
              </a:extLst>
            </p:cNvPr>
            <p:cNvSpPr>
              <a:spLocks/>
            </p:cNvSpPr>
            <p:nvPr/>
          </p:nvSpPr>
          <p:spPr>
            <a:xfrm>
              <a:off x="8148972" y="2987825"/>
              <a:ext cx="1647013" cy="5037544"/>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Ask for referrals from own network</a:t>
              </a:r>
            </a:p>
            <a:p>
              <a:pPr marL="171450" indent="-171450">
                <a:buFont typeface="Arial" panose="020B0604020202020204" pitchFamily="34" charset="0"/>
                <a:buChar char="•"/>
              </a:pPr>
              <a:r>
                <a:rPr lang="en-US" sz="1200" dirty="0">
                  <a:solidFill>
                    <a:schemeClr val="tx1">
                      <a:lumMod val="100000"/>
                    </a:schemeClr>
                  </a:solidFill>
                </a:rPr>
                <a:t>Ask team for referrals</a:t>
              </a:r>
            </a:p>
            <a:p>
              <a:pPr marL="171450" indent="-171450">
                <a:buFont typeface="Arial" panose="020B0604020202020204" pitchFamily="34" charset="0"/>
                <a:buChar char="•"/>
              </a:pPr>
              <a:r>
                <a:rPr lang="en-US" sz="1200" dirty="0">
                  <a:solidFill>
                    <a:schemeClr val="tx1">
                      <a:lumMod val="100000"/>
                    </a:schemeClr>
                  </a:solidFill>
                </a:rPr>
                <a:t>Easy to use method and often very </a:t>
              </a:r>
              <a:r>
                <a:rPr lang="en-US" sz="1200" dirty="0" err="1">
                  <a:solidFill>
                    <a:schemeClr val="tx1">
                      <a:lumMod val="100000"/>
                    </a:schemeClr>
                  </a:solidFill>
                </a:rPr>
                <a:t>powerfull</a:t>
              </a:r>
              <a:endParaRPr lang="da-DK" sz="1200" dirty="0">
                <a:solidFill>
                  <a:schemeClr val="tx1">
                    <a:lumMod val="100000"/>
                  </a:schemeClr>
                </a:solidFill>
              </a:endParaRPr>
            </a:p>
          </p:txBody>
        </p:sp>
      </p:grpSp>
      <p:grpSp>
        <p:nvGrpSpPr>
          <p:cNvPr id="29" name="Group 28">
            <a:extLst>
              <a:ext uri="{FF2B5EF4-FFF2-40B4-BE49-F238E27FC236}">
                <a16:creationId xmlns:a16="http://schemas.microsoft.com/office/drawing/2014/main" id="{504363DB-4D61-4E97-B5EB-2D7B62B9E2AA}"/>
              </a:ext>
            </a:extLst>
          </p:cNvPr>
          <p:cNvGrpSpPr/>
          <p:nvPr/>
        </p:nvGrpSpPr>
        <p:grpSpPr>
          <a:xfrm>
            <a:off x="10238354" y="2096523"/>
            <a:ext cx="1478965" cy="3635042"/>
            <a:chOff x="10070305" y="2096522"/>
            <a:chExt cx="1647014" cy="5928845"/>
          </a:xfrm>
        </p:grpSpPr>
        <p:sp>
          <p:nvSpPr>
            <p:cNvPr id="12" name="Rectangle 11">
              <a:extLst>
                <a:ext uri="{FF2B5EF4-FFF2-40B4-BE49-F238E27FC236}">
                  <a16:creationId xmlns:a16="http://schemas.microsoft.com/office/drawing/2014/main" id="{E7D522B2-68F2-49B2-B76D-16861409B8A2}"/>
                </a:ext>
              </a:extLst>
            </p:cNvPr>
            <p:cNvSpPr>
              <a:spLocks/>
            </p:cNvSpPr>
            <p:nvPr/>
          </p:nvSpPr>
          <p:spPr>
            <a:xfrm>
              <a:off x="10070306" y="2096522"/>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Internet search</a:t>
              </a:r>
              <a:endParaRPr lang="da-DK" sz="1200" b="1" dirty="0">
                <a:solidFill>
                  <a:schemeClr val="tx1">
                    <a:lumMod val="100000"/>
                  </a:schemeClr>
                </a:solidFill>
              </a:endParaRPr>
            </a:p>
          </p:txBody>
        </p:sp>
        <p:sp>
          <p:nvSpPr>
            <p:cNvPr id="23" name="Rectangle 22">
              <a:extLst>
                <a:ext uri="{FF2B5EF4-FFF2-40B4-BE49-F238E27FC236}">
                  <a16:creationId xmlns:a16="http://schemas.microsoft.com/office/drawing/2014/main" id="{BA506322-A59E-4CAC-96C0-BCBC728311C9}"/>
                </a:ext>
              </a:extLst>
            </p:cNvPr>
            <p:cNvSpPr>
              <a:spLocks/>
            </p:cNvSpPr>
            <p:nvPr/>
          </p:nvSpPr>
          <p:spPr>
            <a:xfrm>
              <a:off x="10070305" y="2987825"/>
              <a:ext cx="1647013" cy="5037542"/>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Search the internet for blogs, forums, etc.</a:t>
              </a:r>
            </a:p>
            <a:p>
              <a:pPr marL="171450" indent="-171450">
                <a:buFont typeface="Arial" panose="020B0604020202020204" pitchFamily="34" charset="0"/>
                <a:buChar char="•"/>
              </a:pPr>
              <a:r>
                <a:rPr lang="en-US" sz="1200" dirty="0">
                  <a:solidFill>
                    <a:schemeClr val="tx1">
                      <a:lumMod val="100000"/>
                    </a:schemeClr>
                  </a:solidFill>
                </a:rPr>
                <a:t>Reach out for candidates where appropriate</a:t>
              </a:r>
            </a:p>
            <a:p>
              <a:pPr marL="171450" indent="-171450">
                <a:buFont typeface="Arial" panose="020B0604020202020204" pitchFamily="34" charset="0"/>
                <a:buChar char="•"/>
              </a:pPr>
              <a:r>
                <a:rPr lang="en-US" sz="1200" dirty="0">
                  <a:solidFill>
                    <a:schemeClr val="tx1">
                      <a:lumMod val="100000"/>
                    </a:schemeClr>
                  </a:solidFill>
                </a:rPr>
                <a:t>Very time consuming</a:t>
              </a:r>
            </a:p>
            <a:p>
              <a:pPr marL="171450" indent="-171450">
                <a:buFont typeface="Arial" panose="020B0604020202020204" pitchFamily="34" charset="0"/>
                <a:buChar char="•"/>
              </a:pPr>
              <a:r>
                <a:rPr lang="en-US" sz="1200" dirty="0">
                  <a:solidFill>
                    <a:schemeClr val="tx1">
                      <a:lumMod val="100000"/>
                    </a:schemeClr>
                  </a:solidFill>
                </a:rPr>
                <a:t>Usually only a good idea when looking for very specific competences</a:t>
              </a:r>
              <a:endParaRPr lang="da-DK" sz="1200" dirty="0">
                <a:solidFill>
                  <a:schemeClr val="tx1">
                    <a:lumMod val="100000"/>
                  </a:schemeClr>
                </a:solidFill>
              </a:endParaRPr>
            </a:p>
          </p:txBody>
        </p:sp>
      </p:grpSp>
      <p:grpSp>
        <p:nvGrpSpPr>
          <p:cNvPr id="30" name="Group 29">
            <a:extLst>
              <a:ext uri="{FF2B5EF4-FFF2-40B4-BE49-F238E27FC236}">
                <a16:creationId xmlns:a16="http://schemas.microsoft.com/office/drawing/2014/main" id="{D66DD4B7-92BA-4003-A2C4-CB9EF997613D}"/>
              </a:ext>
            </a:extLst>
          </p:cNvPr>
          <p:cNvGrpSpPr/>
          <p:nvPr/>
        </p:nvGrpSpPr>
        <p:grpSpPr>
          <a:xfrm>
            <a:off x="8609234" y="2096523"/>
            <a:ext cx="1478965" cy="3635042"/>
            <a:chOff x="10070305" y="2096522"/>
            <a:chExt cx="1647014" cy="6642118"/>
          </a:xfrm>
        </p:grpSpPr>
        <p:sp>
          <p:nvSpPr>
            <p:cNvPr id="31" name="Rectangle 30">
              <a:extLst>
                <a:ext uri="{FF2B5EF4-FFF2-40B4-BE49-F238E27FC236}">
                  <a16:creationId xmlns:a16="http://schemas.microsoft.com/office/drawing/2014/main" id="{D23C468E-3BF2-4E30-9A2E-EF9356BE838F}"/>
                </a:ext>
              </a:extLst>
            </p:cNvPr>
            <p:cNvSpPr>
              <a:spLocks/>
            </p:cNvSpPr>
            <p:nvPr/>
          </p:nvSpPr>
          <p:spPr>
            <a:xfrm>
              <a:off x="10070306" y="2096522"/>
              <a:ext cx="1647013" cy="799077"/>
            </a:xfrm>
            <a:prstGeom prst="rect">
              <a:avLst/>
            </a:prstGeom>
            <a:solidFill>
              <a:schemeClr val="bg1">
                <a:lumMod val="75000"/>
              </a:schemeClr>
            </a:solidFill>
            <a:ln w="12700" cap="flat" cmpd="sng" algn="ctr">
              <a:solidFill>
                <a:schemeClr val="bg1">
                  <a:lumMod val="75000"/>
                </a:schemeClr>
              </a:solidFill>
              <a:prstDash val="solid"/>
              <a:miter lim="800000"/>
              <a:headEnd type="none" w="med" len="med"/>
              <a:tailEnd type="none" w="med" len="me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lumMod val="100000"/>
                    </a:schemeClr>
                  </a:solidFill>
                </a:rPr>
                <a:t>Internal shortlisting</a:t>
              </a:r>
              <a:endParaRPr lang="da-DK" sz="1200" b="1" dirty="0">
                <a:solidFill>
                  <a:schemeClr val="tx1">
                    <a:lumMod val="100000"/>
                  </a:schemeClr>
                </a:solidFill>
              </a:endParaRPr>
            </a:p>
          </p:txBody>
        </p:sp>
        <p:sp>
          <p:nvSpPr>
            <p:cNvPr id="32" name="Rectangle 31">
              <a:extLst>
                <a:ext uri="{FF2B5EF4-FFF2-40B4-BE49-F238E27FC236}">
                  <a16:creationId xmlns:a16="http://schemas.microsoft.com/office/drawing/2014/main" id="{0338292F-329C-40B3-A308-633B947D381C}"/>
                </a:ext>
              </a:extLst>
            </p:cNvPr>
            <p:cNvSpPr>
              <a:spLocks/>
            </p:cNvSpPr>
            <p:nvPr/>
          </p:nvSpPr>
          <p:spPr>
            <a:xfrm>
              <a:off x="10070305" y="2987823"/>
              <a:ext cx="1647013" cy="5750817"/>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buFont typeface="Arial" panose="020B0604020202020204" pitchFamily="34" charset="0"/>
                <a:buChar char="•"/>
              </a:pPr>
              <a:r>
                <a:rPr lang="en-US" sz="1200" dirty="0">
                  <a:solidFill>
                    <a:schemeClr val="tx1">
                      <a:lumMod val="100000"/>
                    </a:schemeClr>
                  </a:solidFill>
                </a:rPr>
                <a:t>Own list of people on the bench</a:t>
              </a:r>
            </a:p>
            <a:p>
              <a:pPr marL="171450" indent="-171450">
                <a:buFont typeface="Arial" panose="020B0604020202020204" pitchFamily="34" charset="0"/>
                <a:buChar char="•"/>
              </a:pPr>
              <a:r>
                <a:rPr lang="en-US" sz="1200" dirty="0">
                  <a:solidFill>
                    <a:schemeClr val="tx1">
                      <a:lumMod val="100000"/>
                    </a:schemeClr>
                  </a:solidFill>
                </a:rPr>
                <a:t>HR typically has a short list of people ready to move with the right talent</a:t>
              </a:r>
            </a:p>
            <a:p>
              <a:pPr marL="171450" indent="-171450">
                <a:buFont typeface="Arial" panose="020B0604020202020204" pitchFamily="34" charset="0"/>
                <a:buChar char="•"/>
              </a:pPr>
              <a:r>
                <a:rPr lang="en-US" sz="1200" dirty="0">
                  <a:solidFill>
                    <a:schemeClr val="tx1">
                      <a:lumMod val="100000"/>
                    </a:schemeClr>
                  </a:solidFill>
                </a:rPr>
                <a:t>Ask managerial colleagues for who to approach</a:t>
              </a:r>
            </a:p>
            <a:p>
              <a:pPr marL="171450" indent="-171450">
                <a:buFont typeface="Arial" panose="020B0604020202020204" pitchFamily="34" charset="0"/>
                <a:buChar char="•"/>
              </a:pPr>
              <a:endParaRPr lang="da-DK" sz="1200" dirty="0">
                <a:solidFill>
                  <a:schemeClr val="tx1">
                    <a:lumMod val="100000"/>
                  </a:schemeClr>
                </a:solidFill>
              </a:endParaRPr>
            </a:p>
          </p:txBody>
        </p:sp>
      </p:grpSp>
      <p:sp>
        <p:nvSpPr>
          <p:cNvPr id="33" name="Rectangle 32">
            <a:extLst>
              <a:ext uri="{FF2B5EF4-FFF2-40B4-BE49-F238E27FC236}">
                <a16:creationId xmlns:a16="http://schemas.microsoft.com/office/drawing/2014/main" id="{13C61B58-3C4E-42F2-9B6F-AA71FC228AE2}"/>
              </a:ext>
            </a:extLst>
          </p:cNvPr>
          <p:cNvSpPr/>
          <p:nvPr/>
        </p:nvSpPr>
        <p:spPr>
          <a:xfrm>
            <a:off x="463639" y="5821783"/>
            <a:ext cx="11253680" cy="437313"/>
          </a:xfrm>
          <a:prstGeom prst="rect">
            <a:avLst/>
          </a:prstGeom>
          <a:noFill/>
          <a:ln w="12700" cap="flat" cmpd="sng" algn="ctr">
            <a:solidFill>
              <a:schemeClr val="bg1">
                <a:lumMod val="75000"/>
              </a:schemeClr>
            </a:solidFill>
            <a:prstDash val="solid"/>
            <a:miter lim="800000"/>
            <a:headEnd type="none" w="med" len="med"/>
            <a:tailEnd type="none" w="med" len="med"/>
          </a:ln>
          <a:effectLst/>
          <a:extLst>
            <a:ext uri="{909E8E84-426E-40DD-AFC4-6F175D3DCCD1}">
              <a14:hiddenFill xmlns:a14="http://schemas.microsoft.com/office/drawing/2010/main">
                <a:solidFill>
                  <a:schemeClr val="bg1">
                    <a:lumMod val="7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100000"/>
                  </a:schemeClr>
                </a:solidFill>
              </a:rPr>
              <a:t>CANDIDATES TO BE EVALUATED</a:t>
            </a:r>
            <a:endParaRPr lang="da-DK" b="1" dirty="0">
              <a:solidFill>
                <a:schemeClr val="tx1">
                  <a:lumMod val="100000"/>
                </a:schemeClr>
              </a:solidFill>
            </a:endParaRPr>
          </a:p>
        </p:txBody>
      </p:sp>
    </p:spTree>
    <p:extLst>
      <p:ext uri="{BB962C8B-B14F-4D97-AF65-F5344CB8AC3E}">
        <p14:creationId xmlns:p14="http://schemas.microsoft.com/office/powerpoint/2010/main" val="991841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5C978B0-5D49-42F7-85F8-AB0968EAF525}"/>
              </a:ext>
            </a:extLst>
          </p:cNvPr>
          <p:cNvGraphicFramePr>
            <a:graphicFrameLocks noChangeAspect="1"/>
          </p:cNvGraphicFramePr>
          <p:nvPr>
            <p:custDataLst>
              <p:tags r:id="rId2"/>
            </p:custDataLst>
            <p:extLst>
              <p:ext uri="{D42A27DB-BD31-4B8C-83A1-F6EECF244321}">
                <p14:modId xmlns:p14="http://schemas.microsoft.com/office/powerpoint/2010/main" val="38361983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0" name="think-cell Slide" r:id="rId17" imgW="501" imgH="502" progId="TCLayout.ActiveDocument.1">
                  <p:embed/>
                </p:oleObj>
              </mc:Choice>
              <mc:Fallback>
                <p:oleObj name="think-cell Slide" r:id="rId17" imgW="501" imgH="502" progId="TCLayout.ActiveDocument.1">
                  <p:embed/>
                  <p:pic>
                    <p:nvPicPr>
                      <p:cNvPr id="8" name="Object 7" hidden="1">
                        <a:extLst>
                          <a:ext uri="{FF2B5EF4-FFF2-40B4-BE49-F238E27FC236}">
                            <a16:creationId xmlns:a16="http://schemas.microsoft.com/office/drawing/2014/main" id="{B5C978B0-5D49-42F7-85F8-AB0968EAF525}"/>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D9A9328-FB6F-4029-9385-E720A141CFB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311EC82-3CC8-46E6-AB5C-335C907FD9AD}"/>
              </a:ext>
            </a:extLst>
          </p:cNvPr>
          <p:cNvSpPr>
            <a:spLocks noGrp="1"/>
          </p:cNvSpPr>
          <p:nvPr>
            <p:ph type="title"/>
          </p:nvPr>
        </p:nvSpPr>
        <p:spPr/>
        <p:txBody>
          <a:bodyPr/>
          <a:lstStyle/>
          <a:p>
            <a:r>
              <a:rPr lang="en-US" dirty="0"/>
              <a:t>High level recruitment process</a:t>
            </a:r>
          </a:p>
        </p:txBody>
      </p:sp>
      <p:sp>
        <p:nvSpPr>
          <p:cNvPr id="4" name="Slide Number Placeholder 3">
            <a:extLst>
              <a:ext uri="{FF2B5EF4-FFF2-40B4-BE49-F238E27FC236}">
                <a16:creationId xmlns:a16="http://schemas.microsoft.com/office/drawing/2014/main" id="{037210F9-2EDC-4EC1-A90F-571BD55B0E1D}"/>
              </a:ext>
            </a:extLst>
          </p:cNvPr>
          <p:cNvSpPr>
            <a:spLocks noGrp="1"/>
          </p:cNvSpPr>
          <p:nvPr>
            <p:ph type="sldNum" sz="quarter" idx="4"/>
          </p:nvPr>
        </p:nvSpPr>
        <p:spPr/>
        <p:txBody>
          <a:bodyPr/>
          <a:lstStyle/>
          <a:p>
            <a:r>
              <a:rPr lang="en-US"/>
              <a:t>StruktureretSundFornuft.dk | </a:t>
            </a:r>
            <a:fld id="{560CA3AB-AC19-4D9C-8C95-DB933072B0B4}" type="slidenum">
              <a:rPr lang="en-US" smtClean="0"/>
              <a:pPr/>
              <a:t>11</a:t>
            </a:fld>
            <a:endParaRPr lang="en-US"/>
          </a:p>
        </p:txBody>
      </p:sp>
      <p:sp>
        <p:nvSpPr>
          <p:cNvPr id="11" name="Text Placeholder 2">
            <a:extLst>
              <a:ext uri="{FF2B5EF4-FFF2-40B4-BE49-F238E27FC236}">
                <a16:creationId xmlns:a16="http://schemas.microsoft.com/office/drawing/2014/main" id="{6DEA86BC-F748-4BF8-95C2-46E63C034AF1}"/>
              </a:ext>
            </a:extLst>
          </p:cNvPr>
          <p:cNvSpPr>
            <a:spLocks noGrp="1"/>
          </p:cNvSpPr>
          <p:nvPr>
            <p:custDataLst>
              <p:tags r:id="rId4"/>
            </p:custDataLst>
          </p:nvPr>
        </p:nvSpPr>
        <p:spPr bwMode="auto">
          <a:xfrm>
            <a:off x="6034088"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Offer job</a:t>
            </a:r>
            <a:endParaRPr lang="en-US" sz="1200" b="1" dirty="0">
              <a:latin typeface="+mn-lt"/>
              <a:sym typeface="+mn-lt"/>
            </a:endParaRPr>
          </a:p>
        </p:txBody>
      </p:sp>
      <p:sp>
        <p:nvSpPr>
          <p:cNvPr id="13" name="Text Placeholder 2">
            <a:extLst>
              <a:ext uri="{FF2B5EF4-FFF2-40B4-BE49-F238E27FC236}">
                <a16:creationId xmlns:a16="http://schemas.microsoft.com/office/drawing/2014/main" id="{43D11D26-6CCA-460B-A97B-B1E99259E86B}"/>
              </a:ext>
            </a:extLst>
          </p:cNvPr>
          <p:cNvSpPr>
            <a:spLocks noGrp="1"/>
          </p:cNvSpPr>
          <p:nvPr>
            <p:custDataLst>
              <p:tags r:id="rId5"/>
            </p:custDataLst>
          </p:nvPr>
        </p:nvSpPr>
        <p:spPr bwMode="auto">
          <a:xfrm>
            <a:off x="9747250"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Onboarding</a:t>
            </a:r>
            <a:endParaRPr lang="en-US" sz="1200" b="1" dirty="0">
              <a:latin typeface="+mn-lt"/>
              <a:sym typeface="+mn-lt"/>
            </a:endParaRPr>
          </a:p>
        </p:txBody>
      </p:sp>
      <p:sp>
        <p:nvSpPr>
          <p:cNvPr id="14" name="Text Placeholder 2">
            <a:extLst>
              <a:ext uri="{FF2B5EF4-FFF2-40B4-BE49-F238E27FC236}">
                <a16:creationId xmlns:a16="http://schemas.microsoft.com/office/drawing/2014/main" id="{0E219460-22B5-4184-9638-CA0B6A5A1CC3}"/>
              </a:ext>
            </a:extLst>
          </p:cNvPr>
          <p:cNvSpPr>
            <a:spLocks noGrp="1"/>
          </p:cNvSpPr>
          <p:nvPr>
            <p:custDataLst>
              <p:tags r:id="rId6"/>
            </p:custDataLst>
          </p:nvPr>
        </p:nvSpPr>
        <p:spPr bwMode="auto">
          <a:xfrm>
            <a:off x="7889874" y="1874838"/>
            <a:ext cx="2052638"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Keep </a:t>
            </a:r>
            <a:r>
              <a:rPr lang="en-US" sz="1200" b="1">
                <a:latin typeface="+mn-lt"/>
                <a:sym typeface="+mn-lt"/>
              </a:rPr>
              <a:t>in contact</a:t>
            </a:r>
            <a:endParaRPr lang="en-US" sz="1200" b="1" dirty="0">
              <a:latin typeface="+mn-lt"/>
              <a:sym typeface="+mn-lt"/>
            </a:endParaRPr>
          </a:p>
        </p:txBody>
      </p:sp>
      <p:sp>
        <p:nvSpPr>
          <p:cNvPr id="15" name="Text Placeholder 2">
            <a:extLst>
              <a:ext uri="{FF2B5EF4-FFF2-40B4-BE49-F238E27FC236}">
                <a16:creationId xmlns:a16="http://schemas.microsoft.com/office/drawing/2014/main" id="{5B7B9B59-C867-485B-8D8C-2437D20ADB92}"/>
              </a:ext>
            </a:extLst>
          </p:cNvPr>
          <p:cNvSpPr>
            <a:spLocks noGrp="1"/>
          </p:cNvSpPr>
          <p:nvPr>
            <p:custDataLst>
              <p:tags r:id="rId7"/>
            </p:custDataLst>
          </p:nvPr>
        </p:nvSpPr>
        <p:spPr bwMode="auto">
          <a:xfrm>
            <a:off x="463551" y="2947988"/>
            <a:ext cx="1857375" cy="2640013"/>
          </a:xfrm>
          <a:prstGeom prst="rect">
            <a:avLst/>
          </a:prstGeom>
          <a:solidFill>
            <a:schemeClr val="bg2"/>
          </a:solidFill>
          <a:ln>
            <a:noFill/>
          </a:ln>
        </p:spPr>
        <p:txBody>
          <a:bodyPr vert="horz" wrap="square" lIns="71438" tIns="71438" rIns="0" bIns="180022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Create job profile</a:t>
            </a:r>
          </a:p>
          <a:p>
            <a:pPr marL="85725" indent="-85725">
              <a:spcBef>
                <a:spcPct val="0"/>
              </a:spcBef>
              <a:spcAft>
                <a:spcPct val="0"/>
              </a:spcAft>
            </a:pPr>
            <a:r>
              <a:rPr lang="en-US" sz="1400" dirty="0">
                <a:latin typeface="+mn-lt"/>
                <a:sym typeface="+mn-lt"/>
              </a:rPr>
              <a:t>Create job posting</a:t>
            </a:r>
          </a:p>
          <a:p>
            <a:pPr marL="85725" indent="-85725">
              <a:spcBef>
                <a:spcPct val="0"/>
              </a:spcBef>
              <a:spcAft>
                <a:spcPct val="0"/>
              </a:spcAft>
            </a:pPr>
            <a:r>
              <a:rPr lang="en-US" sz="1400" dirty="0">
                <a:latin typeface="+mn-lt"/>
                <a:sym typeface="+mn-lt"/>
              </a:rPr>
              <a:t>Create case for case interview</a:t>
            </a:r>
          </a:p>
        </p:txBody>
      </p:sp>
      <p:sp>
        <p:nvSpPr>
          <p:cNvPr id="16" name="Text Placeholder 2">
            <a:extLst>
              <a:ext uri="{FF2B5EF4-FFF2-40B4-BE49-F238E27FC236}">
                <a16:creationId xmlns:a16="http://schemas.microsoft.com/office/drawing/2014/main" id="{05D63AEE-A95B-45EF-9285-1ABB1AD4D723}"/>
              </a:ext>
            </a:extLst>
          </p:cNvPr>
          <p:cNvSpPr>
            <a:spLocks noGrp="1"/>
          </p:cNvSpPr>
          <p:nvPr>
            <p:custDataLst>
              <p:tags r:id="rId8"/>
            </p:custDataLst>
          </p:nvPr>
        </p:nvSpPr>
        <p:spPr bwMode="auto">
          <a:xfrm>
            <a:off x="2320925" y="2947988"/>
            <a:ext cx="1855788" cy="2640013"/>
          </a:xfrm>
          <a:prstGeom prst="rect">
            <a:avLst/>
          </a:prstGeom>
          <a:solidFill>
            <a:schemeClr val="bg2"/>
          </a:solidFill>
          <a:ln>
            <a:noFill/>
          </a:ln>
          <a:extLst/>
        </p:spPr>
        <p:txBody>
          <a:bodyPr vert="horz" wrap="none" lIns="31750" tIns="71438" rIns="0" bIns="180022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Headhunters</a:t>
            </a:r>
          </a:p>
          <a:p>
            <a:pPr marL="85725" indent="-85725">
              <a:spcBef>
                <a:spcPct val="0"/>
              </a:spcBef>
              <a:spcAft>
                <a:spcPct val="0"/>
              </a:spcAft>
            </a:pPr>
            <a:r>
              <a:rPr lang="en-US" sz="1400" dirty="0">
                <a:latin typeface="+mn-lt"/>
                <a:sym typeface="+mn-lt"/>
              </a:rPr>
              <a:t>LinkedIn</a:t>
            </a:r>
          </a:p>
          <a:p>
            <a:pPr marL="85725" indent="-85725">
              <a:spcBef>
                <a:spcPct val="0"/>
              </a:spcBef>
              <a:spcAft>
                <a:spcPct val="0"/>
              </a:spcAft>
            </a:pPr>
            <a:r>
              <a:rPr lang="en-US" sz="1400" dirty="0">
                <a:latin typeface="+mn-lt"/>
                <a:sym typeface="+mn-lt"/>
              </a:rPr>
              <a:t>Network</a:t>
            </a:r>
          </a:p>
          <a:p>
            <a:pPr marL="85725" indent="-85725">
              <a:spcBef>
                <a:spcPct val="0"/>
              </a:spcBef>
              <a:spcAft>
                <a:spcPct val="0"/>
              </a:spcAft>
            </a:pPr>
            <a:r>
              <a:rPr lang="en-US" sz="1400" dirty="0">
                <a:latin typeface="+mn-lt"/>
                <a:sym typeface="+mn-lt"/>
              </a:rPr>
              <a:t>Job boards</a:t>
            </a:r>
          </a:p>
        </p:txBody>
      </p:sp>
      <p:sp>
        <p:nvSpPr>
          <p:cNvPr id="17" name="Text Placeholder 2">
            <a:extLst>
              <a:ext uri="{FF2B5EF4-FFF2-40B4-BE49-F238E27FC236}">
                <a16:creationId xmlns:a16="http://schemas.microsoft.com/office/drawing/2014/main" id="{64C155AF-E498-441B-A4C8-57703F22031F}"/>
              </a:ext>
            </a:extLst>
          </p:cNvPr>
          <p:cNvSpPr>
            <a:spLocks noGrp="1"/>
          </p:cNvSpPr>
          <p:nvPr>
            <p:custDataLst>
              <p:tags r:id="rId9"/>
            </p:custDataLst>
          </p:nvPr>
        </p:nvSpPr>
        <p:spPr bwMode="auto">
          <a:xfrm>
            <a:off x="4176714" y="2947988"/>
            <a:ext cx="1857375" cy="2640013"/>
          </a:xfrm>
          <a:prstGeom prst="rect">
            <a:avLst/>
          </a:prstGeom>
          <a:solidFill>
            <a:schemeClr val="bg2"/>
          </a:solidFill>
          <a:ln>
            <a:noFill/>
          </a:ln>
          <a:extLst/>
        </p:spPr>
        <p:txBody>
          <a:bodyPr vert="horz" wrap="square" lIns="0" tIns="71438" rIns="28575" bIns="714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Assessments (behavioral and cognitive)</a:t>
            </a:r>
          </a:p>
          <a:p>
            <a:pPr marL="85725" indent="-85725">
              <a:spcBef>
                <a:spcPct val="0"/>
              </a:spcBef>
              <a:spcAft>
                <a:spcPct val="0"/>
              </a:spcAft>
            </a:pPr>
            <a:r>
              <a:rPr lang="en-US" sz="1400" dirty="0">
                <a:latin typeface="+mn-lt"/>
                <a:sym typeface="+mn-lt"/>
              </a:rPr>
              <a:t>Case interview</a:t>
            </a:r>
          </a:p>
          <a:p>
            <a:pPr marL="85725" indent="-85725">
              <a:spcBef>
                <a:spcPct val="0"/>
              </a:spcBef>
              <a:spcAft>
                <a:spcPct val="0"/>
              </a:spcAft>
            </a:pPr>
            <a:r>
              <a:rPr lang="en-US" sz="1400" dirty="0">
                <a:latin typeface="+mn-lt"/>
                <a:sym typeface="+mn-lt"/>
              </a:rPr>
              <a:t>Behavioral interview</a:t>
            </a:r>
          </a:p>
          <a:p>
            <a:pPr marL="85725" indent="-85725">
              <a:spcBef>
                <a:spcPct val="0"/>
              </a:spcBef>
              <a:spcAft>
                <a:spcPct val="0"/>
              </a:spcAft>
            </a:pPr>
            <a:r>
              <a:rPr lang="en-US" sz="1400" dirty="0">
                <a:latin typeface="+mn-lt"/>
                <a:sym typeface="+mn-lt"/>
              </a:rPr>
              <a:t>Grandfather interview</a:t>
            </a:r>
          </a:p>
          <a:p>
            <a:pPr marL="85725" indent="-85725">
              <a:spcBef>
                <a:spcPct val="0"/>
              </a:spcBef>
              <a:spcAft>
                <a:spcPct val="0"/>
              </a:spcAft>
            </a:pPr>
            <a:r>
              <a:rPr lang="en-US" sz="1400" dirty="0">
                <a:latin typeface="+mn-lt"/>
                <a:sym typeface="+mn-lt"/>
              </a:rPr>
              <a:t>Colleague interview</a:t>
            </a:r>
          </a:p>
          <a:p>
            <a:pPr marL="85725" indent="-85725">
              <a:spcBef>
                <a:spcPct val="0"/>
              </a:spcBef>
              <a:spcAft>
                <a:spcPct val="0"/>
              </a:spcAft>
            </a:pPr>
            <a:r>
              <a:rPr lang="en-US" sz="1400" dirty="0">
                <a:latin typeface="+mn-lt"/>
                <a:sym typeface="+mn-lt"/>
              </a:rPr>
              <a:t>Check of references</a:t>
            </a:r>
          </a:p>
          <a:p>
            <a:pPr marL="85725" indent="-85725">
              <a:spcBef>
                <a:spcPct val="0"/>
              </a:spcBef>
              <a:spcAft>
                <a:spcPct val="0"/>
              </a:spcAft>
            </a:pPr>
            <a:r>
              <a:rPr lang="en-US" sz="1400" dirty="0">
                <a:latin typeface="+mn-lt"/>
                <a:sym typeface="+mn-lt"/>
              </a:rPr>
              <a:t>Phone screening</a:t>
            </a:r>
          </a:p>
        </p:txBody>
      </p:sp>
      <p:sp>
        <p:nvSpPr>
          <p:cNvPr id="18" name="Text Placeholder 2">
            <a:extLst>
              <a:ext uri="{FF2B5EF4-FFF2-40B4-BE49-F238E27FC236}">
                <a16:creationId xmlns:a16="http://schemas.microsoft.com/office/drawing/2014/main" id="{E324FB30-DF01-43DB-95C1-1DB09BD80920}"/>
              </a:ext>
            </a:extLst>
          </p:cNvPr>
          <p:cNvSpPr>
            <a:spLocks noGrp="1"/>
          </p:cNvSpPr>
          <p:nvPr>
            <p:custDataLst>
              <p:tags r:id="rId10"/>
            </p:custDataLst>
          </p:nvPr>
        </p:nvSpPr>
        <p:spPr bwMode="auto">
          <a:xfrm>
            <a:off x="6034088" y="2947988"/>
            <a:ext cx="1855788" cy="264001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69850" tIns="71438" rIns="0" bIns="218440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Final contract including salary</a:t>
            </a:r>
            <a:endParaRPr lang="en-US" sz="1400" dirty="0">
              <a:latin typeface="+mn-lt"/>
              <a:sym typeface="+mn-lt"/>
            </a:endParaRPr>
          </a:p>
        </p:txBody>
      </p:sp>
      <p:sp>
        <p:nvSpPr>
          <p:cNvPr id="19" name="Text Placeholder 2">
            <a:extLst>
              <a:ext uri="{FF2B5EF4-FFF2-40B4-BE49-F238E27FC236}">
                <a16:creationId xmlns:a16="http://schemas.microsoft.com/office/drawing/2014/main" id="{050459E6-FA00-4D09-A033-AE9A7CAACD98}"/>
              </a:ext>
            </a:extLst>
          </p:cNvPr>
          <p:cNvSpPr>
            <a:spLocks noGrp="1"/>
          </p:cNvSpPr>
          <p:nvPr>
            <p:custDataLst>
              <p:tags r:id="rId11"/>
            </p:custDataLst>
          </p:nvPr>
        </p:nvSpPr>
        <p:spPr bwMode="auto">
          <a:xfrm>
            <a:off x="7889876" y="2947988"/>
            <a:ext cx="1857375" cy="264001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71438" rIns="0" bIns="218440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Plan onboarding</a:t>
            </a:r>
          </a:p>
          <a:p>
            <a:pPr marL="85725" indent="-85725">
              <a:spcBef>
                <a:spcPct val="0"/>
              </a:spcBef>
              <a:spcAft>
                <a:spcPct val="0"/>
              </a:spcAft>
            </a:pPr>
            <a:r>
              <a:rPr lang="en-US" sz="1400">
                <a:latin typeface="+mn-lt"/>
                <a:sym typeface="+mn-lt"/>
              </a:rPr>
              <a:t>Keep in contact</a:t>
            </a:r>
            <a:endParaRPr lang="en-US" sz="1400" dirty="0">
              <a:latin typeface="+mn-lt"/>
              <a:sym typeface="+mn-lt"/>
            </a:endParaRPr>
          </a:p>
        </p:txBody>
      </p:sp>
      <p:sp>
        <p:nvSpPr>
          <p:cNvPr id="20" name="Text Placeholder 2">
            <a:extLst>
              <a:ext uri="{FF2B5EF4-FFF2-40B4-BE49-F238E27FC236}">
                <a16:creationId xmlns:a16="http://schemas.microsoft.com/office/drawing/2014/main" id="{10420829-C5ED-4F70-9ED5-E62606BEFEE8}"/>
              </a:ext>
            </a:extLst>
          </p:cNvPr>
          <p:cNvSpPr>
            <a:spLocks noGrp="1"/>
          </p:cNvSpPr>
          <p:nvPr>
            <p:custDataLst>
              <p:tags r:id="rId12"/>
            </p:custDataLst>
          </p:nvPr>
        </p:nvSpPr>
        <p:spPr bwMode="auto">
          <a:xfrm>
            <a:off x="9747250" y="2947988"/>
            <a:ext cx="1855788" cy="2640013"/>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71438" rIns="0" bIns="218440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Onboarding plan execution</a:t>
            </a:r>
            <a:endParaRPr lang="en-US" sz="1400" dirty="0">
              <a:latin typeface="+mn-lt"/>
              <a:sym typeface="+mn-lt"/>
            </a:endParaRPr>
          </a:p>
        </p:txBody>
      </p:sp>
      <p:sp>
        <p:nvSpPr>
          <p:cNvPr id="7" name="Text Placeholder 2">
            <a:extLst>
              <a:ext uri="{FF2B5EF4-FFF2-40B4-BE49-F238E27FC236}">
                <a16:creationId xmlns:a16="http://schemas.microsoft.com/office/drawing/2014/main" id="{C5FACF62-2B30-4825-A3E7-18D4BA650095}"/>
              </a:ext>
            </a:extLst>
          </p:cNvPr>
          <p:cNvSpPr>
            <a:spLocks noGrp="1"/>
          </p:cNvSpPr>
          <p:nvPr>
            <p:custDataLst>
              <p:tags r:id="rId13"/>
            </p:custDataLst>
          </p:nvPr>
        </p:nvSpPr>
        <p:spPr bwMode="auto">
          <a:xfrm>
            <a:off x="463549" y="1874838"/>
            <a:ext cx="2052638" cy="1073150"/>
          </a:xfrm>
          <a:prstGeom prst="homePlate">
            <a:avLst>
              <a:gd name="adj" fmla="val 18195"/>
            </a:avLst>
          </a:prstGeom>
          <a:solidFill>
            <a:schemeClr val="bg2"/>
          </a:solidFill>
          <a:ln w="9525">
            <a:solidFill>
              <a:schemeClr val="tx1"/>
            </a:solidFill>
          </a:ln>
        </p:spPr>
        <p:txBody>
          <a:bodyPr vert="horz" wrap="square" lIns="60325" tIns="288925" rIns="53975" bIns="2889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Evaluate requirement for the </a:t>
            </a:r>
            <a:r>
              <a:rPr lang="en-US" sz="1200" b="1">
                <a:latin typeface="+mn-lt"/>
                <a:sym typeface="+mn-lt"/>
              </a:rPr>
              <a:t>open position</a:t>
            </a:r>
            <a:endParaRPr lang="en-US" sz="1200" b="1" dirty="0">
              <a:latin typeface="+mn-lt"/>
              <a:sym typeface="+mn-lt"/>
            </a:endParaRPr>
          </a:p>
        </p:txBody>
      </p:sp>
      <p:sp>
        <p:nvSpPr>
          <p:cNvPr id="10" name="Text Placeholder 2">
            <a:extLst>
              <a:ext uri="{FF2B5EF4-FFF2-40B4-BE49-F238E27FC236}">
                <a16:creationId xmlns:a16="http://schemas.microsoft.com/office/drawing/2014/main" id="{039B0686-4C8F-43DD-93AB-DCDE533A777A}"/>
              </a:ext>
            </a:extLst>
          </p:cNvPr>
          <p:cNvSpPr>
            <a:spLocks noGrp="1"/>
          </p:cNvSpPr>
          <p:nvPr>
            <p:custDataLst>
              <p:tags r:id="rId14"/>
            </p:custDataLst>
          </p:nvPr>
        </p:nvSpPr>
        <p:spPr bwMode="auto">
          <a:xfrm>
            <a:off x="2320925" y="1874838"/>
            <a:ext cx="2051050"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Search for candidates</a:t>
            </a:r>
          </a:p>
        </p:txBody>
      </p:sp>
      <p:sp>
        <p:nvSpPr>
          <p:cNvPr id="12" name="Text Placeholder 2">
            <a:extLst>
              <a:ext uri="{FF2B5EF4-FFF2-40B4-BE49-F238E27FC236}">
                <a16:creationId xmlns:a16="http://schemas.microsoft.com/office/drawing/2014/main" id="{E75D9E00-835A-4FD8-854A-EB1A12E30B10}"/>
              </a:ext>
            </a:extLst>
          </p:cNvPr>
          <p:cNvSpPr>
            <a:spLocks noGrp="1"/>
          </p:cNvSpPr>
          <p:nvPr>
            <p:custDataLst>
              <p:tags r:id="rId15"/>
            </p:custDataLst>
          </p:nvPr>
        </p:nvSpPr>
        <p:spPr bwMode="auto">
          <a:xfrm>
            <a:off x="4176712" y="1874838"/>
            <a:ext cx="2052638"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Evaluate candidates</a:t>
            </a:r>
            <a:endParaRPr lang="en-US" sz="1200" b="1" dirty="0">
              <a:latin typeface="+mn-lt"/>
              <a:sym typeface="+mn-lt"/>
            </a:endParaRPr>
          </a:p>
        </p:txBody>
      </p:sp>
    </p:spTree>
    <p:extLst>
      <p:ext uri="{BB962C8B-B14F-4D97-AF65-F5344CB8AC3E}">
        <p14:creationId xmlns:p14="http://schemas.microsoft.com/office/powerpoint/2010/main" val="23381671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ABEA0C52-FEC7-45F7-BAC8-44BA94E533E3}"/>
              </a:ext>
            </a:extLst>
          </p:cNvPr>
          <p:cNvGraphicFramePr>
            <a:graphicFrameLocks noChangeAspect="1"/>
          </p:cNvGraphicFramePr>
          <p:nvPr>
            <p:custDataLst>
              <p:tags r:id="rId2"/>
            </p:custDataLst>
            <p:extLst>
              <p:ext uri="{D42A27DB-BD31-4B8C-83A1-F6EECF244321}">
                <p14:modId xmlns:p14="http://schemas.microsoft.com/office/powerpoint/2010/main" val="29891813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1508" name="think-cell Slide" r:id="rId5" imgW="501" imgH="502" progId="TCLayout.ActiveDocument.1">
                  <p:embed/>
                </p:oleObj>
              </mc:Choice>
              <mc:Fallback>
                <p:oleObj name="think-cell Slide" r:id="rId5" imgW="501" imgH="502"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A38E3B9C-ED41-4479-B098-A655EBDA55A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C17CF64-1B57-43BE-9018-A59FCC9EDFCF}"/>
              </a:ext>
            </a:extLst>
          </p:cNvPr>
          <p:cNvSpPr>
            <a:spLocks noGrp="1"/>
          </p:cNvSpPr>
          <p:nvPr>
            <p:ph type="title"/>
          </p:nvPr>
        </p:nvSpPr>
        <p:spPr/>
        <p:txBody>
          <a:bodyPr/>
          <a:lstStyle/>
          <a:p>
            <a:r>
              <a:rPr lang="en-US" dirty="0"/>
              <a:t>Things to remember</a:t>
            </a:r>
            <a:endParaRPr lang="da-DK" dirty="0"/>
          </a:p>
        </p:txBody>
      </p:sp>
      <p:sp>
        <p:nvSpPr>
          <p:cNvPr id="3" name="Content Placeholder 2">
            <a:extLst>
              <a:ext uri="{FF2B5EF4-FFF2-40B4-BE49-F238E27FC236}">
                <a16:creationId xmlns:a16="http://schemas.microsoft.com/office/drawing/2014/main" id="{219D2C09-F0E2-4BAD-A953-A55277401FD6}"/>
              </a:ext>
            </a:extLst>
          </p:cNvPr>
          <p:cNvSpPr>
            <a:spLocks noGrp="1"/>
          </p:cNvSpPr>
          <p:nvPr>
            <p:ph idx="1"/>
          </p:nvPr>
        </p:nvSpPr>
        <p:spPr>
          <a:xfrm>
            <a:off x="3730487" y="1206321"/>
            <a:ext cx="7986832" cy="4944137"/>
          </a:xfrm>
        </p:spPr>
        <p:txBody>
          <a:bodyPr/>
          <a:lstStyle/>
          <a:p>
            <a:r>
              <a:rPr lang="en-US" dirty="0"/>
              <a:t>The main purpose of the recruitment process is to say NO</a:t>
            </a:r>
          </a:p>
          <a:p>
            <a:r>
              <a:rPr lang="en-US" dirty="0"/>
              <a:t>It is OK to have said no to all candidates</a:t>
            </a:r>
          </a:p>
          <a:p>
            <a:r>
              <a:rPr lang="en-US" dirty="0"/>
              <a:t>Candidates should be sorted based on the “good enough”/meet criteria scale. Afterwards the list can be ranked.</a:t>
            </a:r>
          </a:p>
          <a:p>
            <a:r>
              <a:rPr lang="en-US" dirty="0"/>
              <a:t>Never hire the highest ranked candidate, if that candidate is not “good enough”</a:t>
            </a:r>
            <a:endParaRPr lang="da-DK" dirty="0"/>
          </a:p>
        </p:txBody>
      </p:sp>
      <p:sp>
        <p:nvSpPr>
          <p:cNvPr id="4" name="Slide Number Placeholder 3">
            <a:extLst>
              <a:ext uri="{FF2B5EF4-FFF2-40B4-BE49-F238E27FC236}">
                <a16:creationId xmlns:a16="http://schemas.microsoft.com/office/drawing/2014/main" id="{81480ECE-8427-47E6-9A13-CB5233C152B5}"/>
              </a:ext>
            </a:extLst>
          </p:cNvPr>
          <p:cNvSpPr>
            <a:spLocks noGrp="1"/>
          </p:cNvSpPr>
          <p:nvPr>
            <p:ph type="sldNum" sz="quarter" idx="4"/>
          </p:nvPr>
        </p:nvSpPr>
        <p:spPr/>
        <p:txBody>
          <a:bodyPr/>
          <a:lstStyle/>
          <a:p>
            <a:r>
              <a:rPr lang="da-DK"/>
              <a:t>StruktureretSundFornuft.dk | </a:t>
            </a:r>
            <a:fld id="{560CA3AB-AC19-4D9C-8C95-DB933072B0B4}" type="slidenum">
              <a:rPr lang="da-DK" smtClean="0"/>
              <a:pPr/>
              <a:t>12</a:t>
            </a:fld>
            <a:endParaRPr lang="da-DK" dirty="0"/>
          </a:p>
        </p:txBody>
      </p:sp>
      <p:sp>
        <p:nvSpPr>
          <p:cNvPr id="8" name="Rectangle 7">
            <a:extLst>
              <a:ext uri="{FF2B5EF4-FFF2-40B4-BE49-F238E27FC236}">
                <a16:creationId xmlns:a16="http://schemas.microsoft.com/office/drawing/2014/main" id="{F975F3EC-D915-4253-875F-60651AFEB6F4}"/>
              </a:ext>
            </a:extLst>
          </p:cNvPr>
          <p:cNvSpPr/>
          <p:nvPr/>
        </p:nvSpPr>
        <p:spPr>
          <a:xfrm>
            <a:off x="549966" y="1206321"/>
            <a:ext cx="2776330" cy="16697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Good enough</a:t>
            </a:r>
            <a:br>
              <a:rPr lang="en-US" dirty="0"/>
            </a:br>
            <a:r>
              <a:rPr lang="en-US" dirty="0"/>
              <a:t>(ranking is relevant)</a:t>
            </a:r>
            <a:endParaRPr lang="da-DK" dirty="0"/>
          </a:p>
        </p:txBody>
      </p:sp>
      <p:sp>
        <p:nvSpPr>
          <p:cNvPr id="9" name="Rectangle 8">
            <a:extLst>
              <a:ext uri="{FF2B5EF4-FFF2-40B4-BE49-F238E27FC236}">
                <a16:creationId xmlns:a16="http://schemas.microsoft.com/office/drawing/2014/main" id="{F91DF472-D797-4D51-940F-D524D91045C9}"/>
              </a:ext>
            </a:extLst>
          </p:cNvPr>
          <p:cNvSpPr/>
          <p:nvPr/>
        </p:nvSpPr>
        <p:spPr>
          <a:xfrm>
            <a:off x="549966" y="2876094"/>
            <a:ext cx="2776330" cy="327436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Not good enough</a:t>
            </a:r>
          </a:p>
          <a:p>
            <a:pPr algn="ctr"/>
            <a:r>
              <a:rPr lang="en-US" dirty="0"/>
              <a:t>(criteria from job profile)</a:t>
            </a:r>
            <a:endParaRPr lang="da-DK" dirty="0"/>
          </a:p>
        </p:txBody>
      </p:sp>
    </p:spTree>
    <p:extLst>
      <p:ext uri="{BB962C8B-B14F-4D97-AF65-F5344CB8AC3E}">
        <p14:creationId xmlns:p14="http://schemas.microsoft.com/office/powerpoint/2010/main" val="1441611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5AD1DB3D-AE80-4D36-A651-D5A813F0E886}"/>
              </a:ext>
            </a:extLst>
          </p:cNvPr>
          <p:cNvGraphicFramePr>
            <a:graphicFrameLocks noChangeAspect="1"/>
          </p:cNvGraphicFramePr>
          <p:nvPr>
            <p:custDataLst>
              <p:tags r:id="rId2"/>
            </p:custDataLst>
            <p:extLst>
              <p:ext uri="{D42A27DB-BD31-4B8C-83A1-F6EECF244321}">
                <p14:modId xmlns:p14="http://schemas.microsoft.com/office/powerpoint/2010/main" val="3334378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486" name="think-cell Slide" r:id="rId19" imgW="501" imgH="502" progId="TCLayout.ActiveDocument.1">
                  <p:embed/>
                </p:oleObj>
              </mc:Choice>
              <mc:Fallback>
                <p:oleObj name="think-cell Slide" r:id="rId19" imgW="501" imgH="502" progId="TCLayout.ActiveDocument.1">
                  <p:embed/>
                  <p:pic>
                    <p:nvPicPr>
                      <p:cNvPr id="0" name=""/>
                      <p:cNvPicPr/>
                      <p:nvPr/>
                    </p:nvPicPr>
                    <p:blipFill>
                      <a:blip r:embed="rId20"/>
                      <a:stretch>
                        <a:fillRect/>
                      </a:stretch>
                    </p:blipFill>
                    <p:spPr>
                      <a:xfrm>
                        <a:off x="1588" y="1588"/>
                        <a:ext cx="1588" cy="1588"/>
                      </a:xfrm>
                      <a:prstGeom prst="rect">
                        <a:avLst/>
                      </a:prstGeom>
                    </p:spPr>
                  </p:pic>
                </p:oleObj>
              </mc:Fallback>
            </mc:AlternateContent>
          </a:graphicData>
        </a:graphic>
      </p:graphicFrame>
      <p:sp>
        <p:nvSpPr>
          <p:cNvPr id="16" name="Rectangle 15" hidden="1">
            <a:extLst>
              <a:ext uri="{FF2B5EF4-FFF2-40B4-BE49-F238E27FC236}">
                <a16:creationId xmlns:a16="http://schemas.microsoft.com/office/drawing/2014/main" id="{AE5E7942-1FDD-4E65-8D01-998B37188B4B}"/>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400"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2BE26976-CCBD-4B66-B06B-5F8BFFAEC9E5}"/>
              </a:ext>
            </a:extLst>
          </p:cNvPr>
          <p:cNvSpPr>
            <a:spLocks noGrp="1"/>
          </p:cNvSpPr>
          <p:nvPr>
            <p:ph type="title"/>
          </p:nvPr>
        </p:nvSpPr>
        <p:spPr/>
        <p:txBody>
          <a:bodyPr/>
          <a:lstStyle/>
          <a:p>
            <a:r>
              <a:rPr lang="en-US"/>
              <a:t>Interview process</a:t>
            </a:r>
          </a:p>
        </p:txBody>
      </p:sp>
      <p:sp>
        <p:nvSpPr>
          <p:cNvPr id="4" name="Slide Number Placeholder 3">
            <a:extLst>
              <a:ext uri="{FF2B5EF4-FFF2-40B4-BE49-F238E27FC236}">
                <a16:creationId xmlns:a16="http://schemas.microsoft.com/office/drawing/2014/main" id="{8C2B03AD-81FA-4EBC-A9A5-9B30EDEA48A1}"/>
              </a:ext>
            </a:extLst>
          </p:cNvPr>
          <p:cNvSpPr>
            <a:spLocks noGrp="1"/>
          </p:cNvSpPr>
          <p:nvPr>
            <p:ph type="sldNum" sz="quarter" idx="4"/>
          </p:nvPr>
        </p:nvSpPr>
        <p:spPr/>
        <p:txBody>
          <a:bodyPr/>
          <a:lstStyle/>
          <a:p>
            <a:r>
              <a:rPr lang="en-US"/>
              <a:t>StruktureretSundFornuft.dk | </a:t>
            </a:r>
            <a:fld id="{560CA3AB-AC19-4D9C-8C95-DB933072B0B4}" type="slidenum">
              <a:rPr lang="en-US" smtClean="0"/>
              <a:pPr/>
              <a:t>13</a:t>
            </a:fld>
            <a:endParaRPr lang="en-US"/>
          </a:p>
        </p:txBody>
      </p:sp>
      <p:sp>
        <p:nvSpPr>
          <p:cNvPr id="5" name="Text Placeholder 2">
            <a:extLst>
              <a:ext uri="{FF2B5EF4-FFF2-40B4-BE49-F238E27FC236}">
                <a16:creationId xmlns:a16="http://schemas.microsoft.com/office/drawing/2014/main" id="{52173689-47CE-4C6D-9CFB-B68337770F11}"/>
              </a:ext>
            </a:extLst>
          </p:cNvPr>
          <p:cNvSpPr>
            <a:spLocks noGrp="1"/>
          </p:cNvSpPr>
          <p:nvPr>
            <p:custDataLst>
              <p:tags r:id="rId4"/>
            </p:custDataLst>
          </p:nvPr>
        </p:nvSpPr>
        <p:spPr bwMode="auto">
          <a:xfrm>
            <a:off x="463551" y="1670050"/>
            <a:ext cx="1711325" cy="719138"/>
          </a:xfrm>
          <a:prstGeom prst="homePlate">
            <a:avLst>
              <a:gd name="adj" fmla="val 18322"/>
            </a:avLst>
          </a:prstGeom>
          <a:solidFill>
            <a:schemeClr val="bg1"/>
          </a:solidFill>
          <a:ln w="9525">
            <a:solidFill>
              <a:schemeClr val="tx1"/>
            </a:solidFill>
          </a:ln>
        </p:spPr>
        <p:txBody>
          <a:bodyPr vert="horz" wrap="square" lIns="71438" tIns="71438" rIns="0" bIns="71438"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dirty="0"/>
              <a:t>“Desk research” applicants</a:t>
            </a:r>
          </a:p>
          <a:p>
            <a:pPr marL="0" indent="0">
              <a:spcBef>
                <a:spcPct val="0"/>
              </a:spcBef>
              <a:spcAft>
                <a:spcPct val="0"/>
              </a:spcAft>
              <a:buNone/>
            </a:pPr>
            <a:endParaRPr lang="en-US" sz="1400" dirty="0">
              <a:latin typeface="+mn-lt"/>
              <a:sym typeface="+mn-lt"/>
            </a:endParaRPr>
          </a:p>
        </p:txBody>
      </p:sp>
      <p:sp>
        <p:nvSpPr>
          <p:cNvPr id="7" name="Text Placeholder 2">
            <a:extLst>
              <a:ext uri="{FF2B5EF4-FFF2-40B4-BE49-F238E27FC236}">
                <a16:creationId xmlns:a16="http://schemas.microsoft.com/office/drawing/2014/main" id="{687312ED-0241-481A-8AD8-48DA11F299F4}"/>
              </a:ext>
            </a:extLst>
          </p:cNvPr>
          <p:cNvSpPr>
            <a:spLocks noGrp="1"/>
          </p:cNvSpPr>
          <p:nvPr>
            <p:custDataLst>
              <p:tags r:id="rId5"/>
            </p:custDataLst>
          </p:nvPr>
        </p:nvSpPr>
        <p:spPr bwMode="auto">
          <a:xfrm>
            <a:off x="2043113" y="1670050"/>
            <a:ext cx="1903413" cy="719138"/>
          </a:xfrm>
          <a:prstGeom prst="chevron">
            <a:avLst>
              <a:gd name="adj" fmla="val 18102"/>
            </a:avLst>
          </a:prstGeom>
          <a:solidFill>
            <a:schemeClr val="bg1"/>
          </a:solidFill>
          <a:ln w="9525">
            <a:solidFill>
              <a:schemeClr val="tx1"/>
            </a:solidFill>
          </a:ln>
        </p:spPr>
        <p:txBody>
          <a:bodyPr vert="horz" wrap="none" lIns="73025" tIns="263525" rIns="0" bIns="2635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dirty="0"/>
              <a:t>Phone interview</a:t>
            </a:r>
          </a:p>
        </p:txBody>
      </p:sp>
      <p:sp>
        <p:nvSpPr>
          <p:cNvPr id="8" name="Text Placeholder 2">
            <a:extLst>
              <a:ext uri="{FF2B5EF4-FFF2-40B4-BE49-F238E27FC236}">
                <a16:creationId xmlns:a16="http://schemas.microsoft.com/office/drawing/2014/main" id="{98E1FF55-07C5-44C2-92C3-883ABDE148AA}"/>
              </a:ext>
            </a:extLst>
          </p:cNvPr>
          <p:cNvSpPr>
            <a:spLocks noGrp="1"/>
          </p:cNvSpPr>
          <p:nvPr>
            <p:custDataLst>
              <p:tags r:id="rId6"/>
            </p:custDataLst>
          </p:nvPr>
        </p:nvSpPr>
        <p:spPr bwMode="auto">
          <a:xfrm>
            <a:off x="3816350" y="1670050"/>
            <a:ext cx="1709738" cy="719138"/>
          </a:xfrm>
          <a:prstGeom prst="chevron">
            <a:avLst>
              <a:gd name="adj" fmla="val 18102"/>
            </a:avLst>
          </a:prstGeom>
          <a:solidFill>
            <a:schemeClr val="bg1"/>
          </a:solidFill>
          <a:ln w="9525">
            <a:solidFill>
              <a:schemeClr val="tx1"/>
            </a:solidFill>
          </a:ln>
        </p:spPr>
        <p:txBody>
          <a:bodyPr vert="horz" wrap="none" lIns="71438" tIns="263525" rIns="0" bIns="2635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dirty="0"/>
              <a:t>1</a:t>
            </a:r>
            <a:r>
              <a:rPr lang="en-US" sz="1400" baseline="30000" dirty="0"/>
              <a:t>st</a:t>
            </a:r>
            <a:r>
              <a:rPr lang="en-US" sz="1400" dirty="0"/>
              <a:t> interview</a:t>
            </a:r>
          </a:p>
        </p:txBody>
      </p:sp>
      <p:sp>
        <p:nvSpPr>
          <p:cNvPr id="9" name="Text Placeholder 2">
            <a:extLst>
              <a:ext uri="{FF2B5EF4-FFF2-40B4-BE49-F238E27FC236}">
                <a16:creationId xmlns:a16="http://schemas.microsoft.com/office/drawing/2014/main" id="{819A1FDD-73CF-4EC4-8EB6-C14D56AC6E60}"/>
              </a:ext>
            </a:extLst>
          </p:cNvPr>
          <p:cNvSpPr>
            <a:spLocks noGrp="1"/>
          </p:cNvSpPr>
          <p:nvPr>
            <p:custDataLst>
              <p:tags r:id="rId7"/>
            </p:custDataLst>
          </p:nvPr>
        </p:nvSpPr>
        <p:spPr bwMode="auto">
          <a:xfrm>
            <a:off x="5395914" y="1670050"/>
            <a:ext cx="1711325" cy="719138"/>
          </a:xfrm>
          <a:prstGeom prst="chevron">
            <a:avLst>
              <a:gd name="adj" fmla="val 18102"/>
            </a:avLst>
          </a:prstGeom>
          <a:solidFill>
            <a:schemeClr val="bg1"/>
          </a:solidFill>
          <a:ln w="9525">
            <a:solidFill>
              <a:schemeClr val="tx1"/>
            </a:solidFill>
          </a:ln>
        </p:spPr>
        <p:txBody>
          <a:bodyPr vert="horz" wrap="none" lIns="71438" tIns="263525" rIns="0" bIns="2635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dirty="0"/>
              <a:t>2</a:t>
            </a:r>
            <a:r>
              <a:rPr lang="en-US" sz="1400" baseline="30000" dirty="0"/>
              <a:t>nd</a:t>
            </a:r>
            <a:r>
              <a:rPr lang="en-US" sz="1400" dirty="0"/>
              <a:t> interview</a:t>
            </a:r>
          </a:p>
        </p:txBody>
      </p:sp>
      <p:sp>
        <p:nvSpPr>
          <p:cNvPr id="10" name="Text Placeholder 2">
            <a:extLst>
              <a:ext uri="{FF2B5EF4-FFF2-40B4-BE49-F238E27FC236}">
                <a16:creationId xmlns:a16="http://schemas.microsoft.com/office/drawing/2014/main" id="{0E6E0E23-E80A-4723-BD29-C5B85578B46C}"/>
              </a:ext>
            </a:extLst>
          </p:cNvPr>
          <p:cNvSpPr>
            <a:spLocks noGrp="1"/>
          </p:cNvSpPr>
          <p:nvPr>
            <p:custDataLst>
              <p:tags r:id="rId8"/>
            </p:custDataLst>
          </p:nvPr>
        </p:nvSpPr>
        <p:spPr bwMode="auto">
          <a:xfrm>
            <a:off x="6977063" y="1670050"/>
            <a:ext cx="1709738" cy="719138"/>
          </a:xfrm>
          <a:prstGeom prst="chevron">
            <a:avLst>
              <a:gd name="adj" fmla="val 18102"/>
            </a:avLst>
          </a:prstGeom>
          <a:solidFill>
            <a:schemeClr val="bg1"/>
          </a:solidFill>
          <a:ln w="9525">
            <a:solidFill>
              <a:schemeClr val="tx1"/>
            </a:solidFill>
          </a:ln>
        </p:spPr>
        <p:txBody>
          <a:bodyPr vert="horz" wrap="square" lIns="71438" tIns="166688" rIns="0" bIns="1682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a:t>Check references</a:t>
            </a:r>
            <a:endParaRPr lang="en-US" sz="1400" dirty="0">
              <a:latin typeface="+mn-lt"/>
              <a:sym typeface="+mn-lt"/>
            </a:endParaRPr>
          </a:p>
        </p:txBody>
      </p:sp>
      <p:sp>
        <p:nvSpPr>
          <p:cNvPr id="11" name="Text Placeholder 2">
            <a:extLst>
              <a:ext uri="{FF2B5EF4-FFF2-40B4-BE49-F238E27FC236}">
                <a16:creationId xmlns:a16="http://schemas.microsoft.com/office/drawing/2014/main" id="{8F92CBE3-AEA1-4193-BA5D-BDAFBBFAC6A0}"/>
              </a:ext>
            </a:extLst>
          </p:cNvPr>
          <p:cNvSpPr>
            <a:spLocks noGrp="1"/>
          </p:cNvSpPr>
          <p:nvPr>
            <p:custDataLst>
              <p:tags r:id="rId9"/>
            </p:custDataLst>
          </p:nvPr>
        </p:nvSpPr>
        <p:spPr bwMode="auto">
          <a:xfrm>
            <a:off x="8556626" y="1670050"/>
            <a:ext cx="1711325" cy="719138"/>
          </a:xfrm>
          <a:prstGeom prst="chevron">
            <a:avLst>
              <a:gd name="adj" fmla="val 18102"/>
            </a:avLst>
          </a:prstGeom>
          <a:solidFill>
            <a:schemeClr val="bg1"/>
          </a:solidFill>
          <a:ln w="9525">
            <a:solidFill>
              <a:schemeClr val="tx1"/>
            </a:solidFill>
          </a:ln>
        </p:spPr>
        <p:txBody>
          <a:bodyPr vert="horz" wrap="none" lIns="71438" tIns="263525" rIns="0" bIns="2635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a:t>3</a:t>
            </a:r>
            <a:r>
              <a:rPr lang="en-US" sz="1400" baseline="30000"/>
              <a:t>rd</a:t>
            </a:r>
            <a:r>
              <a:rPr lang="en-US" sz="1400"/>
              <a:t> interview</a:t>
            </a:r>
            <a:endParaRPr lang="en-US" sz="1400" dirty="0">
              <a:latin typeface="+mn-lt"/>
              <a:sym typeface="+mn-lt"/>
            </a:endParaRPr>
          </a:p>
        </p:txBody>
      </p:sp>
      <p:sp>
        <p:nvSpPr>
          <p:cNvPr id="12" name="Text Placeholder 2">
            <a:extLst>
              <a:ext uri="{FF2B5EF4-FFF2-40B4-BE49-F238E27FC236}">
                <a16:creationId xmlns:a16="http://schemas.microsoft.com/office/drawing/2014/main" id="{590CA02A-88D7-41FF-9C96-8B3D5BDA7888}"/>
              </a:ext>
            </a:extLst>
          </p:cNvPr>
          <p:cNvSpPr>
            <a:spLocks noGrp="1"/>
          </p:cNvSpPr>
          <p:nvPr>
            <p:custDataLst>
              <p:tags r:id="rId10"/>
            </p:custDataLst>
          </p:nvPr>
        </p:nvSpPr>
        <p:spPr bwMode="auto">
          <a:xfrm>
            <a:off x="10137775" y="1670050"/>
            <a:ext cx="1709738" cy="719138"/>
          </a:xfrm>
          <a:prstGeom prst="chevron">
            <a:avLst>
              <a:gd name="adj" fmla="val 18102"/>
            </a:avLst>
          </a:prstGeom>
          <a:solidFill>
            <a:schemeClr val="bg1"/>
          </a:solidFill>
          <a:ln w="9525">
            <a:solidFill>
              <a:schemeClr val="tx1"/>
            </a:solidFill>
          </a:ln>
        </p:spPr>
        <p:txBody>
          <a:bodyPr vert="horz" wrap="square" lIns="71438" tIns="71438" rIns="0" bIns="71438"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400" dirty="0"/>
              <a:t>Prioritize candidates </a:t>
            </a:r>
            <a:r>
              <a:rPr lang="en-US" sz="1400"/>
              <a:t>for job-offer</a:t>
            </a:r>
            <a:endParaRPr lang="en-US" sz="1400" dirty="0">
              <a:latin typeface="+mn-lt"/>
              <a:sym typeface="+mn-lt"/>
            </a:endParaRPr>
          </a:p>
        </p:txBody>
      </p:sp>
      <p:sp>
        <p:nvSpPr>
          <p:cNvPr id="17" name="Text Placeholder 2">
            <a:extLst>
              <a:ext uri="{FF2B5EF4-FFF2-40B4-BE49-F238E27FC236}">
                <a16:creationId xmlns:a16="http://schemas.microsoft.com/office/drawing/2014/main" id="{4908D215-2903-4B6B-852E-C364DDCBA11B}"/>
              </a:ext>
            </a:extLst>
          </p:cNvPr>
          <p:cNvSpPr>
            <a:spLocks noGrp="1"/>
          </p:cNvSpPr>
          <p:nvPr>
            <p:custDataLst>
              <p:tags r:id="rId11"/>
            </p:custDataLst>
          </p:nvPr>
        </p:nvSpPr>
        <p:spPr bwMode="auto">
          <a:xfrm>
            <a:off x="2043113" y="2389187"/>
            <a:ext cx="1773238"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1588" tIns="69850" rIns="0" bIns="115252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altLang="en-US" sz="1400" dirty="0">
                <a:latin typeface="+mn-lt"/>
                <a:sym typeface="+mn-lt"/>
              </a:rPr>
              <a:t>30 </a:t>
            </a:r>
            <a:r>
              <a:rPr lang="en-US" altLang="en-US" sz="1400">
                <a:latin typeface="+mn-lt"/>
                <a:sym typeface="+mn-lt"/>
              </a:rPr>
              <a:t>minutes discussion</a:t>
            </a:r>
          </a:p>
          <a:p>
            <a:pPr>
              <a:spcBef>
                <a:spcPct val="0"/>
              </a:spcBef>
              <a:spcAft>
                <a:spcPct val="0"/>
              </a:spcAft>
            </a:pPr>
            <a:r>
              <a:rPr lang="en-US" altLang="en-US" sz="1400">
                <a:latin typeface="+mn-lt"/>
                <a:sym typeface="+mn-lt"/>
              </a:rPr>
              <a:t>Include compensentation discussion to scren out candidates</a:t>
            </a:r>
          </a:p>
          <a:p>
            <a:pPr>
              <a:spcBef>
                <a:spcPct val="0"/>
              </a:spcBef>
              <a:spcAft>
                <a:spcPct val="0"/>
              </a:spcAft>
            </a:pPr>
            <a:r>
              <a:rPr lang="en-US" sz="1400">
                <a:latin typeface="+mn-lt"/>
                <a:sym typeface="+mn-lt"/>
              </a:rPr>
              <a:t>Sort out any people based on gut feel</a:t>
            </a:r>
            <a:endParaRPr lang="en-US" sz="1400" dirty="0">
              <a:latin typeface="+mn-lt"/>
              <a:sym typeface="+mn-lt"/>
            </a:endParaRPr>
          </a:p>
        </p:txBody>
      </p:sp>
      <p:sp>
        <p:nvSpPr>
          <p:cNvPr id="18" name="Text Placeholder 2">
            <a:extLst>
              <a:ext uri="{FF2B5EF4-FFF2-40B4-BE49-F238E27FC236}">
                <a16:creationId xmlns:a16="http://schemas.microsoft.com/office/drawing/2014/main" id="{73CE7EE6-90DF-441D-929A-3F031614F95F}"/>
              </a:ext>
            </a:extLst>
          </p:cNvPr>
          <p:cNvSpPr>
            <a:spLocks noGrp="1"/>
          </p:cNvSpPr>
          <p:nvPr>
            <p:custDataLst>
              <p:tags r:id="rId12"/>
            </p:custDataLst>
          </p:nvPr>
        </p:nvSpPr>
        <p:spPr bwMode="auto">
          <a:xfrm>
            <a:off x="463551" y="2389187"/>
            <a:ext cx="1579563"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69850" rIns="77788" bIns="13446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sz="1400">
                <a:latin typeface="+mn-lt"/>
                <a:sym typeface="+mn-lt"/>
              </a:rPr>
              <a:t>Sceen candidates based on their cover letter and CV</a:t>
            </a:r>
          </a:p>
          <a:p>
            <a:pPr>
              <a:spcBef>
                <a:spcPct val="0"/>
              </a:spcBef>
              <a:spcAft>
                <a:spcPct val="0"/>
              </a:spcAft>
            </a:pPr>
            <a:r>
              <a:rPr lang="en-US" sz="1400">
                <a:latin typeface="+mn-lt"/>
                <a:sym typeface="+mn-lt"/>
              </a:rPr>
              <a:t>Sort as many as possible out at this step</a:t>
            </a:r>
            <a:endParaRPr lang="en-US" sz="1400" dirty="0">
              <a:latin typeface="+mn-lt"/>
              <a:sym typeface="+mn-lt"/>
            </a:endParaRPr>
          </a:p>
        </p:txBody>
      </p:sp>
      <p:sp>
        <p:nvSpPr>
          <p:cNvPr id="19" name="Text Placeholder 2">
            <a:extLst>
              <a:ext uri="{FF2B5EF4-FFF2-40B4-BE49-F238E27FC236}">
                <a16:creationId xmlns:a16="http://schemas.microsoft.com/office/drawing/2014/main" id="{D3DAE001-AC90-4CBF-9B8F-A68D0FBB449C}"/>
              </a:ext>
            </a:extLst>
          </p:cNvPr>
          <p:cNvSpPr>
            <a:spLocks noGrp="1"/>
          </p:cNvSpPr>
          <p:nvPr>
            <p:custDataLst>
              <p:tags r:id="rId13"/>
            </p:custDataLst>
          </p:nvPr>
        </p:nvSpPr>
        <p:spPr bwMode="auto">
          <a:xfrm>
            <a:off x="3816351" y="2389187"/>
            <a:ext cx="1579563"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69850" tIns="6985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sz="1400" dirty="0">
                <a:latin typeface="+mn-lt"/>
                <a:sym typeface="+mn-lt"/>
              </a:rPr>
              <a:t>Review of professional competences</a:t>
            </a:r>
          </a:p>
          <a:p>
            <a:pPr>
              <a:spcBef>
                <a:spcPct val="0"/>
              </a:spcBef>
              <a:spcAft>
                <a:spcPct val="0"/>
              </a:spcAft>
            </a:pPr>
            <a:r>
              <a:rPr lang="en-US" sz="1400" dirty="0">
                <a:latin typeface="+mn-lt"/>
                <a:sym typeface="+mn-lt"/>
              </a:rPr>
              <a:t>Preferably case based interview</a:t>
            </a:r>
          </a:p>
          <a:p>
            <a:pPr>
              <a:spcBef>
                <a:spcPct val="0"/>
              </a:spcBef>
              <a:spcAft>
                <a:spcPct val="0"/>
              </a:spcAft>
            </a:pPr>
            <a:r>
              <a:rPr lang="en-US" sz="1400" dirty="0">
                <a:latin typeface="+mn-lt"/>
                <a:sym typeface="+mn-lt"/>
              </a:rPr>
              <a:t>Include colleague in interview</a:t>
            </a:r>
          </a:p>
          <a:p>
            <a:pPr>
              <a:spcBef>
                <a:spcPct val="0"/>
              </a:spcBef>
              <a:spcAft>
                <a:spcPct val="0"/>
              </a:spcAft>
            </a:pPr>
            <a:r>
              <a:rPr lang="en-US" sz="1400" dirty="0">
                <a:latin typeface="+mn-lt"/>
                <a:sym typeface="+mn-lt"/>
              </a:rPr>
              <a:t>1½ hour</a:t>
            </a:r>
          </a:p>
          <a:p>
            <a:pPr>
              <a:spcBef>
                <a:spcPct val="0"/>
              </a:spcBef>
              <a:spcAft>
                <a:spcPct val="0"/>
              </a:spcAft>
            </a:pPr>
            <a:r>
              <a:rPr lang="en-US" sz="1400" dirty="0">
                <a:latin typeface="+mn-lt"/>
                <a:sym typeface="+mn-lt"/>
              </a:rPr>
              <a:t>Behavioral based interview</a:t>
            </a:r>
          </a:p>
          <a:p>
            <a:pPr>
              <a:spcBef>
                <a:spcPct val="0"/>
              </a:spcBef>
              <a:spcAft>
                <a:spcPct val="0"/>
              </a:spcAft>
            </a:pPr>
            <a:r>
              <a:rPr lang="en-US" sz="1400" dirty="0">
                <a:latin typeface="+mn-lt"/>
                <a:sym typeface="+mn-lt"/>
              </a:rPr>
              <a:t>Present job</a:t>
            </a:r>
          </a:p>
          <a:p>
            <a:pPr>
              <a:spcBef>
                <a:spcPct val="0"/>
              </a:spcBef>
              <a:spcAft>
                <a:spcPct val="0"/>
              </a:spcAft>
            </a:pPr>
            <a:r>
              <a:rPr lang="en-US" sz="1400" dirty="0">
                <a:latin typeface="+mn-lt"/>
                <a:sym typeface="+mn-lt"/>
              </a:rPr>
              <a:t>Select ~3 for 2</a:t>
            </a:r>
            <a:r>
              <a:rPr lang="en-US" sz="1400" baseline="30000" dirty="0">
                <a:latin typeface="+mn-lt"/>
                <a:sym typeface="+mn-lt"/>
              </a:rPr>
              <a:t>nd</a:t>
            </a:r>
            <a:r>
              <a:rPr lang="en-US" sz="1400" dirty="0">
                <a:latin typeface="+mn-lt"/>
                <a:sym typeface="+mn-lt"/>
              </a:rPr>
              <a:t> interview</a:t>
            </a:r>
          </a:p>
        </p:txBody>
      </p:sp>
      <p:sp>
        <p:nvSpPr>
          <p:cNvPr id="20" name="Text Placeholder 2">
            <a:extLst>
              <a:ext uri="{FF2B5EF4-FFF2-40B4-BE49-F238E27FC236}">
                <a16:creationId xmlns:a16="http://schemas.microsoft.com/office/drawing/2014/main" id="{CCAF1E97-B28A-4784-B993-C278BD043581}"/>
              </a:ext>
            </a:extLst>
          </p:cNvPr>
          <p:cNvSpPr>
            <a:spLocks noGrp="1"/>
          </p:cNvSpPr>
          <p:nvPr>
            <p:custDataLst>
              <p:tags r:id="rId14"/>
            </p:custDataLst>
          </p:nvPr>
        </p:nvSpPr>
        <p:spPr bwMode="auto">
          <a:xfrm>
            <a:off x="5395912" y="2389187"/>
            <a:ext cx="1581150"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69850" rIns="0" bIns="115252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altLang="en-US" sz="1400">
                <a:latin typeface="+mn-lt"/>
                <a:sym typeface="+mn-lt"/>
              </a:rPr>
              <a:t>Assesment results (behavioral and cognitive)</a:t>
            </a:r>
          </a:p>
          <a:p>
            <a:pPr>
              <a:spcBef>
                <a:spcPct val="0"/>
              </a:spcBef>
              <a:spcAft>
                <a:spcPct val="0"/>
              </a:spcAft>
            </a:pPr>
            <a:r>
              <a:rPr lang="en-US" sz="1400">
                <a:latin typeface="+mn-lt"/>
                <a:sym typeface="+mn-lt"/>
              </a:rPr>
              <a:t>HR consultant participitates</a:t>
            </a:r>
          </a:p>
          <a:p>
            <a:pPr>
              <a:spcBef>
                <a:spcPct val="0"/>
              </a:spcBef>
              <a:spcAft>
                <a:spcPct val="0"/>
              </a:spcAft>
            </a:pPr>
            <a:r>
              <a:rPr lang="en-US" sz="1400">
                <a:latin typeface="+mn-lt"/>
                <a:sym typeface="+mn-lt"/>
              </a:rPr>
              <a:t>Cultural and personal fit review</a:t>
            </a:r>
          </a:p>
          <a:p>
            <a:pPr>
              <a:spcBef>
                <a:spcPct val="0"/>
              </a:spcBef>
              <a:spcAft>
                <a:spcPct val="0"/>
              </a:spcAft>
            </a:pPr>
            <a:endParaRPr lang="en-US" sz="1400" dirty="0">
              <a:latin typeface="+mn-lt"/>
              <a:sym typeface="+mn-lt"/>
            </a:endParaRPr>
          </a:p>
        </p:txBody>
      </p:sp>
      <p:sp>
        <p:nvSpPr>
          <p:cNvPr id="21" name="Text Placeholder 2">
            <a:extLst>
              <a:ext uri="{FF2B5EF4-FFF2-40B4-BE49-F238E27FC236}">
                <a16:creationId xmlns:a16="http://schemas.microsoft.com/office/drawing/2014/main" id="{55DEF6F3-0F15-4C66-AF5C-BB9FCE406620}"/>
              </a:ext>
            </a:extLst>
          </p:cNvPr>
          <p:cNvSpPr>
            <a:spLocks noGrp="1"/>
          </p:cNvSpPr>
          <p:nvPr>
            <p:custDataLst>
              <p:tags r:id="rId15"/>
            </p:custDataLst>
          </p:nvPr>
        </p:nvSpPr>
        <p:spPr bwMode="auto">
          <a:xfrm>
            <a:off x="6977064" y="2389187"/>
            <a:ext cx="1579563"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6350" tIns="69850"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altLang="en-US" sz="1400">
                <a:latin typeface="+mn-lt"/>
                <a:sym typeface="+mn-lt"/>
              </a:rPr>
              <a:t>Check references based on wonderings from previous interviews</a:t>
            </a:r>
          </a:p>
          <a:p>
            <a:pPr>
              <a:spcBef>
                <a:spcPct val="0"/>
              </a:spcBef>
              <a:spcAft>
                <a:spcPct val="0"/>
              </a:spcAft>
            </a:pPr>
            <a:r>
              <a:rPr lang="en-US" altLang="en-US" sz="1400">
                <a:latin typeface="+mn-lt"/>
                <a:sym typeface="+mn-lt"/>
              </a:rPr>
              <a:t>Check references for only ”above the line” candidates</a:t>
            </a:r>
          </a:p>
          <a:p>
            <a:pPr>
              <a:spcBef>
                <a:spcPct val="0"/>
              </a:spcBef>
              <a:spcAft>
                <a:spcPct val="0"/>
              </a:spcAft>
            </a:pPr>
            <a:r>
              <a:rPr lang="en-US" altLang="en-US" sz="1400">
                <a:latin typeface="+mn-lt"/>
                <a:sym typeface="+mn-lt"/>
              </a:rPr>
              <a:t>Refrence checks draws on their networks</a:t>
            </a:r>
          </a:p>
          <a:p>
            <a:pPr>
              <a:spcBef>
                <a:spcPct val="0"/>
              </a:spcBef>
              <a:spcAft>
                <a:spcPct val="0"/>
              </a:spcAft>
            </a:pPr>
            <a:endParaRPr lang="en-US" sz="1400" dirty="0">
              <a:latin typeface="+mn-lt"/>
              <a:sym typeface="+mn-lt"/>
            </a:endParaRPr>
          </a:p>
        </p:txBody>
      </p:sp>
      <p:sp>
        <p:nvSpPr>
          <p:cNvPr id="22" name="Text Placeholder 2">
            <a:extLst>
              <a:ext uri="{FF2B5EF4-FFF2-40B4-BE49-F238E27FC236}">
                <a16:creationId xmlns:a16="http://schemas.microsoft.com/office/drawing/2014/main" id="{F0AD0086-1F67-4688-B3D3-535BFA4562A8}"/>
              </a:ext>
            </a:extLst>
          </p:cNvPr>
          <p:cNvSpPr>
            <a:spLocks noGrp="1"/>
          </p:cNvSpPr>
          <p:nvPr>
            <p:custDataLst>
              <p:tags r:id="rId16"/>
            </p:custDataLst>
          </p:nvPr>
        </p:nvSpPr>
        <p:spPr bwMode="auto">
          <a:xfrm>
            <a:off x="8556624" y="2389187"/>
            <a:ext cx="1581150"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69850" rIns="0" bIns="211296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altLang="en-US" sz="1400">
                <a:latin typeface="+mn-lt"/>
                <a:sym typeface="+mn-lt"/>
              </a:rPr>
              <a:t>Grandfather interview</a:t>
            </a:r>
          </a:p>
          <a:p>
            <a:pPr>
              <a:spcBef>
                <a:spcPct val="0"/>
              </a:spcBef>
              <a:spcAft>
                <a:spcPct val="0"/>
              </a:spcAft>
            </a:pPr>
            <a:r>
              <a:rPr lang="en-US" sz="1400">
                <a:latin typeface="+mn-lt"/>
                <a:sym typeface="+mn-lt"/>
              </a:rPr>
              <a:t>Purpose is to get buy-in and second eyes</a:t>
            </a:r>
            <a:endParaRPr lang="en-US" sz="1400" dirty="0">
              <a:latin typeface="+mn-lt"/>
              <a:sym typeface="+mn-lt"/>
            </a:endParaRPr>
          </a:p>
        </p:txBody>
      </p:sp>
      <p:sp>
        <p:nvSpPr>
          <p:cNvPr id="23" name="Text Placeholder 2">
            <a:extLst>
              <a:ext uri="{FF2B5EF4-FFF2-40B4-BE49-F238E27FC236}">
                <a16:creationId xmlns:a16="http://schemas.microsoft.com/office/drawing/2014/main" id="{48CCFC76-9C4D-4FEB-A54B-14B0CECE4B1C}"/>
              </a:ext>
            </a:extLst>
          </p:cNvPr>
          <p:cNvSpPr>
            <a:spLocks noGrp="1"/>
          </p:cNvSpPr>
          <p:nvPr>
            <p:custDataLst>
              <p:tags r:id="rId17"/>
            </p:custDataLst>
          </p:nvPr>
        </p:nvSpPr>
        <p:spPr bwMode="auto">
          <a:xfrm>
            <a:off x="10137776" y="2389187"/>
            <a:ext cx="1579563" cy="3143250"/>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41275" tIns="69850" rIns="11113" bIns="19208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ct val="0"/>
              </a:spcBef>
              <a:spcAft>
                <a:spcPct val="0"/>
              </a:spcAft>
            </a:pPr>
            <a:r>
              <a:rPr lang="en-US" altLang="en-US" sz="1400">
                <a:latin typeface="+mn-lt"/>
                <a:sym typeface="+mn-lt"/>
              </a:rPr>
              <a:t>Prioritize candiates for makeing a job offer</a:t>
            </a:r>
          </a:p>
          <a:p>
            <a:pPr>
              <a:spcBef>
                <a:spcPct val="0"/>
              </a:spcBef>
              <a:spcAft>
                <a:spcPct val="0"/>
              </a:spcAft>
            </a:pPr>
            <a:r>
              <a:rPr lang="en-US" sz="1400">
                <a:latin typeface="+mn-lt"/>
                <a:sym typeface="+mn-lt"/>
              </a:rPr>
              <a:t>ONLY make job offers if the candidate fulfills the criteria</a:t>
            </a:r>
          </a:p>
          <a:p>
            <a:pPr>
              <a:spcBef>
                <a:spcPct val="0"/>
              </a:spcBef>
              <a:spcAft>
                <a:spcPct val="0"/>
              </a:spcAft>
            </a:pPr>
            <a:r>
              <a:rPr lang="en-US" sz="1400">
                <a:latin typeface="+mn-lt"/>
                <a:sym typeface="+mn-lt"/>
              </a:rPr>
              <a:t>DO NOT offer a job to the best </a:t>
            </a:r>
            <a:fld id="{DAB7058E-0E33-4A12-B251-F9E4301F74E9}" type="datetime' '">
              <a:rPr lang="en-US" altLang="en-US" sz="1400" smtClean="0"/>
              <a:pPr>
                <a:spcBef>
                  <a:spcPct val="0"/>
                </a:spcBef>
                <a:spcAft>
                  <a:spcPct val="0"/>
                </a:spcAft>
              </a:pPr>
              <a:t> </a:t>
            </a:fld>
            <a:br>
              <a:rPr lang="en-US" altLang="en-US" sz="1400"/>
            </a:br>
            <a:r>
              <a:rPr lang="en-US" sz="1400">
                <a:latin typeface="+mn-lt"/>
                <a:sym typeface="+mn-lt"/>
              </a:rPr>
              <a:t>candidate that is NOT good enough</a:t>
            </a:r>
            <a:endParaRPr lang="en-US" sz="1400" dirty="0">
              <a:latin typeface="+mn-lt"/>
              <a:sym typeface="+mn-lt"/>
            </a:endParaRPr>
          </a:p>
        </p:txBody>
      </p:sp>
    </p:spTree>
    <p:extLst>
      <p:ext uri="{BB962C8B-B14F-4D97-AF65-F5344CB8AC3E}">
        <p14:creationId xmlns:p14="http://schemas.microsoft.com/office/powerpoint/2010/main" val="3790704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738B5CF5-8146-45DD-87E5-E2D7B15304A5}"/>
              </a:ext>
            </a:extLst>
          </p:cNvPr>
          <p:cNvGraphicFramePr>
            <a:graphicFrameLocks noChangeAspect="1"/>
          </p:cNvGraphicFramePr>
          <p:nvPr>
            <p:custDataLst>
              <p:tags r:id="rId2"/>
            </p:custDataLst>
            <p:extLst>
              <p:ext uri="{D42A27DB-BD31-4B8C-83A1-F6EECF244321}">
                <p14:modId xmlns:p14="http://schemas.microsoft.com/office/powerpoint/2010/main" val="16508771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2532" name="think-cell Slide" r:id="rId5" imgW="501" imgH="502" progId="TCLayout.ActiveDocument.1">
                  <p:embed/>
                </p:oleObj>
              </mc:Choice>
              <mc:Fallback>
                <p:oleObj name="think-cell Slide" r:id="rId5" imgW="501" imgH="502"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989B94E9-D316-40D2-9B78-7A0AE930207C}"/>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3B4E8345-C996-49CD-983E-B8F5DEBD593B}"/>
              </a:ext>
            </a:extLst>
          </p:cNvPr>
          <p:cNvSpPr>
            <a:spLocks noGrp="1"/>
          </p:cNvSpPr>
          <p:nvPr>
            <p:ph type="title"/>
          </p:nvPr>
        </p:nvSpPr>
        <p:spPr/>
        <p:txBody>
          <a:bodyPr/>
          <a:lstStyle/>
          <a:p>
            <a:r>
              <a:rPr lang="en-US" dirty="0"/>
              <a:t>Use the interview capture form during interviews</a:t>
            </a:r>
            <a:endParaRPr lang="da-DK" dirty="0"/>
          </a:p>
        </p:txBody>
      </p:sp>
      <p:sp>
        <p:nvSpPr>
          <p:cNvPr id="4" name="Slide Number Placeholder 3">
            <a:extLst>
              <a:ext uri="{FF2B5EF4-FFF2-40B4-BE49-F238E27FC236}">
                <a16:creationId xmlns:a16="http://schemas.microsoft.com/office/drawing/2014/main" id="{CDD1FAF2-7B6D-41F9-AC12-C51A44006B11}"/>
              </a:ext>
            </a:extLst>
          </p:cNvPr>
          <p:cNvSpPr>
            <a:spLocks noGrp="1"/>
          </p:cNvSpPr>
          <p:nvPr>
            <p:ph type="sldNum" sz="quarter" idx="4"/>
          </p:nvPr>
        </p:nvSpPr>
        <p:spPr/>
        <p:txBody>
          <a:bodyPr/>
          <a:lstStyle/>
          <a:p>
            <a:r>
              <a:rPr lang="da-DK"/>
              <a:t>StruktureretSundFornuft.dk | </a:t>
            </a:r>
            <a:fld id="{560CA3AB-AC19-4D9C-8C95-DB933072B0B4}" type="slidenum">
              <a:rPr lang="da-DK" smtClean="0"/>
              <a:pPr/>
              <a:t>14</a:t>
            </a:fld>
            <a:endParaRPr lang="da-DK" dirty="0"/>
          </a:p>
        </p:txBody>
      </p:sp>
      <p:pic>
        <p:nvPicPr>
          <p:cNvPr id="7" name="Picture 6">
            <a:extLst>
              <a:ext uri="{FF2B5EF4-FFF2-40B4-BE49-F238E27FC236}">
                <a16:creationId xmlns:a16="http://schemas.microsoft.com/office/drawing/2014/main" id="{00AF70D7-83AA-4E88-A510-2C48463C7197}"/>
              </a:ext>
            </a:extLst>
          </p:cNvPr>
          <p:cNvPicPr>
            <a:picLocks noChangeAspect="1"/>
          </p:cNvPicPr>
          <p:nvPr/>
        </p:nvPicPr>
        <p:blipFill>
          <a:blip r:embed="rId7">
            <a:clrChange>
              <a:clrFrom>
                <a:srgbClr val="E6E6E6"/>
              </a:clrFrom>
              <a:clrTo>
                <a:srgbClr val="E6E6E6">
                  <a:alpha val="0"/>
                </a:srgbClr>
              </a:clrTo>
            </a:clrChange>
          </a:blip>
          <a:stretch>
            <a:fillRect/>
          </a:stretch>
        </p:blipFill>
        <p:spPr>
          <a:xfrm>
            <a:off x="669235" y="1204331"/>
            <a:ext cx="10959548" cy="5162391"/>
          </a:xfrm>
          <a:prstGeom prst="rect">
            <a:avLst/>
          </a:prstGeom>
        </p:spPr>
      </p:pic>
    </p:spTree>
    <p:extLst>
      <p:ext uri="{BB962C8B-B14F-4D97-AF65-F5344CB8AC3E}">
        <p14:creationId xmlns:p14="http://schemas.microsoft.com/office/powerpoint/2010/main" val="33078554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5C978B0-5D49-42F7-85F8-AB0968EAF525}"/>
              </a:ext>
            </a:extLst>
          </p:cNvPr>
          <p:cNvGraphicFramePr>
            <a:graphicFrameLocks noChangeAspect="1"/>
          </p:cNvGraphicFramePr>
          <p:nvPr>
            <p:custDataLst>
              <p:tags r:id="rId2"/>
            </p:custDataLst>
            <p:extLst>
              <p:ext uri="{D42A27DB-BD31-4B8C-83A1-F6EECF244321}">
                <p14:modId xmlns:p14="http://schemas.microsoft.com/office/powerpoint/2010/main" val="1519061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74" name="think-cell Slide" r:id="rId17" imgW="501" imgH="502" progId="TCLayout.ActiveDocument.1">
                  <p:embed/>
                </p:oleObj>
              </mc:Choice>
              <mc:Fallback>
                <p:oleObj name="think-cell Slide" r:id="rId17" imgW="501" imgH="502" progId="TCLayout.ActiveDocument.1">
                  <p:embed/>
                  <p:pic>
                    <p:nvPicPr>
                      <p:cNvPr id="8" name="Object 7" hidden="1">
                        <a:extLst>
                          <a:ext uri="{FF2B5EF4-FFF2-40B4-BE49-F238E27FC236}">
                            <a16:creationId xmlns:a16="http://schemas.microsoft.com/office/drawing/2014/main" id="{B5C978B0-5D49-42F7-85F8-AB0968EAF525}"/>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D9A9328-FB6F-4029-9385-E720A141CFB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311EC82-3CC8-46E6-AB5C-335C907FD9AD}"/>
              </a:ext>
            </a:extLst>
          </p:cNvPr>
          <p:cNvSpPr>
            <a:spLocks noGrp="1"/>
          </p:cNvSpPr>
          <p:nvPr>
            <p:ph type="title"/>
          </p:nvPr>
        </p:nvSpPr>
        <p:spPr/>
        <p:txBody>
          <a:bodyPr/>
          <a:lstStyle/>
          <a:p>
            <a:r>
              <a:rPr lang="en-US" dirty="0"/>
              <a:t>High level recruitment process</a:t>
            </a:r>
          </a:p>
        </p:txBody>
      </p:sp>
      <p:sp>
        <p:nvSpPr>
          <p:cNvPr id="4" name="Slide Number Placeholder 3">
            <a:extLst>
              <a:ext uri="{FF2B5EF4-FFF2-40B4-BE49-F238E27FC236}">
                <a16:creationId xmlns:a16="http://schemas.microsoft.com/office/drawing/2014/main" id="{037210F9-2EDC-4EC1-A90F-571BD55B0E1D}"/>
              </a:ext>
            </a:extLst>
          </p:cNvPr>
          <p:cNvSpPr>
            <a:spLocks noGrp="1"/>
          </p:cNvSpPr>
          <p:nvPr>
            <p:ph type="sldNum" sz="quarter" idx="4"/>
          </p:nvPr>
        </p:nvSpPr>
        <p:spPr/>
        <p:txBody>
          <a:bodyPr/>
          <a:lstStyle/>
          <a:p>
            <a:r>
              <a:rPr lang="en-US"/>
              <a:t>StruktureretSundFornuft.dk | </a:t>
            </a:r>
            <a:fld id="{560CA3AB-AC19-4D9C-8C95-DB933072B0B4}" type="slidenum">
              <a:rPr lang="en-US" smtClean="0"/>
              <a:pPr/>
              <a:t>15</a:t>
            </a:fld>
            <a:endParaRPr lang="en-US"/>
          </a:p>
        </p:txBody>
      </p:sp>
      <p:sp>
        <p:nvSpPr>
          <p:cNvPr id="13" name="Text Placeholder 2">
            <a:extLst>
              <a:ext uri="{FF2B5EF4-FFF2-40B4-BE49-F238E27FC236}">
                <a16:creationId xmlns:a16="http://schemas.microsoft.com/office/drawing/2014/main" id="{43D11D26-6CCA-460B-A97B-B1E99259E86B}"/>
              </a:ext>
            </a:extLst>
          </p:cNvPr>
          <p:cNvSpPr>
            <a:spLocks noGrp="1"/>
          </p:cNvSpPr>
          <p:nvPr>
            <p:custDataLst>
              <p:tags r:id="rId4"/>
            </p:custDataLst>
          </p:nvPr>
        </p:nvSpPr>
        <p:spPr bwMode="auto">
          <a:xfrm>
            <a:off x="9747250"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Onboarding</a:t>
            </a:r>
            <a:endParaRPr lang="en-US" sz="1200" b="1" dirty="0">
              <a:latin typeface="+mn-lt"/>
              <a:sym typeface="+mn-lt"/>
            </a:endParaRPr>
          </a:p>
        </p:txBody>
      </p:sp>
      <p:sp>
        <p:nvSpPr>
          <p:cNvPr id="14" name="Text Placeholder 2">
            <a:extLst>
              <a:ext uri="{FF2B5EF4-FFF2-40B4-BE49-F238E27FC236}">
                <a16:creationId xmlns:a16="http://schemas.microsoft.com/office/drawing/2014/main" id="{0E219460-22B5-4184-9638-CA0B6A5A1CC3}"/>
              </a:ext>
            </a:extLst>
          </p:cNvPr>
          <p:cNvSpPr>
            <a:spLocks noGrp="1"/>
          </p:cNvSpPr>
          <p:nvPr>
            <p:custDataLst>
              <p:tags r:id="rId5"/>
            </p:custDataLst>
          </p:nvPr>
        </p:nvSpPr>
        <p:spPr bwMode="auto">
          <a:xfrm>
            <a:off x="7889874" y="1874838"/>
            <a:ext cx="2052638"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Keep </a:t>
            </a:r>
            <a:r>
              <a:rPr lang="en-US" sz="1200" b="1">
                <a:latin typeface="+mn-lt"/>
                <a:sym typeface="+mn-lt"/>
              </a:rPr>
              <a:t>in contact</a:t>
            </a:r>
            <a:endParaRPr lang="en-US" sz="1200" b="1" dirty="0">
              <a:latin typeface="+mn-lt"/>
              <a:sym typeface="+mn-lt"/>
            </a:endParaRPr>
          </a:p>
        </p:txBody>
      </p:sp>
      <p:sp>
        <p:nvSpPr>
          <p:cNvPr id="15" name="Text Placeholder 2">
            <a:extLst>
              <a:ext uri="{FF2B5EF4-FFF2-40B4-BE49-F238E27FC236}">
                <a16:creationId xmlns:a16="http://schemas.microsoft.com/office/drawing/2014/main" id="{5B7B9B59-C867-485B-8D8C-2437D20ADB92}"/>
              </a:ext>
            </a:extLst>
          </p:cNvPr>
          <p:cNvSpPr>
            <a:spLocks noGrp="1"/>
          </p:cNvSpPr>
          <p:nvPr>
            <p:custDataLst>
              <p:tags r:id="rId6"/>
            </p:custDataLst>
          </p:nvPr>
        </p:nvSpPr>
        <p:spPr bwMode="auto">
          <a:xfrm>
            <a:off x="463551" y="2947988"/>
            <a:ext cx="1857375" cy="2447925"/>
          </a:xfrm>
          <a:prstGeom prst="rect">
            <a:avLst/>
          </a:prstGeom>
          <a:solidFill>
            <a:schemeClr val="bg2"/>
          </a:solidFill>
          <a:ln>
            <a:noFill/>
          </a:ln>
        </p:spPr>
        <p:txBody>
          <a:bodyPr vert="horz" wrap="square" lIns="71438" tIns="71438" rIns="0" bIns="16081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Create job profile</a:t>
            </a:r>
          </a:p>
          <a:p>
            <a:pPr marL="85725" indent="-85725">
              <a:spcBef>
                <a:spcPct val="0"/>
              </a:spcBef>
              <a:spcAft>
                <a:spcPct val="0"/>
              </a:spcAft>
            </a:pPr>
            <a:r>
              <a:rPr lang="en-US" sz="1400" dirty="0">
                <a:latin typeface="+mn-lt"/>
                <a:sym typeface="+mn-lt"/>
              </a:rPr>
              <a:t>Create job posting</a:t>
            </a:r>
          </a:p>
          <a:p>
            <a:pPr marL="85725" indent="-85725">
              <a:spcBef>
                <a:spcPct val="0"/>
              </a:spcBef>
              <a:spcAft>
                <a:spcPct val="0"/>
              </a:spcAft>
            </a:pPr>
            <a:r>
              <a:rPr lang="en-US" sz="1400" dirty="0">
                <a:latin typeface="+mn-lt"/>
                <a:sym typeface="+mn-lt"/>
              </a:rPr>
              <a:t>Create case for case interview</a:t>
            </a:r>
          </a:p>
        </p:txBody>
      </p:sp>
      <p:sp>
        <p:nvSpPr>
          <p:cNvPr id="16" name="Text Placeholder 2">
            <a:extLst>
              <a:ext uri="{FF2B5EF4-FFF2-40B4-BE49-F238E27FC236}">
                <a16:creationId xmlns:a16="http://schemas.microsoft.com/office/drawing/2014/main" id="{05D63AEE-A95B-45EF-9285-1ABB1AD4D723}"/>
              </a:ext>
            </a:extLst>
          </p:cNvPr>
          <p:cNvSpPr>
            <a:spLocks noGrp="1"/>
          </p:cNvSpPr>
          <p:nvPr>
            <p:custDataLst>
              <p:tags r:id="rId7"/>
            </p:custDataLst>
          </p:nvPr>
        </p:nvSpPr>
        <p:spPr bwMode="auto">
          <a:xfrm>
            <a:off x="2320925" y="2947988"/>
            <a:ext cx="1855788" cy="2447925"/>
          </a:xfrm>
          <a:prstGeom prst="rect">
            <a:avLst/>
          </a:prstGeom>
          <a:solidFill>
            <a:schemeClr val="bg2"/>
          </a:solidFill>
          <a:ln>
            <a:noFill/>
          </a:ln>
          <a:extLst/>
        </p:spPr>
        <p:txBody>
          <a:bodyPr vert="horz" wrap="none" lIns="31750" tIns="71438" rIns="0" bIns="16081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Headhunters</a:t>
            </a:r>
          </a:p>
          <a:p>
            <a:pPr marL="85725" indent="-85725">
              <a:spcBef>
                <a:spcPct val="0"/>
              </a:spcBef>
              <a:spcAft>
                <a:spcPct val="0"/>
              </a:spcAft>
            </a:pPr>
            <a:r>
              <a:rPr lang="en-US" sz="1400" dirty="0">
                <a:latin typeface="+mn-lt"/>
                <a:sym typeface="+mn-lt"/>
              </a:rPr>
              <a:t>LinkedIn</a:t>
            </a:r>
          </a:p>
          <a:p>
            <a:pPr marL="85725" indent="-85725">
              <a:spcBef>
                <a:spcPct val="0"/>
              </a:spcBef>
              <a:spcAft>
                <a:spcPct val="0"/>
              </a:spcAft>
            </a:pPr>
            <a:r>
              <a:rPr lang="en-US" sz="1400" dirty="0">
                <a:latin typeface="+mn-lt"/>
                <a:sym typeface="+mn-lt"/>
              </a:rPr>
              <a:t>Network</a:t>
            </a:r>
          </a:p>
          <a:p>
            <a:pPr marL="85725" indent="-85725">
              <a:spcBef>
                <a:spcPct val="0"/>
              </a:spcBef>
              <a:spcAft>
                <a:spcPct val="0"/>
              </a:spcAft>
            </a:pPr>
            <a:r>
              <a:rPr lang="en-US" sz="1400" dirty="0">
                <a:latin typeface="+mn-lt"/>
                <a:sym typeface="+mn-lt"/>
              </a:rPr>
              <a:t>Job boards</a:t>
            </a:r>
          </a:p>
        </p:txBody>
      </p:sp>
      <p:sp>
        <p:nvSpPr>
          <p:cNvPr id="17" name="Text Placeholder 2">
            <a:extLst>
              <a:ext uri="{FF2B5EF4-FFF2-40B4-BE49-F238E27FC236}">
                <a16:creationId xmlns:a16="http://schemas.microsoft.com/office/drawing/2014/main" id="{64C155AF-E498-441B-A4C8-57703F22031F}"/>
              </a:ext>
            </a:extLst>
          </p:cNvPr>
          <p:cNvSpPr>
            <a:spLocks noGrp="1"/>
          </p:cNvSpPr>
          <p:nvPr>
            <p:custDataLst>
              <p:tags r:id="rId8"/>
            </p:custDataLst>
          </p:nvPr>
        </p:nvSpPr>
        <p:spPr bwMode="auto">
          <a:xfrm>
            <a:off x="4176714" y="2947988"/>
            <a:ext cx="1857375" cy="2447925"/>
          </a:xfrm>
          <a:prstGeom prst="rect">
            <a:avLst/>
          </a:prstGeom>
          <a:solidFill>
            <a:schemeClr val="bg2"/>
          </a:solidFill>
          <a:ln>
            <a:noFill/>
          </a:ln>
          <a:extLst/>
        </p:spPr>
        <p:txBody>
          <a:bodyPr vert="horz" wrap="square" lIns="0" tIns="71438" rIns="3175" bIns="714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Assessments (behavioral and cognitive)</a:t>
            </a:r>
          </a:p>
          <a:p>
            <a:pPr marL="85725" indent="-85725">
              <a:spcBef>
                <a:spcPct val="0"/>
              </a:spcBef>
              <a:spcAft>
                <a:spcPct val="0"/>
              </a:spcAft>
            </a:pPr>
            <a:r>
              <a:rPr lang="en-US" sz="1400" dirty="0">
                <a:latin typeface="+mn-lt"/>
                <a:sym typeface="+mn-lt"/>
              </a:rPr>
              <a:t>Case interview</a:t>
            </a:r>
          </a:p>
          <a:p>
            <a:pPr marL="85725" indent="-85725">
              <a:spcBef>
                <a:spcPct val="0"/>
              </a:spcBef>
              <a:spcAft>
                <a:spcPct val="0"/>
              </a:spcAft>
            </a:pPr>
            <a:r>
              <a:rPr lang="en-US" sz="1400" dirty="0">
                <a:latin typeface="+mn-lt"/>
                <a:sym typeface="+mn-lt"/>
              </a:rPr>
              <a:t>Behavioral interview</a:t>
            </a:r>
          </a:p>
          <a:p>
            <a:pPr marL="85725" indent="-85725">
              <a:spcBef>
                <a:spcPct val="0"/>
              </a:spcBef>
              <a:spcAft>
                <a:spcPct val="0"/>
              </a:spcAft>
            </a:pPr>
            <a:r>
              <a:rPr lang="en-US" sz="1400" dirty="0">
                <a:latin typeface="+mn-lt"/>
                <a:sym typeface="+mn-lt"/>
              </a:rPr>
              <a:t>Grandfather interview</a:t>
            </a:r>
          </a:p>
          <a:p>
            <a:pPr marL="85725" indent="-85725">
              <a:spcBef>
                <a:spcPct val="0"/>
              </a:spcBef>
              <a:spcAft>
                <a:spcPct val="0"/>
              </a:spcAft>
            </a:pPr>
            <a:r>
              <a:rPr lang="en-US" sz="1400" dirty="0">
                <a:latin typeface="+mn-lt"/>
                <a:sym typeface="+mn-lt"/>
              </a:rPr>
              <a:t>Colleague interview</a:t>
            </a:r>
          </a:p>
          <a:p>
            <a:pPr marL="85725" indent="-85725">
              <a:spcBef>
                <a:spcPct val="0"/>
              </a:spcBef>
              <a:spcAft>
                <a:spcPct val="0"/>
              </a:spcAft>
            </a:pPr>
            <a:r>
              <a:rPr lang="en-US" sz="1400" dirty="0">
                <a:latin typeface="+mn-lt"/>
                <a:sym typeface="+mn-lt"/>
              </a:rPr>
              <a:t>Check </a:t>
            </a:r>
            <a:r>
              <a:rPr lang="en-US" sz="1400">
                <a:latin typeface="+mn-lt"/>
                <a:sym typeface="+mn-lt"/>
              </a:rPr>
              <a:t>of </a:t>
            </a:r>
            <a:fld id="{D7ABBC45-D3C4-4194-A25E-CA1F9522EDCC}" type="datetime' '">
              <a:rPr lang="en-US" altLang="en-US" sz="1400" smtClean="0"/>
              <a:pPr marL="85725" indent="-85725">
                <a:spcBef>
                  <a:spcPct val="0"/>
                </a:spcBef>
                <a:spcAft>
                  <a:spcPct val="0"/>
                </a:spcAft>
              </a:pPr>
              <a:t> </a:t>
            </a:fld>
            <a:br>
              <a:rPr lang="en-US" altLang="en-US" sz="1400"/>
            </a:br>
            <a:r>
              <a:rPr lang="en-US" sz="1400">
                <a:latin typeface="+mn-lt"/>
                <a:sym typeface="+mn-lt"/>
              </a:rPr>
              <a:t>references</a:t>
            </a:r>
            <a:endParaRPr lang="en-US" sz="1400" dirty="0">
              <a:latin typeface="+mn-lt"/>
              <a:sym typeface="+mn-lt"/>
            </a:endParaRPr>
          </a:p>
          <a:p>
            <a:pPr marL="85725" indent="-85725">
              <a:spcBef>
                <a:spcPct val="0"/>
              </a:spcBef>
              <a:spcAft>
                <a:spcPct val="0"/>
              </a:spcAft>
            </a:pPr>
            <a:r>
              <a:rPr lang="en-US" sz="1400" dirty="0">
                <a:latin typeface="+mn-lt"/>
                <a:sym typeface="+mn-lt"/>
              </a:rPr>
              <a:t>Phone screening</a:t>
            </a:r>
          </a:p>
        </p:txBody>
      </p:sp>
      <p:sp>
        <p:nvSpPr>
          <p:cNvPr id="18" name="Text Placeholder 2">
            <a:extLst>
              <a:ext uri="{FF2B5EF4-FFF2-40B4-BE49-F238E27FC236}">
                <a16:creationId xmlns:a16="http://schemas.microsoft.com/office/drawing/2014/main" id="{E324FB30-DF01-43DB-95C1-1DB09BD80920}"/>
              </a:ext>
            </a:extLst>
          </p:cNvPr>
          <p:cNvSpPr>
            <a:spLocks noGrp="1"/>
          </p:cNvSpPr>
          <p:nvPr>
            <p:custDataLst>
              <p:tags r:id="rId9"/>
            </p:custDataLst>
          </p:nvPr>
        </p:nvSpPr>
        <p:spPr bwMode="auto">
          <a:xfrm>
            <a:off x="6034088" y="2947988"/>
            <a:ext cx="1855788" cy="2447925"/>
          </a:xfrm>
          <a:prstGeom prst="rect">
            <a:avLst/>
          </a:prstGeom>
          <a:solidFill>
            <a:schemeClr val="bg2"/>
          </a:solidFill>
          <a:ln>
            <a:noFill/>
          </a:ln>
          <a:extLst/>
        </p:spPr>
        <p:txBody>
          <a:bodyPr vert="horz" wrap="square" lIns="68263"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Final contract including salary</a:t>
            </a:r>
            <a:endParaRPr lang="en-US" sz="1400" dirty="0">
              <a:latin typeface="+mn-lt"/>
              <a:sym typeface="+mn-lt"/>
            </a:endParaRPr>
          </a:p>
        </p:txBody>
      </p:sp>
      <p:sp>
        <p:nvSpPr>
          <p:cNvPr id="19" name="Text Placeholder 2">
            <a:extLst>
              <a:ext uri="{FF2B5EF4-FFF2-40B4-BE49-F238E27FC236}">
                <a16:creationId xmlns:a16="http://schemas.microsoft.com/office/drawing/2014/main" id="{050459E6-FA00-4D09-A033-AE9A7CAACD98}"/>
              </a:ext>
            </a:extLst>
          </p:cNvPr>
          <p:cNvSpPr>
            <a:spLocks noGrp="1"/>
          </p:cNvSpPr>
          <p:nvPr>
            <p:custDataLst>
              <p:tags r:id="rId10"/>
            </p:custDataLst>
          </p:nvPr>
        </p:nvSpPr>
        <p:spPr bwMode="auto">
          <a:xfrm>
            <a:off x="7889876" y="2947988"/>
            <a:ext cx="1857375" cy="24479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71438"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Plan onboarding</a:t>
            </a:r>
          </a:p>
          <a:p>
            <a:pPr marL="85725" indent="-85725">
              <a:spcBef>
                <a:spcPct val="0"/>
              </a:spcBef>
              <a:spcAft>
                <a:spcPct val="0"/>
              </a:spcAft>
            </a:pPr>
            <a:r>
              <a:rPr lang="en-US" sz="1400">
                <a:latin typeface="+mn-lt"/>
                <a:sym typeface="+mn-lt"/>
              </a:rPr>
              <a:t>Keep in contact</a:t>
            </a:r>
            <a:endParaRPr lang="en-US" sz="1400" dirty="0">
              <a:latin typeface="+mn-lt"/>
              <a:sym typeface="+mn-lt"/>
            </a:endParaRPr>
          </a:p>
        </p:txBody>
      </p:sp>
      <p:sp>
        <p:nvSpPr>
          <p:cNvPr id="20" name="Text Placeholder 2">
            <a:extLst>
              <a:ext uri="{FF2B5EF4-FFF2-40B4-BE49-F238E27FC236}">
                <a16:creationId xmlns:a16="http://schemas.microsoft.com/office/drawing/2014/main" id="{10420829-C5ED-4F70-9ED5-E62606BEFEE8}"/>
              </a:ext>
            </a:extLst>
          </p:cNvPr>
          <p:cNvSpPr>
            <a:spLocks noGrp="1"/>
          </p:cNvSpPr>
          <p:nvPr>
            <p:custDataLst>
              <p:tags r:id="rId11"/>
            </p:custDataLst>
          </p:nvPr>
        </p:nvSpPr>
        <p:spPr bwMode="auto">
          <a:xfrm>
            <a:off x="9747250" y="2947988"/>
            <a:ext cx="1855788" cy="24479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Onboarding plan execution</a:t>
            </a:r>
            <a:endParaRPr lang="en-US" sz="1400" dirty="0">
              <a:latin typeface="+mn-lt"/>
              <a:sym typeface="+mn-lt"/>
            </a:endParaRPr>
          </a:p>
        </p:txBody>
      </p:sp>
      <p:sp>
        <p:nvSpPr>
          <p:cNvPr id="7" name="Text Placeholder 2">
            <a:extLst>
              <a:ext uri="{FF2B5EF4-FFF2-40B4-BE49-F238E27FC236}">
                <a16:creationId xmlns:a16="http://schemas.microsoft.com/office/drawing/2014/main" id="{C5FACF62-2B30-4825-A3E7-18D4BA650095}"/>
              </a:ext>
            </a:extLst>
          </p:cNvPr>
          <p:cNvSpPr>
            <a:spLocks noGrp="1"/>
          </p:cNvSpPr>
          <p:nvPr>
            <p:custDataLst>
              <p:tags r:id="rId12"/>
            </p:custDataLst>
          </p:nvPr>
        </p:nvSpPr>
        <p:spPr bwMode="auto">
          <a:xfrm>
            <a:off x="463549" y="1874838"/>
            <a:ext cx="2052638" cy="1073150"/>
          </a:xfrm>
          <a:prstGeom prst="homePlate">
            <a:avLst>
              <a:gd name="adj" fmla="val 18195"/>
            </a:avLst>
          </a:prstGeom>
          <a:solidFill>
            <a:schemeClr val="bg2"/>
          </a:solidFill>
          <a:ln w="9525">
            <a:solidFill>
              <a:schemeClr val="tx1"/>
            </a:solidFill>
          </a:ln>
        </p:spPr>
        <p:txBody>
          <a:bodyPr vert="horz" wrap="square" lIns="60325" tIns="288925" rIns="53975" bIns="2889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Evaluate requirement for the </a:t>
            </a:r>
            <a:r>
              <a:rPr lang="en-US" sz="1200" b="1">
                <a:latin typeface="+mn-lt"/>
                <a:sym typeface="+mn-lt"/>
              </a:rPr>
              <a:t>open position</a:t>
            </a:r>
            <a:endParaRPr lang="en-US" sz="1200" b="1" dirty="0">
              <a:latin typeface="+mn-lt"/>
              <a:sym typeface="+mn-lt"/>
            </a:endParaRPr>
          </a:p>
        </p:txBody>
      </p:sp>
      <p:sp>
        <p:nvSpPr>
          <p:cNvPr id="10" name="Text Placeholder 2">
            <a:extLst>
              <a:ext uri="{FF2B5EF4-FFF2-40B4-BE49-F238E27FC236}">
                <a16:creationId xmlns:a16="http://schemas.microsoft.com/office/drawing/2014/main" id="{039B0686-4C8F-43DD-93AB-DCDE533A777A}"/>
              </a:ext>
            </a:extLst>
          </p:cNvPr>
          <p:cNvSpPr>
            <a:spLocks noGrp="1"/>
          </p:cNvSpPr>
          <p:nvPr>
            <p:custDataLst>
              <p:tags r:id="rId13"/>
            </p:custDataLst>
          </p:nvPr>
        </p:nvSpPr>
        <p:spPr bwMode="auto">
          <a:xfrm>
            <a:off x="2320925" y="1874838"/>
            <a:ext cx="2051050"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Search for candidates</a:t>
            </a:r>
          </a:p>
        </p:txBody>
      </p:sp>
      <p:sp>
        <p:nvSpPr>
          <p:cNvPr id="12" name="Text Placeholder 2">
            <a:extLst>
              <a:ext uri="{FF2B5EF4-FFF2-40B4-BE49-F238E27FC236}">
                <a16:creationId xmlns:a16="http://schemas.microsoft.com/office/drawing/2014/main" id="{E75D9E00-835A-4FD8-854A-EB1A12E30B10}"/>
              </a:ext>
            </a:extLst>
          </p:cNvPr>
          <p:cNvSpPr>
            <a:spLocks noGrp="1"/>
          </p:cNvSpPr>
          <p:nvPr>
            <p:custDataLst>
              <p:tags r:id="rId14"/>
            </p:custDataLst>
          </p:nvPr>
        </p:nvSpPr>
        <p:spPr bwMode="auto">
          <a:xfrm>
            <a:off x="4176712" y="1874838"/>
            <a:ext cx="2052638"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Evaluate candidates</a:t>
            </a:r>
            <a:endParaRPr lang="en-US" sz="1200" b="1" dirty="0">
              <a:latin typeface="+mn-lt"/>
              <a:sym typeface="+mn-lt"/>
            </a:endParaRPr>
          </a:p>
        </p:txBody>
      </p:sp>
      <p:sp>
        <p:nvSpPr>
          <p:cNvPr id="11" name="Text Placeholder 2">
            <a:extLst>
              <a:ext uri="{FF2B5EF4-FFF2-40B4-BE49-F238E27FC236}">
                <a16:creationId xmlns:a16="http://schemas.microsoft.com/office/drawing/2014/main" id="{6DEA86BC-F748-4BF8-95C2-46E63C034AF1}"/>
              </a:ext>
            </a:extLst>
          </p:cNvPr>
          <p:cNvSpPr>
            <a:spLocks noGrp="1"/>
          </p:cNvSpPr>
          <p:nvPr>
            <p:custDataLst>
              <p:tags r:id="rId15"/>
            </p:custDataLst>
          </p:nvPr>
        </p:nvSpPr>
        <p:spPr bwMode="auto">
          <a:xfrm>
            <a:off x="6034088" y="1874838"/>
            <a:ext cx="2051050" cy="1073150"/>
          </a:xfrm>
          <a:prstGeom prst="chevron">
            <a:avLst>
              <a:gd name="adj" fmla="val 18195"/>
            </a:avLst>
          </a:prstGeom>
          <a:solidFill>
            <a:schemeClr val="bg2"/>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Offer job</a:t>
            </a:r>
            <a:endParaRPr lang="en-US" sz="1200" b="1" dirty="0">
              <a:latin typeface="+mn-lt"/>
              <a:sym typeface="+mn-lt"/>
            </a:endParaRPr>
          </a:p>
        </p:txBody>
      </p:sp>
    </p:spTree>
    <p:extLst>
      <p:ext uri="{BB962C8B-B14F-4D97-AF65-F5344CB8AC3E}">
        <p14:creationId xmlns:p14="http://schemas.microsoft.com/office/powerpoint/2010/main" val="2905407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DAC66432-A4C5-4F37-BB4B-74403158CA13}"/>
              </a:ext>
            </a:extLst>
          </p:cNvPr>
          <p:cNvGraphicFramePr>
            <a:graphicFrameLocks noChangeAspect="1"/>
          </p:cNvGraphicFramePr>
          <p:nvPr>
            <p:custDataLst>
              <p:tags r:id="rId2"/>
            </p:custDataLst>
            <p:extLst>
              <p:ext uri="{D42A27DB-BD31-4B8C-83A1-F6EECF244321}">
                <p14:modId xmlns:p14="http://schemas.microsoft.com/office/powerpoint/2010/main" val="6707729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6396" name="think-cell Slide" r:id="rId6" imgW="501" imgH="502" progId="TCLayout.ActiveDocument.1">
                  <p:embed/>
                </p:oleObj>
              </mc:Choice>
              <mc:Fallback>
                <p:oleObj name="think-cell Slide" r:id="rId6" imgW="501" imgH="502" progId="TCLayout.ActiveDocument.1">
                  <p:embed/>
                  <p:pic>
                    <p:nvPicPr>
                      <p:cNvPr id="0" name=""/>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32C3D2E5-B992-45AB-B953-CD7D5DC8F09E}"/>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6BA5FD5C-9177-4C0A-8B5C-44D674C16FAE}"/>
              </a:ext>
            </a:extLst>
          </p:cNvPr>
          <p:cNvSpPr>
            <a:spLocks noGrp="1"/>
          </p:cNvSpPr>
          <p:nvPr>
            <p:ph type="title"/>
          </p:nvPr>
        </p:nvSpPr>
        <p:spPr/>
        <p:txBody>
          <a:bodyPr/>
          <a:lstStyle/>
          <a:p>
            <a:r>
              <a:rPr lang="en-US" dirty="0"/>
              <a:t>Offer job to top candidate</a:t>
            </a:r>
            <a:endParaRPr lang="da-DK" dirty="0"/>
          </a:p>
        </p:txBody>
      </p:sp>
      <p:sp>
        <p:nvSpPr>
          <p:cNvPr id="3" name="Content Placeholder 2">
            <a:extLst>
              <a:ext uri="{FF2B5EF4-FFF2-40B4-BE49-F238E27FC236}">
                <a16:creationId xmlns:a16="http://schemas.microsoft.com/office/drawing/2014/main" id="{DB80E1DC-5D57-417C-A150-FA37202547C4}"/>
              </a:ext>
            </a:extLst>
          </p:cNvPr>
          <p:cNvSpPr>
            <a:spLocks noGrp="1"/>
          </p:cNvSpPr>
          <p:nvPr>
            <p:ph idx="1"/>
          </p:nvPr>
        </p:nvSpPr>
        <p:spPr>
          <a:xfrm>
            <a:off x="5870713" y="1436089"/>
            <a:ext cx="5846606" cy="4712597"/>
          </a:xfrm>
        </p:spPr>
        <p:txBody>
          <a:bodyPr>
            <a:normAutofit fontScale="92500" lnSpcReduction="20000"/>
          </a:bodyPr>
          <a:lstStyle/>
          <a:p>
            <a:pPr marL="0" indent="0">
              <a:buNone/>
            </a:pPr>
            <a:r>
              <a:rPr lang="en-US" b="1" dirty="0"/>
              <a:t>THINGS TO REMEMBER</a:t>
            </a:r>
          </a:p>
          <a:p>
            <a:pPr marL="357188" indent="-357188">
              <a:buFont typeface="Wingdings" panose="05000000000000000000" pitchFamily="2" charset="2"/>
              <a:buChar char="q"/>
            </a:pPr>
            <a:r>
              <a:rPr lang="en-US" dirty="0"/>
              <a:t>Offer job to candidate as soon as possible. Do it by phone or in person. Voicemail is OK.</a:t>
            </a:r>
          </a:p>
          <a:p>
            <a:pPr marL="357188" indent="-357188">
              <a:buFont typeface="Wingdings" panose="05000000000000000000" pitchFamily="2" charset="2"/>
              <a:buChar char="q"/>
            </a:pPr>
            <a:r>
              <a:rPr lang="en-US" dirty="0"/>
              <a:t>Remember to give salary that is within the salary band for the position and have been preapproved internally. Know if you have any room for negotiation.</a:t>
            </a:r>
          </a:p>
          <a:p>
            <a:pPr marL="357188" indent="-357188">
              <a:buFont typeface="Wingdings" panose="05000000000000000000" pitchFamily="2" charset="2"/>
              <a:buChar char="q"/>
            </a:pPr>
            <a:r>
              <a:rPr lang="en-US" dirty="0"/>
              <a:t>A job offer includes a lot of elements. Without it, it is not really an offer</a:t>
            </a:r>
          </a:p>
          <a:p>
            <a:pPr marL="357188" indent="-357188">
              <a:buFont typeface="Wingdings" panose="05000000000000000000" pitchFamily="2" charset="2"/>
              <a:buChar char="q"/>
            </a:pPr>
            <a:r>
              <a:rPr lang="en-US" dirty="0"/>
              <a:t>Give a 3 working day deadline (sometime include a weekend)</a:t>
            </a:r>
          </a:p>
          <a:p>
            <a:pPr marL="357188" indent="-357188">
              <a:buFont typeface="Wingdings" panose="05000000000000000000" pitchFamily="2" charset="2"/>
              <a:buChar char="q"/>
            </a:pPr>
            <a:r>
              <a:rPr lang="en-US" dirty="0"/>
              <a:t>Be available for questions</a:t>
            </a:r>
          </a:p>
          <a:p>
            <a:pPr marL="357188" indent="-357188">
              <a:buFont typeface="Wingdings" panose="05000000000000000000" pitchFamily="2" charset="2"/>
              <a:buChar char="q"/>
            </a:pPr>
            <a:r>
              <a:rPr lang="en-US" dirty="0"/>
              <a:t>Keep other candidates on hold. Your top candidate might not accept.</a:t>
            </a:r>
          </a:p>
          <a:p>
            <a:pPr marL="357188" indent="-357188">
              <a:buFont typeface="Wingdings" panose="05000000000000000000" pitchFamily="2" charset="2"/>
              <a:buChar char="q"/>
            </a:pPr>
            <a:r>
              <a:rPr lang="en-US" dirty="0"/>
              <a:t>Acceptance is there once you have a signature – not before</a:t>
            </a:r>
            <a:endParaRPr lang="da-DK" dirty="0"/>
          </a:p>
        </p:txBody>
      </p:sp>
      <p:sp>
        <p:nvSpPr>
          <p:cNvPr id="4" name="Slide Number Placeholder 3">
            <a:extLst>
              <a:ext uri="{FF2B5EF4-FFF2-40B4-BE49-F238E27FC236}">
                <a16:creationId xmlns:a16="http://schemas.microsoft.com/office/drawing/2014/main" id="{9593325B-0543-430B-8665-C92BBC03845E}"/>
              </a:ext>
            </a:extLst>
          </p:cNvPr>
          <p:cNvSpPr>
            <a:spLocks noGrp="1"/>
          </p:cNvSpPr>
          <p:nvPr>
            <p:ph type="sldNum" sz="quarter" idx="4"/>
          </p:nvPr>
        </p:nvSpPr>
        <p:spPr/>
        <p:txBody>
          <a:bodyPr/>
          <a:lstStyle/>
          <a:p>
            <a:r>
              <a:rPr lang="da-DK"/>
              <a:t>StruktureretSundFornuft.dk | </a:t>
            </a:r>
            <a:fld id="{560CA3AB-AC19-4D9C-8C95-DB933072B0B4}" type="slidenum">
              <a:rPr lang="da-DK" smtClean="0"/>
              <a:pPr/>
              <a:t>16</a:t>
            </a:fld>
            <a:endParaRPr lang="da-DK" dirty="0"/>
          </a:p>
        </p:txBody>
      </p:sp>
      <p:sp>
        <p:nvSpPr>
          <p:cNvPr id="8" name="Rectangle: Folded Corner 7">
            <a:extLst>
              <a:ext uri="{FF2B5EF4-FFF2-40B4-BE49-F238E27FC236}">
                <a16:creationId xmlns:a16="http://schemas.microsoft.com/office/drawing/2014/main" id="{D4BA360C-C04F-46A8-B505-C08E1E8F13B9}"/>
              </a:ext>
            </a:extLst>
          </p:cNvPr>
          <p:cNvSpPr/>
          <p:nvPr/>
        </p:nvSpPr>
        <p:spPr>
          <a:xfrm>
            <a:off x="629480" y="1437861"/>
            <a:ext cx="4326834" cy="4856922"/>
          </a:xfrm>
          <a:prstGeom prst="foldedCorner">
            <a:avLst>
              <a:gd name="adj" fmla="val 7532"/>
            </a:avLst>
          </a:prstGeom>
          <a:solidFill>
            <a:schemeClr val="bg2"/>
          </a:solidFill>
          <a:ln w="12700" cap="flat" cmpd="sng" algn="ctr">
            <a:solidFill>
              <a:schemeClr val="tx1">
                <a:lumMod val="10000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dirty="0">
                <a:solidFill>
                  <a:schemeClr val="tx1">
                    <a:lumMod val="100000"/>
                  </a:schemeClr>
                </a:solidFill>
              </a:rPr>
              <a:t>THE JOB OFFER</a:t>
            </a:r>
          </a:p>
          <a:p>
            <a:endParaRPr lang="en-US" dirty="0">
              <a:solidFill>
                <a:schemeClr val="tx1">
                  <a:lumMod val="100000"/>
                </a:schemeClr>
              </a:solidFill>
            </a:endParaRPr>
          </a:p>
          <a:p>
            <a:r>
              <a:rPr lang="en-US" sz="1400" b="1" dirty="0">
                <a:solidFill>
                  <a:schemeClr val="tx1"/>
                </a:solidFill>
              </a:rPr>
              <a:t>Title, salary and location</a:t>
            </a:r>
          </a:p>
          <a:p>
            <a:r>
              <a:rPr lang="en-US" sz="1400" b="1" dirty="0">
                <a:solidFill>
                  <a:schemeClr val="tx1"/>
                </a:solidFill>
              </a:rPr>
              <a:t>…</a:t>
            </a:r>
          </a:p>
          <a:p>
            <a:endParaRPr lang="en-US" sz="1000" b="1" dirty="0">
              <a:solidFill>
                <a:schemeClr val="tx1"/>
              </a:solidFill>
            </a:endParaRPr>
          </a:p>
          <a:p>
            <a:r>
              <a:rPr lang="en-US" sz="1400" b="1" dirty="0">
                <a:solidFill>
                  <a:schemeClr val="tx1"/>
                </a:solidFill>
              </a:rPr>
              <a:t>Written contract included</a:t>
            </a:r>
          </a:p>
          <a:p>
            <a:r>
              <a:rPr lang="en-US" sz="1400" b="1" dirty="0">
                <a:solidFill>
                  <a:schemeClr val="tx1"/>
                </a:solidFill>
              </a:rPr>
              <a:t>…</a:t>
            </a:r>
          </a:p>
          <a:p>
            <a:endParaRPr lang="en-US" sz="1000" b="1" dirty="0">
              <a:solidFill>
                <a:schemeClr val="tx1"/>
              </a:solidFill>
            </a:endParaRPr>
          </a:p>
          <a:p>
            <a:r>
              <a:rPr lang="en-US" sz="1400" b="1" dirty="0">
                <a:solidFill>
                  <a:schemeClr val="tx1"/>
                </a:solidFill>
              </a:rPr>
              <a:t>Job description</a:t>
            </a:r>
          </a:p>
          <a:p>
            <a:r>
              <a:rPr lang="en-US" sz="1400" b="1" dirty="0">
                <a:solidFill>
                  <a:schemeClr val="tx1"/>
                </a:solidFill>
              </a:rPr>
              <a:t>…</a:t>
            </a:r>
          </a:p>
          <a:p>
            <a:endParaRPr lang="en-US" sz="1000" b="1" dirty="0">
              <a:solidFill>
                <a:schemeClr val="tx1"/>
              </a:solidFill>
            </a:endParaRPr>
          </a:p>
          <a:p>
            <a:r>
              <a:rPr lang="en-US" sz="1400" b="1" dirty="0">
                <a:solidFill>
                  <a:schemeClr val="tx1"/>
                </a:solidFill>
              </a:rPr>
              <a:t>Any appendixes incl. policies</a:t>
            </a:r>
          </a:p>
          <a:p>
            <a:r>
              <a:rPr lang="en-US" sz="1400" b="1" dirty="0">
                <a:solidFill>
                  <a:schemeClr val="tx1"/>
                </a:solidFill>
              </a:rPr>
              <a:t>…</a:t>
            </a:r>
          </a:p>
          <a:p>
            <a:endParaRPr lang="en-US" sz="1000" b="1" dirty="0">
              <a:solidFill>
                <a:schemeClr val="tx1"/>
              </a:solidFill>
            </a:endParaRPr>
          </a:p>
          <a:p>
            <a:r>
              <a:rPr lang="en-US" sz="1400" b="1" dirty="0">
                <a:solidFill>
                  <a:schemeClr val="tx1"/>
                </a:solidFill>
              </a:rPr>
              <a:t>Deadline for acceptance</a:t>
            </a:r>
          </a:p>
          <a:p>
            <a:r>
              <a:rPr lang="en-US" sz="1400" b="1" dirty="0">
                <a:solidFill>
                  <a:schemeClr val="tx1"/>
                </a:solidFill>
              </a:rPr>
              <a:t>…</a:t>
            </a:r>
          </a:p>
          <a:p>
            <a:endParaRPr lang="en-US" sz="1000" b="1" dirty="0">
              <a:solidFill>
                <a:schemeClr val="tx1"/>
              </a:solidFill>
            </a:endParaRPr>
          </a:p>
          <a:p>
            <a:r>
              <a:rPr lang="en-US" sz="1400" b="1" dirty="0">
                <a:solidFill>
                  <a:schemeClr val="tx1"/>
                </a:solidFill>
              </a:rPr>
              <a:t>Who to contact for questions</a:t>
            </a:r>
          </a:p>
          <a:p>
            <a:r>
              <a:rPr lang="en-US" sz="1400" b="1" dirty="0">
                <a:solidFill>
                  <a:schemeClr val="tx1"/>
                </a:solidFill>
              </a:rPr>
              <a:t>…</a:t>
            </a:r>
          </a:p>
          <a:p>
            <a:endParaRPr lang="en-US" sz="1000" b="1" dirty="0">
              <a:solidFill>
                <a:schemeClr val="tx1"/>
              </a:solidFill>
            </a:endParaRPr>
          </a:p>
          <a:p>
            <a:r>
              <a:rPr lang="en-US" sz="1400" b="1" dirty="0">
                <a:solidFill>
                  <a:schemeClr val="tx1"/>
                </a:solidFill>
              </a:rPr>
              <a:t>How you will follow up</a:t>
            </a:r>
          </a:p>
          <a:p>
            <a:r>
              <a:rPr lang="en-US" sz="1400" b="1" dirty="0">
                <a:solidFill>
                  <a:schemeClr val="tx1"/>
                </a:solidFill>
              </a:rPr>
              <a:t>…</a:t>
            </a:r>
          </a:p>
          <a:p>
            <a:endParaRPr lang="da-DK" dirty="0"/>
          </a:p>
        </p:txBody>
      </p:sp>
    </p:spTree>
    <p:extLst>
      <p:ext uri="{BB962C8B-B14F-4D97-AF65-F5344CB8AC3E}">
        <p14:creationId xmlns:p14="http://schemas.microsoft.com/office/powerpoint/2010/main" val="19363303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5C978B0-5D49-42F7-85F8-AB0968EAF525}"/>
              </a:ext>
            </a:extLst>
          </p:cNvPr>
          <p:cNvGraphicFramePr>
            <a:graphicFrameLocks noChangeAspect="1"/>
          </p:cNvGraphicFramePr>
          <p:nvPr>
            <p:custDataLst>
              <p:tags r:id="rId2"/>
            </p:custDataLst>
            <p:extLst>
              <p:ext uri="{D42A27DB-BD31-4B8C-83A1-F6EECF244321}">
                <p14:modId xmlns:p14="http://schemas.microsoft.com/office/powerpoint/2010/main" val="39157737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298" name="think-cell Slide" r:id="rId17" imgW="501" imgH="502" progId="TCLayout.ActiveDocument.1">
                  <p:embed/>
                </p:oleObj>
              </mc:Choice>
              <mc:Fallback>
                <p:oleObj name="think-cell Slide" r:id="rId17" imgW="501" imgH="502" progId="TCLayout.ActiveDocument.1">
                  <p:embed/>
                  <p:pic>
                    <p:nvPicPr>
                      <p:cNvPr id="8" name="Object 7" hidden="1">
                        <a:extLst>
                          <a:ext uri="{FF2B5EF4-FFF2-40B4-BE49-F238E27FC236}">
                            <a16:creationId xmlns:a16="http://schemas.microsoft.com/office/drawing/2014/main" id="{B5C978B0-5D49-42F7-85F8-AB0968EAF525}"/>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D9A9328-FB6F-4029-9385-E720A141CFB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311EC82-3CC8-46E6-AB5C-335C907FD9AD}"/>
              </a:ext>
            </a:extLst>
          </p:cNvPr>
          <p:cNvSpPr>
            <a:spLocks noGrp="1"/>
          </p:cNvSpPr>
          <p:nvPr>
            <p:ph type="title"/>
          </p:nvPr>
        </p:nvSpPr>
        <p:spPr/>
        <p:txBody>
          <a:bodyPr/>
          <a:lstStyle/>
          <a:p>
            <a:r>
              <a:rPr lang="en-US" dirty="0"/>
              <a:t>High level recruitment process</a:t>
            </a:r>
          </a:p>
        </p:txBody>
      </p:sp>
      <p:sp>
        <p:nvSpPr>
          <p:cNvPr id="4" name="Slide Number Placeholder 3">
            <a:extLst>
              <a:ext uri="{FF2B5EF4-FFF2-40B4-BE49-F238E27FC236}">
                <a16:creationId xmlns:a16="http://schemas.microsoft.com/office/drawing/2014/main" id="{037210F9-2EDC-4EC1-A90F-571BD55B0E1D}"/>
              </a:ext>
            </a:extLst>
          </p:cNvPr>
          <p:cNvSpPr>
            <a:spLocks noGrp="1"/>
          </p:cNvSpPr>
          <p:nvPr>
            <p:ph type="sldNum" sz="quarter" idx="4"/>
          </p:nvPr>
        </p:nvSpPr>
        <p:spPr/>
        <p:txBody>
          <a:bodyPr/>
          <a:lstStyle/>
          <a:p>
            <a:r>
              <a:rPr lang="en-US"/>
              <a:t>StruktureretSundFornuft.dk | </a:t>
            </a:r>
            <a:fld id="{560CA3AB-AC19-4D9C-8C95-DB933072B0B4}" type="slidenum">
              <a:rPr lang="en-US" smtClean="0"/>
              <a:pPr/>
              <a:t>17</a:t>
            </a:fld>
            <a:endParaRPr lang="en-US"/>
          </a:p>
        </p:txBody>
      </p:sp>
      <p:sp>
        <p:nvSpPr>
          <p:cNvPr id="13" name="Text Placeholder 2">
            <a:extLst>
              <a:ext uri="{FF2B5EF4-FFF2-40B4-BE49-F238E27FC236}">
                <a16:creationId xmlns:a16="http://schemas.microsoft.com/office/drawing/2014/main" id="{43D11D26-6CCA-460B-A97B-B1E99259E86B}"/>
              </a:ext>
            </a:extLst>
          </p:cNvPr>
          <p:cNvSpPr>
            <a:spLocks noGrp="1"/>
          </p:cNvSpPr>
          <p:nvPr>
            <p:custDataLst>
              <p:tags r:id="rId4"/>
            </p:custDataLst>
          </p:nvPr>
        </p:nvSpPr>
        <p:spPr bwMode="auto">
          <a:xfrm>
            <a:off x="9747250"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Onboarding</a:t>
            </a:r>
            <a:endParaRPr lang="en-US" sz="1200" b="1" dirty="0">
              <a:latin typeface="+mn-lt"/>
              <a:sym typeface="+mn-lt"/>
            </a:endParaRPr>
          </a:p>
        </p:txBody>
      </p:sp>
      <p:sp>
        <p:nvSpPr>
          <p:cNvPr id="15" name="Text Placeholder 2">
            <a:extLst>
              <a:ext uri="{FF2B5EF4-FFF2-40B4-BE49-F238E27FC236}">
                <a16:creationId xmlns:a16="http://schemas.microsoft.com/office/drawing/2014/main" id="{5B7B9B59-C867-485B-8D8C-2437D20ADB92}"/>
              </a:ext>
            </a:extLst>
          </p:cNvPr>
          <p:cNvSpPr>
            <a:spLocks noGrp="1"/>
          </p:cNvSpPr>
          <p:nvPr>
            <p:custDataLst>
              <p:tags r:id="rId5"/>
            </p:custDataLst>
          </p:nvPr>
        </p:nvSpPr>
        <p:spPr bwMode="auto">
          <a:xfrm>
            <a:off x="463551" y="2947988"/>
            <a:ext cx="1857375" cy="2447925"/>
          </a:xfrm>
          <a:prstGeom prst="rect">
            <a:avLst/>
          </a:prstGeom>
          <a:solidFill>
            <a:schemeClr val="bg2"/>
          </a:solidFill>
          <a:ln>
            <a:noFill/>
          </a:ln>
        </p:spPr>
        <p:txBody>
          <a:bodyPr vert="horz" wrap="square" lIns="71438" tIns="71438" rIns="0" bIns="16081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Create job profile</a:t>
            </a:r>
          </a:p>
          <a:p>
            <a:pPr marL="85725" indent="-85725">
              <a:spcBef>
                <a:spcPct val="0"/>
              </a:spcBef>
              <a:spcAft>
                <a:spcPct val="0"/>
              </a:spcAft>
            </a:pPr>
            <a:r>
              <a:rPr lang="en-US" sz="1400" dirty="0">
                <a:latin typeface="+mn-lt"/>
                <a:sym typeface="+mn-lt"/>
              </a:rPr>
              <a:t>Create job posting</a:t>
            </a:r>
          </a:p>
          <a:p>
            <a:pPr marL="85725" indent="-85725">
              <a:spcBef>
                <a:spcPct val="0"/>
              </a:spcBef>
              <a:spcAft>
                <a:spcPct val="0"/>
              </a:spcAft>
            </a:pPr>
            <a:r>
              <a:rPr lang="en-US" sz="1400" dirty="0">
                <a:latin typeface="+mn-lt"/>
                <a:sym typeface="+mn-lt"/>
              </a:rPr>
              <a:t>Create case for case interview</a:t>
            </a:r>
          </a:p>
        </p:txBody>
      </p:sp>
      <p:sp>
        <p:nvSpPr>
          <p:cNvPr id="16" name="Text Placeholder 2">
            <a:extLst>
              <a:ext uri="{FF2B5EF4-FFF2-40B4-BE49-F238E27FC236}">
                <a16:creationId xmlns:a16="http://schemas.microsoft.com/office/drawing/2014/main" id="{05D63AEE-A95B-45EF-9285-1ABB1AD4D723}"/>
              </a:ext>
            </a:extLst>
          </p:cNvPr>
          <p:cNvSpPr>
            <a:spLocks noGrp="1"/>
          </p:cNvSpPr>
          <p:nvPr>
            <p:custDataLst>
              <p:tags r:id="rId6"/>
            </p:custDataLst>
          </p:nvPr>
        </p:nvSpPr>
        <p:spPr bwMode="auto">
          <a:xfrm>
            <a:off x="2320925" y="2947988"/>
            <a:ext cx="1855788" cy="2447925"/>
          </a:xfrm>
          <a:prstGeom prst="rect">
            <a:avLst/>
          </a:prstGeom>
          <a:solidFill>
            <a:schemeClr val="bg2"/>
          </a:solidFill>
          <a:ln>
            <a:noFill/>
          </a:ln>
          <a:extLst/>
        </p:spPr>
        <p:txBody>
          <a:bodyPr vert="horz" wrap="none" lIns="31750" tIns="71438" rIns="0" bIns="16081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Headhunters</a:t>
            </a:r>
          </a:p>
          <a:p>
            <a:pPr marL="85725" indent="-85725">
              <a:spcBef>
                <a:spcPct val="0"/>
              </a:spcBef>
              <a:spcAft>
                <a:spcPct val="0"/>
              </a:spcAft>
            </a:pPr>
            <a:r>
              <a:rPr lang="en-US" sz="1400" dirty="0">
                <a:latin typeface="+mn-lt"/>
                <a:sym typeface="+mn-lt"/>
              </a:rPr>
              <a:t>LinkedIn</a:t>
            </a:r>
          </a:p>
          <a:p>
            <a:pPr marL="85725" indent="-85725">
              <a:spcBef>
                <a:spcPct val="0"/>
              </a:spcBef>
              <a:spcAft>
                <a:spcPct val="0"/>
              </a:spcAft>
            </a:pPr>
            <a:r>
              <a:rPr lang="en-US" sz="1400" dirty="0">
                <a:latin typeface="+mn-lt"/>
                <a:sym typeface="+mn-lt"/>
              </a:rPr>
              <a:t>Network</a:t>
            </a:r>
          </a:p>
          <a:p>
            <a:pPr marL="85725" indent="-85725">
              <a:spcBef>
                <a:spcPct val="0"/>
              </a:spcBef>
              <a:spcAft>
                <a:spcPct val="0"/>
              </a:spcAft>
            </a:pPr>
            <a:r>
              <a:rPr lang="en-US" sz="1400" dirty="0">
                <a:latin typeface="+mn-lt"/>
                <a:sym typeface="+mn-lt"/>
              </a:rPr>
              <a:t>Job boards</a:t>
            </a:r>
          </a:p>
        </p:txBody>
      </p:sp>
      <p:sp>
        <p:nvSpPr>
          <p:cNvPr id="17" name="Text Placeholder 2">
            <a:extLst>
              <a:ext uri="{FF2B5EF4-FFF2-40B4-BE49-F238E27FC236}">
                <a16:creationId xmlns:a16="http://schemas.microsoft.com/office/drawing/2014/main" id="{64C155AF-E498-441B-A4C8-57703F22031F}"/>
              </a:ext>
            </a:extLst>
          </p:cNvPr>
          <p:cNvSpPr>
            <a:spLocks noGrp="1"/>
          </p:cNvSpPr>
          <p:nvPr>
            <p:custDataLst>
              <p:tags r:id="rId7"/>
            </p:custDataLst>
          </p:nvPr>
        </p:nvSpPr>
        <p:spPr bwMode="auto">
          <a:xfrm>
            <a:off x="4176714" y="2947988"/>
            <a:ext cx="1857375" cy="2447925"/>
          </a:xfrm>
          <a:prstGeom prst="rect">
            <a:avLst/>
          </a:prstGeom>
          <a:solidFill>
            <a:schemeClr val="bg2"/>
          </a:solidFill>
          <a:ln>
            <a:noFill/>
          </a:ln>
          <a:extLst/>
        </p:spPr>
        <p:txBody>
          <a:bodyPr vert="horz" wrap="square" lIns="0" tIns="71438" rIns="3175" bIns="714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Assessments (behavioral and cognitive)</a:t>
            </a:r>
          </a:p>
          <a:p>
            <a:pPr marL="85725" indent="-85725">
              <a:spcBef>
                <a:spcPct val="0"/>
              </a:spcBef>
              <a:spcAft>
                <a:spcPct val="0"/>
              </a:spcAft>
            </a:pPr>
            <a:r>
              <a:rPr lang="en-US" sz="1400" dirty="0">
                <a:latin typeface="+mn-lt"/>
                <a:sym typeface="+mn-lt"/>
              </a:rPr>
              <a:t>Case interview</a:t>
            </a:r>
          </a:p>
          <a:p>
            <a:pPr marL="85725" indent="-85725">
              <a:spcBef>
                <a:spcPct val="0"/>
              </a:spcBef>
              <a:spcAft>
                <a:spcPct val="0"/>
              </a:spcAft>
            </a:pPr>
            <a:r>
              <a:rPr lang="en-US" sz="1400" dirty="0">
                <a:latin typeface="+mn-lt"/>
                <a:sym typeface="+mn-lt"/>
              </a:rPr>
              <a:t>Behavioral interview</a:t>
            </a:r>
          </a:p>
          <a:p>
            <a:pPr marL="85725" indent="-85725">
              <a:spcBef>
                <a:spcPct val="0"/>
              </a:spcBef>
              <a:spcAft>
                <a:spcPct val="0"/>
              </a:spcAft>
            </a:pPr>
            <a:r>
              <a:rPr lang="en-US" sz="1400" dirty="0">
                <a:latin typeface="+mn-lt"/>
                <a:sym typeface="+mn-lt"/>
              </a:rPr>
              <a:t>Grandfather interview</a:t>
            </a:r>
          </a:p>
          <a:p>
            <a:pPr marL="85725" indent="-85725">
              <a:spcBef>
                <a:spcPct val="0"/>
              </a:spcBef>
              <a:spcAft>
                <a:spcPct val="0"/>
              </a:spcAft>
            </a:pPr>
            <a:r>
              <a:rPr lang="en-US" sz="1400" dirty="0">
                <a:latin typeface="+mn-lt"/>
                <a:sym typeface="+mn-lt"/>
              </a:rPr>
              <a:t>Colleague interview</a:t>
            </a:r>
          </a:p>
          <a:p>
            <a:pPr marL="85725" indent="-85725">
              <a:spcBef>
                <a:spcPct val="0"/>
              </a:spcBef>
              <a:spcAft>
                <a:spcPct val="0"/>
              </a:spcAft>
            </a:pPr>
            <a:r>
              <a:rPr lang="en-US" sz="1400" dirty="0">
                <a:latin typeface="+mn-lt"/>
                <a:sym typeface="+mn-lt"/>
              </a:rPr>
              <a:t>Check </a:t>
            </a:r>
            <a:r>
              <a:rPr lang="en-US" sz="1400">
                <a:latin typeface="+mn-lt"/>
                <a:sym typeface="+mn-lt"/>
              </a:rPr>
              <a:t>of </a:t>
            </a:r>
            <a:fld id="{64D906F7-3B7D-4F03-9E50-CE7DA21C7559}" type="datetime' '">
              <a:rPr lang="en-US" altLang="en-US" sz="1400" smtClean="0"/>
              <a:pPr marL="85725" indent="-85725">
                <a:spcBef>
                  <a:spcPct val="0"/>
                </a:spcBef>
                <a:spcAft>
                  <a:spcPct val="0"/>
                </a:spcAft>
              </a:pPr>
              <a:t> </a:t>
            </a:fld>
            <a:br>
              <a:rPr lang="en-US" altLang="en-US" sz="1400"/>
            </a:br>
            <a:r>
              <a:rPr lang="en-US" sz="1400">
                <a:latin typeface="+mn-lt"/>
                <a:sym typeface="+mn-lt"/>
              </a:rPr>
              <a:t>references</a:t>
            </a:r>
            <a:endParaRPr lang="en-US" sz="1400" dirty="0">
              <a:latin typeface="+mn-lt"/>
              <a:sym typeface="+mn-lt"/>
            </a:endParaRPr>
          </a:p>
          <a:p>
            <a:pPr marL="85725" indent="-85725">
              <a:spcBef>
                <a:spcPct val="0"/>
              </a:spcBef>
              <a:spcAft>
                <a:spcPct val="0"/>
              </a:spcAft>
            </a:pPr>
            <a:r>
              <a:rPr lang="en-US" sz="1400" dirty="0">
                <a:latin typeface="+mn-lt"/>
                <a:sym typeface="+mn-lt"/>
              </a:rPr>
              <a:t>Phone screening</a:t>
            </a:r>
          </a:p>
        </p:txBody>
      </p:sp>
      <p:sp>
        <p:nvSpPr>
          <p:cNvPr id="18" name="Text Placeholder 2">
            <a:extLst>
              <a:ext uri="{FF2B5EF4-FFF2-40B4-BE49-F238E27FC236}">
                <a16:creationId xmlns:a16="http://schemas.microsoft.com/office/drawing/2014/main" id="{E324FB30-DF01-43DB-95C1-1DB09BD80920}"/>
              </a:ext>
            </a:extLst>
          </p:cNvPr>
          <p:cNvSpPr>
            <a:spLocks noGrp="1"/>
          </p:cNvSpPr>
          <p:nvPr>
            <p:custDataLst>
              <p:tags r:id="rId8"/>
            </p:custDataLst>
          </p:nvPr>
        </p:nvSpPr>
        <p:spPr bwMode="auto">
          <a:xfrm>
            <a:off x="6034088" y="2947988"/>
            <a:ext cx="1855788" cy="2447925"/>
          </a:xfrm>
          <a:prstGeom prst="rect">
            <a:avLst/>
          </a:prstGeom>
          <a:solidFill>
            <a:schemeClr val="bg2"/>
          </a:solidFill>
          <a:ln>
            <a:noFill/>
          </a:ln>
          <a:extLst/>
        </p:spPr>
        <p:txBody>
          <a:bodyPr vert="horz" wrap="square" lIns="68263"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Final contract including salary</a:t>
            </a:r>
            <a:endParaRPr lang="en-US" sz="1400" dirty="0">
              <a:latin typeface="+mn-lt"/>
              <a:sym typeface="+mn-lt"/>
            </a:endParaRPr>
          </a:p>
        </p:txBody>
      </p:sp>
      <p:sp>
        <p:nvSpPr>
          <p:cNvPr id="19" name="Text Placeholder 2">
            <a:extLst>
              <a:ext uri="{FF2B5EF4-FFF2-40B4-BE49-F238E27FC236}">
                <a16:creationId xmlns:a16="http://schemas.microsoft.com/office/drawing/2014/main" id="{050459E6-FA00-4D09-A033-AE9A7CAACD98}"/>
              </a:ext>
            </a:extLst>
          </p:cNvPr>
          <p:cNvSpPr>
            <a:spLocks noGrp="1"/>
          </p:cNvSpPr>
          <p:nvPr>
            <p:custDataLst>
              <p:tags r:id="rId9"/>
            </p:custDataLst>
          </p:nvPr>
        </p:nvSpPr>
        <p:spPr bwMode="auto">
          <a:xfrm>
            <a:off x="7889876" y="2947988"/>
            <a:ext cx="1857375" cy="2447925"/>
          </a:xfrm>
          <a:prstGeom prst="rect">
            <a:avLst/>
          </a:prstGeom>
          <a:solidFill>
            <a:schemeClr val="bg2"/>
          </a:solidFill>
          <a:ln>
            <a:noFill/>
          </a:ln>
          <a:extLst/>
        </p:spPr>
        <p:txBody>
          <a:bodyPr vert="horz" wrap="none" lIns="0"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Plan onboarding</a:t>
            </a:r>
          </a:p>
          <a:p>
            <a:pPr marL="85725" indent="-85725">
              <a:spcBef>
                <a:spcPct val="0"/>
              </a:spcBef>
              <a:spcAft>
                <a:spcPct val="0"/>
              </a:spcAft>
            </a:pPr>
            <a:r>
              <a:rPr lang="en-US" sz="1400" dirty="0">
                <a:latin typeface="+mn-lt"/>
                <a:sym typeface="+mn-lt"/>
              </a:rPr>
              <a:t>Keep in contact</a:t>
            </a:r>
          </a:p>
        </p:txBody>
      </p:sp>
      <p:sp>
        <p:nvSpPr>
          <p:cNvPr id="20" name="Text Placeholder 2">
            <a:extLst>
              <a:ext uri="{FF2B5EF4-FFF2-40B4-BE49-F238E27FC236}">
                <a16:creationId xmlns:a16="http://schemas.microsoft.com/office/drawing/2014/main" id="{10420829-C5ED-4F70-9ED5-E62606BEFEE8}"/>
              </a:ext>
            </a:extLst>
          </p:cNvPr>
          <p:cNvSpPr>
            <a:spLocks noGrp="1"/>
          </p:cNvSpPr>
          <p:nvPr>
            <p:custDataLst>
              <p:tags r:id="rId10"/>
            </p:custDataLst>
          </p:nvPr>
        </p:nvSpPr>
        <p:spPr bwMode="auto">
          <a:xfrm>
            <a:off x="9747250" y="2947988"/>
            <a:ext cx="1855788" cy="244792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69850"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Onboarding plan execution</a:t>
            </a:r>
            <a:endParaRPr lang="en-US" sz="1400" dirty="0">
              <a:latin typeface="+mn-lt"/>
              <a:sym typeface="+mn-lt"/>
            </a:endParaRPr>
          </a:p>
        </p:txBody>
      </p:sp>
      <p:sp>
        <p:nvSpPr>
          <p:cNvPr id="7" name="Text Placeholder 2">
            <a:extLst>
              <a:ext uri="{FF2B5EF4-FFF2-40B4-BE49-F238E27FC236}">
                <a16:creationId xmlns:a16="http://schemas.microsoft.com/office/drawing/2014/main" id="{C5FACF62-2B30-4825-A3E7-18D4BA650095}"/>
              </a:ext>
            </a:extLst>
          </p:cNvPr>
          <p:cNvSpPr>
            <a:spLocks noGrp="1"/>
          </p:cNvSpPr>
          <p:nvPr>
            <p:custDataLst>
              <p:tags r:id="rId11"/>
            </p:custDataLst>
          </p:nvPr>
        </p:nvSpPr>
        <p:spPr bwMode="auto">
          <a:xfrm>
            <a:off x="463549" y="1874838"/>
            <a:ext cx="2052638" cy="1073150"/>
          </a:xfrm>
          <a:prstGeom prst="homePlate">
            <a:avLst>
              <a:gd name="adj" fmla="val 18195"/>
            </a:avLst>
          </a:prstGeom>
          <a:solidFill>
            <a:schemeClr val="bg2"/>
          </a:solidFill>
          <a:ln w="9525">
            <a:solidFill>
              <a:schemeClr val="tx1"/>
            </a:solidFill>
          </a:ln>
        </p:spPr>
        <p:txBody>
          <a:bodyPr vert="horz" wrap="square" lIns="60325" tIns="288925" rIns="53975" bIns="2889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Evaluate requirement for the </a:t>
            </a:r>
            <a:r>
              <a:rPr lang="en-US" sz="1200" b="1">
                <a:latin typeface="+mn-lt"/>
                <a:sym typeface="+mn-lt"/>
              </a:rPr>
              <a:t>open position</a:t>
            </a:r>
            <a:endParaRPr lang="en-US" sz="1200" b="1" dirty="0">
              <a:latin typeface="+mn-lt"/>
              <a:sym typeface="+mn-lt"/>
            </a:endParaRPr>
          </a:p>
        </p:txBody>
      </p:sp>
      <p:sp>
        <p:nvSpPr>
          <p:cNvPr id="10" name="Text Placeholder 2">
            <a:extLst>
              <a:ext uri="{FF2B5EF4-FFF2-40B4-BE49-F238E27FC236}">
                <a16:creationId xmlns:a16="http://schemas.microsoft.com/office/drawing/2014/main" id="{039B0686-4C8F-43DD-93AB-DCDE533A777A}"/>
              </a:ext>
            </a:extLst>
          </p:cNvPr>
          <p:cNvSpPr>
            <a:spLocks noGrp="1"/>
          </p:cNvSpPr>
          <p:nvPr>
            <p:custDataLst>
              <p:tags r:id="rId12"/>
            </p:custDataLst>
          </p:nvPr>
        </p:nvSpPr>
        <p:spPr bwMode="auto">
          <a:xfrm>
            <a:off x="2320925" y="1874838"/>
            <a:ext cx="2051050"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Search for candidates</a:t>
            </a:r>
          </a:p>
        </p:txBody>
      </p:sp>
      <p:sp>
        <p:nvSpPr>
          <p:cNvPr id="12" name="Text Placeholder 2">
            <a:extLst>
              <a:ext uri="{FF2B5EF4-FFF2-40B4-BE49-F238E27FC236}">
                <a16:creationId xmlns:a16="http://schemas.microsoft.com/office/drawing/2014/main" id="{E75D9E00-835A-4FD8-854A-EB1A12E30B10}"/>
              </a:ext>
            </a:extLst>
          </p:cNvPr>
          <p:cNvSpPr>
            <a:spLocks noGrp="1"/>
          </p:cNvSpPr>
          <p:nvPr>
            <p:custDataLst>
              <p:tags r:id="rId13"/>
            </p:custDataLst>
          </p:nvPr>
        </p:nvSpPr>
        <p:spPr bwMode="auto">
          <a:xfrm>
            <a:off x="4176712" y="1874838"/>
            <a:ext cx="2052638"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Evaluate candidates</a:t>
            </a:r>
            <a:endParaRPr lang="en-US" sz="1200" b="1" dirty="0">
              <a:latin typeface="+mn-lt"/>
              <a:sym typeface="+mn-lt"/>
            </a:endParaRPr>
          </a:p>
        </p:txBody>
      </p:sp>
      <p:sp>
        <p:nvSpPr>
          <p:cNvPr id="11" name="Text Placeholder 2">
            <a:extLst>
              <a:ext uri="{FF2B5EF4-FFF2-40B4-BE49-F238E27FC236}">
                <a16:creationId xmlns:a16="http://schemas.microsoft.com/office/drawing/2014/main" id="{6DEA86BC-F748-4BF8-95C2-46E63C034AF1}"/>
              </a:ext>
            </a:extLst>
          </p:cNvPr>
          <p:cNvSpPr>
            <a:spLocks noGrp="1"/>
          </p:cNvSpPr>
          <p:nvPr>
            <p:custDataLst>
              <p:tags r:id="rId14"/>
            </p:custDataLst>
          </p:nvPr>
        </p:nvSpPr>
        <p:spPr bwMode="auto">
          <a:xfrm>
            <a:off x="6034088" y="1874838"/>
            <a:ext cx="2051050" cy="1073150"/>
          </a:xfrm>
          <a:prstGeom prst="chevron">
            <a:avLst>
              <a:gd name="adj" fmla="val 18195"/>
            </a:avLst>
          </a:prstGeom>
          <a:solidFill>
            <a:schemeClr val="bg2"/>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Offer job</a:t>
            </a:r>
            <a:endParaRPr lang="en-US" sz="1200" b="1" dirty="0">
              <a:latin typeface="+mn-lt"/>
              <a:sym typeface="+mn-lt"/>
            </a:endParaRPr>
          </a:p>
        </p:txBody>
      </p:sp>
      <p:sp>
        <p:nvSpPr>
          <p:cNvPr id="14" name="Text Placeholder 2">
            <a:extLst>
              <a:ext uri="{FF2B5EF4-FFF2-40B4-BE49-F238E27FC236}">
                <a16:creationId xmlns:a16="http://schemas.microsoft.com/office/drawing/2014/main" id="{0E219460-22B5-4184-9638-CA0B6A5A1CC3}"/>
              </a:ext>
            </a:extLst>
          </p:cNvPr>
          <p:cNvSpPr>
            <a:spLocks noGrp="1"/>
          </p:cNvSpPr>
          <p:nvPr>
            <p:custDataLst>
              <p:tags r:id="rId15"/>
            </p:custDataLst>
          </p:nvPr>
        </p:nvSpPr>
        <p:spPr bwMode="auto">
          <a:xfrm>
            <a:off x="7889874" y="1874838"/>
            <a:ext cx="2052638" cy="1073150"/>
          </a:xfrm>
          <a:prstGeom prst="chevron">
            <a:avLst>
              <a:gd name="adj" fmla="val 18195"/>
            </a:avLst>
          </a:prstGeom>
          <a:solidFill>
            <a:schemeClr val="bg2"/>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Keep </a:t>
            </a:r>
            <a:r>
              <a:rPr lang="en-US" sz="1200" b="1">
                <a:latin typeface="+mn-lt"/>
                <a:sym typeface="+mn-lt"/>
              </a:rPr>
              <a:t>in contact</a:t>
            </a:r>
            <a:endParaRPr lang="en-US" sz="1200" b="1" dirty="0">
              <a:latin typeface="+mn-lt"/>
              <a:sym typeface="+mn-lt"/>
            </a:endParaRPr>
          </a:p>
        </p:txBody>
      </p:sp>
    </p:spTree>
    <p:extLst>
      <p:ext uri="{BB962C8B-B14F-4D97-AF65-F5344CB8AC3E}">
        <p14:creationId xmlns:p14="http://schemas.microsoft.com/office/powerpoint/2010/main" val="3967371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71D9847-B343-4C02-AEA1-2EC50E3F3176}"/>
              </a:ext>
            </a:extLst>
          </p:cNvPr>
          <p:cNvGraphicFramePr>
            <a:graphicFrameLocks noChangeAspect="1"/>
          </p:cNvGraphicFramePr>
          <p:nvPr>
            <p:custDataLst>
              <p:tags r:id="rId2"/>
            </p:custDataLst>
            <p:extLst>
              <p:ext uri="{D42A27DB-BD31-4B8C-83A1-F6EECF244321}">
                <p14:modId xmlns:p14="http://schemas.microsoft.com/office/powerpoint/2010/main" val="42575803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4345" name="think-cell Slide" r:id="rId5" imgW="501" imgH="502" progId="TCLayout.ActiveDocument.1">
                  <p:embed/>
                </p:oleObj>
              </mc:Choice>
              <mc:Fallback>
                <p:oleObj name="think-cell Slide" r:id="rId5" imgW="501" imgH="502"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A6E0054-DAB2-4D10-9C1F-376839912FF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1D80F42C-B336-4F16-A9D6-ED91DC078092}"/>
              </a:ext>
            </a:extLst>
          </p:cNvPr>
          <p:cNvSpPr>
            <a:spLocks noGrp="1"/>
          </p:cNvSpPr>
          <p:nvPr>
            <p:ph type="title"/>
          </p:nvPr>
        </p:nvSpPr>
        <p:spPr/>
        <p:txBody>
          <a:bodyPr/>
          <a:lstStyle/>
          <a:p>
            <a:r>
              <a:rPr lang="en-US" dirty="0"/>
              <a:t>Plan onboarding</a:t>
            </a:r>
            <a:endParaRPr lang="da-DK" dirty="0"/>
          </a:p>
        </p:txBody>
      </p:sp>
      <p:sp>
        <p:nvSpPr>
          <p:cNvPr id="3" name="Content Placeholder 2">
            <a:extLst>
              <a:ext uri="{FF2B5EF4-FFF2-40B4-BE49-F238E27FC236}">
                <a16:creationId xmlns:a16="http://schemas.microsoft.com/office/drawing/2014/main" id="{0FF48282-B5E4-4029-B0BF-BB7A1BDFD2A4}"/>
              </a:ext>
            </a:extLst>
          </p:cNvPr>
          <p:cNvSpPr>
            <a:spLocks noGrp="1"/>
          </p:cNvSpPr>
          <p:nvPr>
            <p:ph idx="1"/>
          </p:nvPr>
        </p:nvSpPr>
        <p:spPr>
          <a:xfrm>
            <a:off x="6416977" y="1206321"/>
            <a:ext cx="5300341" cy="4944137"/>
          </a:xfrm>
        </p:spPr>
        <p:txBody>
          <a:bodyPr/>
          <a:lstStyle/>
          <a:p>
            <a:r>
              <a:rPr lang="en-US" dirty="0"/>
              <a:t>Use the onboarding planning tool</a:t>
            </a:r>
          </a:p>
          <a:p>
            <a:pPr lvl="1"/>
            <a:r>
              <a:rPr lang="en-US" dirty="0"/>
              <a:t>Input master data</a:t>
            </a:r>
          </a:p>
          <a:p>
            <a:pPr lvl="1"/>
            <a:r>
              <a:rPr lang="en-US" dirty="0"/>
              <a:t>Review planned actions and deadlines</a:t>
            </a:r>
          </a:p>
          <a:p>
            <a:pPr lvl="1"/>
            <a:r>
              <a:rPr lang="en-US" dirty="0"/>
              <a:t>Execute plan</a:t>
            </a:r>
          </a:p>
          <a:p>
            <a:pPr lvl="1"/>
            <a:endParaRPr lang="da-DK" dirty="0"/>
          </a:p>
        </p:txBody>
      </p:sp>
      <p:sp>
        <p:nvSpPr>
          <p:cNvPr id="4" name="Slide Number Placeholder 3">
            <a:extLst>
              <a:ext uri="{FF2B5EF4-FFF2-40B4-BE49-F238E27FC236}">
                <a16:creationId xmlns:a16="http://schemas.microsoft.com/office/drawing/2014/main" id="{2617350C-6E68-4DE5-8408-DA89EC159EBA}"/>
              </a:ext>
            </a:extLst>
          </p:cNvPr>
          <p:cNvSpPr>
            <a:spLocks noGrp="1"/>
          </p:cNvSpPr>
          <p:nvPr>
            <p:ph type="sldNum" sz="quarter" idx="4"/>
          </p:nvPr>
        </p:nvSpPr>
        <p:spPr/>
        <p:txBody>
          <a:bodyPr/>
          <a:lstStyle/>
          <a:p>
            <a:r>
              <a:rPr lang="da-DK"/>
              <a:t>StruktureretSundFornuft.dk | </a:t>
            </a:r>
            <a:fld id="{560CA3AB-AC19-4D9C-8C95-DB933072B0B4}" type="slidenum">
              <a:rPr lang="da-DK" smtClean="0"/>
              <a:pPr/>
              <a:t>18</a:t>
            </a:fld>
            <a:endParaRPr lang="da-DK" dirty="0"/>
          </a:p>
        </p:txBody>
      </p:sp>
      <p:pic>
        <p:nvPicPr>
          <p:cNvPr id="10" name="Picture 9">
            <a:extLst>
              <a:ext uri="{FF2B5EF4-FFF2-40B4-BE49-F238E27FC236}">
                <a16:creationId xmlns:a16="http://schemas.microsoft.com/office/drawing/2014/main" id="{E7EC726D-B5B0-45BF-9CCF-FA246705958A}"/>
              </a:ext>
            </a:extLst>
          </p:cNvPr>
          <p:cNvPicPr>
            <a:picLocks noChangeAspect="1"/>
          </p:cNvPicPr>
          <p:nvPr/>
        </p:nvPicPr>
        <p:blipFill>
          <a:blip r:embed="rId7"/>
          <a:stretch>
            <a:fillRect/>
          </a:stretch>
        </p:blipFill>
        <p:spPr>
          <a:xfrm>
            <a:off x="463639" y="1206320"/>
            <a:ext cx="5300340" cy="4944137"/>
          </a:xfrm>
          <a:prstGeom prst="flowChartDocument">
            <a:avLst/>
          </a:prstGeom>
          <a:ln>
            <a:solidFill>
              <a:schemeClr val="tx1"/>
            </a:solidFill>
          </a:ln>
        </p:spPr>
      </p:pic>
    </p:spTree>
    <p:extLst>
      <p:ext uri="{BB962C8B-B14F-4D97-AF65-F5344CB8AC3E}">
        <p14:creationId xmlns:p14="http://schemas.microsoft.com/office/powerpoint/2010/main" val="37203350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A920D723-062D-4A44-92E3-C9E5C733C8DE}"/>
              </a:ext>
            </a:extLst>
          </p:cNvPr>
          <p:cNvGraphicFramePr>
            <a:graphicFrameLocks noChangeAspect="1"/>
          </p:cNvGraphicFramePr>
          <p:nvPr>
            <p:custDataLst>
              <p:tags r:id="rId2"/>
            </p:custDataLst>
            <p:extLst>
              <p:ext uri="{D42A27DB-BD31-4B8C-83A1-F6EECF244321}">
                <p14:modId xmlns:p14="http://schemas.microsoft.com/office/powerpoint/2010/main" val="12199164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5371" name="think-cell Slide" r:id="rId5" imgW="501" imgH="502" progId="TCLayout.ActiveDocument.1">
                  <p:embed/>
                </p:oleObj>
              </mc:Choice>
              <mc:Fallback>
                <p:oleObj name="think-cell Slide" r:id="rId5" imgW="501" imgH="502"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532B2AE7-DB1B-42F3-8A59-DE4F2866995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7B91C1E9-5A1E-47EB-B55B-D93EF00E1688}"/>
              </a:ext>
            </a:extLst>
          </p:cNvPr>
          <p:cNvSpPr>
            <a:spLocks noGrp="1"/>
          </p:cNvSpPr>
          <p:nvPr>
            <p:ph type="title"/>
          </p:nvPr>
        </p:nvSpPr>
        <p:spPr/>
        <p:txBody>
          <a:bodyPr/>
          <a:lstStyle/>
          <a:p>
            <a:r>
              <a:rPr lang="en-US" dirty="0"/>
              <a:t>Keep in contact</a:t>
            </a:r>
            <a:endParaRPr lang="da-DK" dirty="0"/>
          </a:p>
        </p:txBody>
      </p:sp>
      <p:pic>
        <p:nvPicPr>
          <p:cNvPr id="8" name="Content Placeholder 7" descr="A close up of a logo&#10;&#10;Description generated with very high confidence">
            <a:extLst>
              <a:ext uri="{FF2B5EF4-FFF2-40B4-BE49-F238E27FC236}">
                <a16:creationId xmlns:a16="http://schemas.microsoft.com/office/drawing/2014/main" id="{AA4BE2ED-618F-4E57-A4A7-A89DDB005DA4}"/>
              </a:ext>
            </a:extLst>
          </p:cNvPr>
          <p:cNvPicPr>
            <a:picLocks noGrp="1" noChangeAspect="1"/>
          </p:cNvPicPr>
          <p:nvPr>
            <p:ph idx="1"/>
          </p:nvPr>
        </p:nvPicPr>
        <p:blipFill>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1039455" y="1777043"/>
            <a:ext cx="4200541" cy="3596713"/>
          </a:xfrm>
        </p:spPr>
      </p:pic>
      <p:sp>
        <p:nvSpPr>
          <p:cNvPr id="4" name="Slide Number Placeholder 3">
            <a:extLst>
              <a:ext uri="{FF2B5EF4-FFF2-40B4-BE49-F238E27FC236}">
                <a16:creationId xmlns:a16="http://schemas.microsoft.com/office/drawing/2014/main" id="{A7BA2B95-92B0-4374-8D34-2BD6417412EF}"/>
              </a:ext>
            </a:extLst>
          </p:cNvPr>
          <p:cNvSpPr>
            <a:spLocks noGrp="1"/>
          </p:cNvSpPr>
          <p:nvPr>
            <p:ph type="sldNum" sz="quarter" idx="4"/>
          </p:nvPr>
        </p:nvSpPr>
        <p:spPr/>
        <p:txBody>
          <a:bodyPr/>
          <a:lstStyle/>
          <a:p>
            <a:r>
              <a:rPr lang="da-DK"/>
              <a:t>StruktureretSundFornuft.dk | </a:t>
            </a:r>
            <a:fld id="{560CA3AB-AC19-4D9C-8C95-DB933072B0B4}" type="slidenum">
              <a:rPr lang="da-DK" smtClean="0"/>
              <a:pPr/>
              <a:t>19</a:t>
            </a:fld>
            <a:endParaRPr lang="da-DK" dirty="0"/>
          </a:p>
        </p:txBody>
      </p:sp>
      <p:sp>
        <p:nvSpPr>
          <p:cNvPr id="9" name="TextBox 8">
            <a:extLst>
              <a:ext uri="{FF2B5EF4-FFF2-40B4-BE49-F238E27FC236}">
                <a16:creationId xmlns:a16="http://schemas.microsoft.com/office/drawing/2014/main" id="{40C38DC7-7101-48E6-B438-A9E5155BEB00}"/>
              </a:ext>
            </a:extLst>
          </p:cNvPr>
          <p:cNvSpPr txBox="1"/>
          <p:nvPr/>
        </p:nvSpPr>
        <p:spPr>
          <a:xfrm>
            <a:off x="6211041" y="1329562"/>
            <a:ext cx="5506278" cy="4524315"/>
          </a:xfrm>
          <a:prstGeom prst="rect">
            <a:avLst/>
          </a:prstGeom>
          <a:noFill/>
        </p:spPr>
        <p:txBody>
          <a:bodyPr wrap="square" rtlCol="0">
            <a:spAutoFit/>
          </a:bodyPr>
          <a:lstStyle/>
          <a:p>
            <a:r>
              <a:rPr lang="en-US" sz="1600" dirty="0"/>
              <a:t>Onboarding starts with the </a:t>
            </a:r>
            <a:r>
              <a:rPr lang="en-US" sz="1600" dirty="0" err="1"/>
              <a:t>signign</a:t>
            </a:r>
            <a:r>
              <a:rPr lang="en-US" sz="1600" dirty="0"/>
              <a:t> of the contract. </a:t>
            </a:r>
          </a:p>
          <a:p>
            <a:endParaRPr lang="en-US" sz="1600" dirty="0"/>
          </a:p>
          <a:p>
            <a:r>
              <a:rPr lang="en-US" sz="1600" dirty="0"/>
              <a:t>From the initial signing of the contract to the first day at work. You must keep in contact to ensure:</a:t>
            </a:r>
          </a:p>
          <a:p>
            <a:pPr marL="285750" indent="-285750">
              <a:buFont typeface="Arial" panose="020B0604020202020204" pitchFamily="34" charset="0"/>
              <a:buChar char="•"/>
            </a:pPr>
            <a:r>
              <a:rPr lang="en-US" sz="1600" dirty="0"/>
              <a:t>The new hires interest level must be kept high and increasing</a:t>
            </a:r>
          </a:p>
          <a:p>
            <a:pPr marL="285750" indent="-285750">
              <a:buFont typeface="Arial" panose="020B0604020202020204" pitchFamily="34" charset="0"/>
              <a:buChar char="•"/>
            </a:pPr>
            <a:r>
              <a:rPr lang="en-US" sz="1600" dirty="0"/>
              <a:t>Onboarding plan must be created in collaboration with the needs and wishes of the new hire, where appropriate</a:t>
            </a:r>
          </a:p>
          <a:p>
            <a:pPr marL="285750" indent="-285750">
              <a:buFont typeface="Arial" panose="020B0604020202020204" pitchFamily="34" charset="0"/>
              <a:buChar char="•"/>
            </a:pPr>
            <a:r>
              <a:rPr lang="en-US" sz="1600" dirty="0"/>
              <a:t>The new hire must start to think about the new job and acquaint herself with the new organization and role</a:t>
            </a:r>
          </a:p>
          <a:p>
            <a:pPr marL="285750" indent="-285750">
              <a:buFont typeface="Arial" panose="020B0604020202020204" pitchFamily="34" charset="0"/>
              <a:buChar char="•"/>
            </a:pPr>
            <a:endParaRPr lang="en-US" sz="1600" dirty="0"/>
          </a:p>
          <a:p>
            <a:r>
              <a:rPr lang="en-US" sz="1600" dirty="0"/>
              <a:t>The purpose is to avoid anyone jumping ship before they start and to ensure that they get as good a start as possible.</a:t>
            </a:r>
          </a:p>
          <a:p>
            <a:endParaRPr lang="en-US" sz="1600" dirty="0"/>
          </a:p>
          <a:p>
            <a:r>
              <a:rPr lang="en-US" sz="1600" dirty="0"/>
              <a:t>Actions to take is part of the onboarding plan. </a:t>
            </a:r>
          </a:p>
        </p:txBody>
      </p:sp>
    </p:spTree>
    <p:extLst>
      <p:ext uri="{BB962C8B-B14F-4D97-AF65-F5344CB8AC3E}">
        <p14:creationId xmlns:p14="http://schemas.microsoft.com/office/powerpoint/2010/main" val="565978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5C978B0-5D49-42F7-85F8-AB0968EAF525}"/>
              </a:ext>
            </a:extLst>
          </p:cNvPr>
          <p:cNvGraphicFramePr>
            <a:graphicFrameLocks noChangeAspect="1"/>
          </p:cNvGraphicFramePr>
          <p:nvPr>
            <p:custDataLst>
              <p:tags r:id="rId2"/>
            </p:custDataLst>
            <p:extLst>
              <p:ext uri="{D42A27DB-BD31-4B8C-83A1-F6EECF244321}">
                <p14:modId xmlns:p14="http://schemas.microsoft.com/office/powerpoint/2010/main" val="4173061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81" name="think-cell Slide" r:id="rId17" imgW="501" imgH="502" progId="TCLayout.ActiveDocument.1">
                  <p:embed/>
                </p:oleObj>
              </mc:Choice>
              <mc:Fallback>
                <p:oleObj name="think-cell Slide" r:id="rId17" imgW="501" imgH="502" progId="TCLayout.ActiveDocument.1">
                  <p:embed/>
                  <p:pic>
                    <p:nvPicPr>
                      <p:cNvPr id="8" name="Object 7" hidden="1">
                        <a:extLst>
                          <a:ext uri="{FF2B5EF4-FFF2-40B4-BE49-F238E27FC236}">
                            <a16:creationId xmlns:a16="http://schemas.microsoft.com/office/drawing/2014/main" id="{B5C978B0-5D49-42F7-85F8-AB0968EAF525}"/>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D9A9328-FB6F-4029-9385-E720A141CFB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400"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311EC82-3CC8-46E6-AB5C-335C907FD9AD}"/>
              </a:ext>
            </a:extLst>
          </p:cNvPr>
          <p:cNvSpPr>
            <a:spLocks noGrp="1"/>
          </p:cNvSpPr>
          <p:nvPr>
            <p:ph type="title"/>
          </p:nvPr>
        </p:nvSpPr>
        <p:spPr/>
        <p:txBody>
          <a:bodyPr/>
          <a:lstStyle/>
          <a:p>
            <a:r>
              <a:rPr lang="en-US" dirty="0"/>
              <a:t>High level recruitment process</a:t>
            </a:r>
          </a:p>
        </p:txBody>
      </p:sp>
      <p:sp>
        <p:nvSpPr>
          <p:cNvPr id="4" name="Slide Number Placeholder 3">
            <a:extLst>
              <a:ext uri="{FF2B5EF4-FFF2-40B4-BE49-F238E27FC236}">
                <a16:creationId xmlns:a16="http://schemas.microsoft.com/office/drawing/2014/main" id="{037210F9-2EDC-4EC1-A90F-571BD55B0E1D}"/>
              </a:ext>
            </a:extLst>
          </p:cNvPr>
          <p:cNvSpPr>
            <a:spLocks noGrp="1"/>
          </p:cNvSpPr>
          <p:nvPr>
            <p:ph type="sldNum" sz="quarter" idx="4"/>
          </p:nvPr>
        </p:nvSpPr>
        <p:spPr/>
        <p:txBody>
          <a:bodyPr/>
          <a:lstStyle/>
          <a:p>
            <a:r>
              <a:rPr lang="en-US"/>
              <a:t>StruktureretSundFornuft.dk | </a:t>
            </a:r>
            <a:fld id="{560CA3AB-AC19-4D9C-8C95-DB933072B0B4}" type="slidenum">
              <a:rPr lang="en-US" smtClean="0"/>
              <a:pPr/>
              <a:t>2</a:t>
            </a:fld>
            <a:endParaRPr lang="en-US"/>
          </a:p>
        </p:txBody>
      </p:sp>
      <p:sp>
        <p:nvSpPr>
          <p:cNvPr id="10" name="Text Placeholder 2">
            <a:extLst>
              <a:ext uri="{FF2B5EF4-FFF2-40B4-BE49-F238E27FC236}">
                <a16:creationId xmlns:a16="http://schemas.microsoft.com/office/drawing/2014/main" id="{039B0686-4C8F-43DD-93AB-DCDE533A777A}"/>
              </a:ext>
            </a:extLst>
          </p:cNvPr>
          <p:cNvSpPr>
            <a:spLocks noGrp="1"/>
          </p:cNvSpPr>
          <p:nvPr>
            <p:custDataLst>
              <p:tags r:id="rId4"/>
            </p:custDataLst>
          </p:nvPr>
        </p:nvSpPr>
        <p:spPr bwMode="auto">
          <a:xfrm>
            <a:off x="2320925" y="1874838"/>
            <a:ext cx="2051050" cy="1073150"/>
          </a:xfrm>
          <a:prstGeom prst="chevron">
            <a:avLst>
              <a:gd name="adj" fmla="val 18195"/>
            </a:avLst>
          </a:prstGeom>
          <a:solidFill>
            <a:schemeClr val="bg1"/>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Search </a:t>
            </a:r>
            <a:r>
              <a:rPr lang="en-US" sz="1200" b="1">
                <a:latin typeface="+mn-lt"/>
                <a:sym typeface="+mn-lt"/>
              </a:rPr>
              <a:t>for candidates</a:t>
            </a:r>
            <a:endParaRPr lang="en-US" sz="1200" b="1" dirty="0">
              <a:latin typeface="+mn-lt"/>
              <a:sym typeface="+mn-lt"/>
            </a:endParaRPr>
          </a:p>
        </p:txBody>
      </p:sp>
      <p:sp>
        <p:nvSpPr>
          <p:cNvPr id="11" name="Text Placeholder 2">
            <a:extLst>
              <a:ext uri="{FF2B5EF4-FFF2-40B4-BE49-F238E27FC236}">
                <a16:creationId xmlns:a16="http://schemas.microsoft.com/office/drawing/2014/main" id="{6DEA86BC-F748-4BF8-95C2-46E63C034AF1}"/>
              </a:ext>
            </a:extLst>
          </p:cNvPr>
          <p:cNvSpPr>
            <a:spLocks noGrp="1"/>
          </p:cNvSpPr>
          <p:nvPr>
            <p:custDataLst>
              <p:tags r:id="rId5"/>
            </p:custDataLst>
          </p:nvPr>
        </p:nvSpPr>
        <p:spPr bwMode="auto">
          <a:xfrm>
            <a:off x="6034088"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Offer job</a:t>
            </a:r>
            <a:endParaRPr lang="en-US" sz="1200" b="1" dirty="0">
              <a:latin typeface="+mn-lt"/>
              <a:sym typeface="+mn-lt"/>
            </a:endParaRPr>
          </a:p>
        </p:txBody>
      </p:sp>
      <p:sp>
        <p:nvSpPr>
          <p:cNvPr id="12" name="Text Placeholder 2">
            <a:extLst>
              <a:ext uri="{FF2B5EF4-FFF2-40B4-BE49-F238E27FC236}">
                <a16:creationId xmlns:a16="http://schemas.microsoft.com/office/drawing/2014/main" id="{E75D9E00-835A-4FD8-854A-EB1A12E30B10}"/>
              </a:ext>
            </a:extLst>
          </p:cNvPr>
          <p:cNvSpPr>
            <a:spLocks noGrp="1"/>
          </p:cNvSpPr>
          <p:nvPr>
            <p:custDataLst>
              <p:tags r:id="rId6"/>
            </p:custDataLst>
          </p:nvPr>
        </p:nvSpPr>
        <p:spPr bwMode="auto">
          <a:xfrm>
            <a:off x="4176712" y="1874838"/>
            <a:ext cx="2052638" cy="1073150"/>
          </a:xfrm>
          <a:prstGeom prst="chevron">
            <a:avLst>
              <a:gd name="adj" fmla="val 18195"/>
            </a:avLst>
          </a:prstGeom>
          <a:solidFill>
            <a:schemeClr val="bg1"/>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Evaluate candidates</a:t>
            </a:r>
            <a:endParaRPr lang="en-US" sz="1200" b="1" dirty="0">
              <a:latin typeface="+mn-lt"/>
              <a:sym typeface="+mn-lt"/>
            </a:endParaRPr>
          </a:p>
        </p:txBody>
      </p:sp>
      <p:sp>
        <p:nvSpPr>
          <p:cNvPr id="13" name="Text Placeholder 2">
            <a:extLst>
              <a:ext uri="{FF2B5EF4-FFF2-40B4-BE49-F238E27FC236}">
                <a16:creationId xmlns:a16="http://schemas.microsoft.com/office/drawing/2014/main" id="{43D11D26-6CCA-460B-A97B-B1E99259E86B}"/>
              </a:ext>
            </a:extLst>
          </p:cNvPr>
          <p:cNvSpPr>
            <a:spLocks noGrp="1"/>
          </p:cNvSpPr>
          <p:nvPr>
            <p:custDataLst>
              <p:tags r:id="rId7"/>
            </p:custDataLst>
          </p:nvPr>
        </p:nvSpPr>
        <p:spPr bwMode="auto">
          <a:xfrm>
            <a:off x="9747250"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Onboarding</a:t>
            </a:r>
            <a:endParaRPr lang="en-US" sz="1200" b="1" dirty="0">
              <a:latin typeface="+mn-lt"/>
              <a:sym typeface="+mn-lt"/>
            </a:endParaRPr>
          </a:p>
        </p:txBody>
      </p:sp>
      <p:sp>
        <p:nvSpPr>
          <p:cNvPr id="14" name="Text Placeholder 2">
            <a:extLst>
              <a:ext uri="{FF2B5EF4-FFF2-40B4-BE49-F238E27FC236}">
                <a16:creationId xmlns:a16="http://schemas.microsoft.com/office/drawing/2014/main" id="{0E219460-22B5-4184-9638-CA0B6A5A1CC3}"/>
              </a:ext>
            </a:extLst>
          </p:cNvPr>
          <p:cNvSpPr>
            <a:spLocks noGrp="1"/>
          </p:cNvSpPr>
          <p:nvPr>
            <p:custDataLst>
              <p:tags r:id="rId8"/>
            </p:custDataLst>
          </p:nvPr>
        </p:nvSpPr>
        <p:spPr bwMode="auto">
          <a:xfrm>
            <a:off x="7889874" y="1874838"/>
            <a:ext cx="2052638"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Keep </a:t>
            </a:r>
            <a:r>
              <a:rPr lang="en-US" sz="1200" b="1">
                <a:latin typeface="+mn-lt"/>
                <a:sym typeface="+mn-lt"/>
              </a:rPr>
              <a:t>in contact</a:t>
            </a:r>
            <a:endParaRPr lang="en-US" sz="1200" b="1" dirty="0">
              <a:latin typeface="+mn-lt"/>
              <a:sym typeface="+mn-lt"/>
            </a:endParaRPr>
          </a:p>
        </p:txBody>
      </p:sp>
      <p:sp>
        <p:nvSpPr>
          <p:cNvPr id="15" name="Text Placeholder 2">
            <a:extLst>
              <a:ext uri="{FF2B5EF4-FFF2-40B4-BE49-F238E27FC236}">
                <a16:creationId xmlns:a16="http://schemas.microsoft.com/office/drawing/2014/main" id="{5B7B9B59-C867-485B-8D8C-2437D20ADB92}"/>
              </a:ext>
            </a:extLst>
          </p:cNvPr>
          <p:cNvSpPr>
            <a:spLocks noGrp="1"/>
          </p:cNvSpPr>
          <p:nvPr>
            <p:custDataLst>
              <p:tags r:id="rId9"/>
            </p:custDataLst>
          </p:nvPr>
        </p:nvSpPr>
        <p:spPr bwMode="auto">
          <a:xfrm>
            <a:off x="463551" y="2947988"/>
            <a:ext cx="1857375" cy="2376488"/>
          </a:xfrm>
          <a:prstGeom prst="rect">
            <a:avLst/>
          </a:prstGeom>
          <a:solidFill>
            <a:schemeClr val="bg2"/>
          </a:solidFill>
          <a:ln>
            <a:noFill/>
          </a:ln>
        </p:spPr>
        <p:txBody>
          <a:bodyPr vert="horz" wrap="square" lIns="71438" tIns="71438" rIns="65088" bIns="13446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Create job profile</a:t>
            </a:r>
          </a:p>
          <a:p>
            <a:pPr marL="85725" indent="-85725">
              <a:spcBef>
                <a:spcPct val="0"/>
              </a:spcBef>
              <a:spcAft>
                <a:spcPct val="0"/>
              </a:spcAft>
            </a:pPr>
            <a:r>
              <a:rPr lang="en-US" sz="1400" dirty="0">
                <a:latin typeface="+mn-lt"/>
                <a:sym typeface="+mn-lt"/>
              </a:rPr>
              <a:t>Create job posting</a:t>
            </a:r>
          </a:p>
          <a:p>
            <a:pPr marL="85725" indent="-85725">
              <a:spcBef>
                <a:spcPct val="0"/>
              </a:spcBef>
              <a:spcAft>
                <a:spcPct val="0"/>
              </a:spcAft>
            </a:pPr>
            <a:r>
              <a:rPr lang="en-US" sz="1400" dirty="0">
                <a:latin typeface="+mn-lt"/>
                <a:sym typeface="+mn-lt"/>
              </a:rPr>
              <a:t>Create case for case interview</a:t>
            </a:r>
          </a:p>
        </p:txBody>
      </p:sp>
      <p:sp>
        <p:nvSpPr>
          <p:cNvPr id="16" name="Text Placeholder 2">
            <a:extLst>
              <a:ext uri="{FF2B5EF4-FFF2-40B4-BE49-F238E27FC236}">
                <a16:creationId xmlns:a16="http://schemas.microsoft.com/office/drawing/2014/main" id="{05D63AEE-A95B-45EF-9285-1ABB1AD4D723}"/>
              </a:ext>
            </a:extLst>
          </p:cNvPr>
          <p:cNvSpPr>
            <a:spLocks noGrp="1"/>
          </p:cNvSpPr>
          <p:nvPr>
            <p:custDataLst>
              <p:tags r:id="rId10"/>
            </p:custDataLst>
          </p:nvPr>
        </p:nvSpPr>
        <p:spPr bwMode="auto">
          <a:xfrm>
            <a:off x="2320925" y="2947988"/>
            <a:ext cx="1855788" cy="23764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69850" tIns="71438" rIns="0" bIns="153670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Headhunters</a:t>
            </a:r>
          </a:p>
          <a:p>
            <a:pPr marL="85725" indent="-85725">
              <a:spcBef>
                <a:spcPct val="0"/>
              </a:spcBef>
              <a:spcAft>
                <a:spcPct val="0"/>
              </a:spcAft>
            </a:pPr>
            <a:r>
              <a:rPr lang="en-US" sz="1400">
                <a:latin typeface="+mn-lt"/>
                <a:sym typeface="+mn-lt"/>
              </a:rPr>
              <a:t>LinkedIn</a:t>
            </a:r>
          </a:p>
          <a:p>
            <a:pPr marL="85725" indent="-85725">
              <a:spcBef>
                <a:spcPct val="0"/>
              </a:spcBef>
              <a:spcAft>
                <a:spcPct val="0"/>
              </a:spcAft>
            </a:pPr>
            <a:r>
              <a:rPr lang="en-US" sz="1400">
                <a:latin typeface="+mn-lt"/>
                <a:sym typeface="+mn-lt"/>
              </a:rPr>
              <a:t>Network</a:t>
            </a:r>
          </a:p>
          <a:p>
            <a:pPr marL="85725" indent="-85725">
              <a:spcBef>
                <a:spcPct val="0"/>
              </a:spcBef>
              <a:spcAft>
                <a:spcPct val="0"/>
              </a:spcAft>
            </a:pPr>
            <a:r>
              <a:rPr lang="en-US" sz="1400">
                <a:latin typeface="+mn-lt"/>
                <a:sym typeface="+mn-lt"/>
              </a:rPr>
              <a:t>Job boards</a:t>
            </a:r>
            <a:endParaRPr lang="en-US" sz="1400" dirty="0">
              <a:latin typeface="+mn-lt"/>
              <a:sym typeface="+mn-lt"/>
            </a:endParaRPr>
          </a:p>
        </p:txBody>
      </p:sp>
      <p:sp>
        <p:nvSpPr>
          <p:cNvPr id="17" name="Text Placeholder 2">
            <a:extLst>
              <a:ext uri="{FF2B5EF4-FFF2-40B4-BE49-F238E27FC236}">
                <a16:creationId xmlns:a16="http://schemas.microsoft.com/office/drawing/2014/main" id="{64C155AF-E498-441B-A4C8-57703F22031F}"/>
              </a:ext>
            </a:extLst>
          </p:cNvPr>
          <p:cNvSpPr>
            <a:spLocks noGrp="1"/>
          </p:cNvSpPr>
          <p:nvPr>
            <p:custDataLst>
              <p:tags r:id="rId11"/>
            </p:custDataLst>
          </p:nvPr>
        </p:nvSpPr>
        <p:spPr bwMode="auto">
          <a:xfrm>
            <a:off x="4176714" y="2947988"/>
            <a:ext cx="1857375" cy="23764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71438" rIns="3175"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Assessments (behavioral and cognitive)</a:t>
            </a:r>
          </a:p>
          <a:p>
            <a:pPr marL="85725" indent="-85725">
              <a:spcBef>
                <a:spcPct val="0"/>
              </a:spcBef>
              <a:spcAft>
                <a:spcPct val="0"/>
              </a:spcAft>
            </a:pPr>
            <a:r>
              <a:rPr lang="en-US" sz="1400" dirty="0">
                <a:latin typeface="+mn-lt"/>
                <a:sym typeface="+mn-lt"/>
              </a:rPr>
              <a:t>Case interview</a:t>
            </a:r>
          </a:p>
          <a:p>
            <a:pPr marL="85725" indent="-85725">
              <a:spcBef>
                <a:spcPct val="0"/>
              </a:spcBef>
              <a:spcAft>
                <a:spcPct val="0"/>
              </a:spcAft>
            </a:pPr>
            <a:r>
              <a:rPr lang="en-US" sz="1400" dirty="0">
                <a:latin typeface="+mn-lt"/>
                <a:sym typeface="+mn-lt"/>
              </a:rPr>
              <a:t>Behavioral interview</a:t>
            </a:r>
          </a:p>
          <a:p>
            <a:pPr marL="85725" indent="-85725">
              <a:spcBef>
                <a:spcPct val="0"/>
              </a:spcBef>
              <a:spcAft>
                <a:spcPct val="0"/>
              </a:spcAft>
            </a:pPr>
            <a:r>
              <a:rPr lang="en-US" sz="1400" dirty="0">
                <a:latin typeface="+mn-lt"/>
                <a:sym typeface="+mn-lt"/>
              </a:rPr>
              <a:t>Grandfather interview</a:t>
            </a:r>
          </a:p>
          <a:p>
            <a:pPr marL="85725" indent="-85725">
              <a:spcBef>
                <a:spcPct val="0"/>
              </a:spcBef>
              <a:spcAft>
                <a:spcPct val="0"/>
              </a:spcAft>
            </a:pPr>
            <a:r>
              <a:rPr lang="en-US" sz="1400" dirty="0">
                <a:latin typeface="+mn-lt"/>
                <a:sym typeface="+mn-lt"/>
              </a:rPr>
              <a:t>Colleague interview</a:t>
            </a:r>
          </a:p>
          <a:p>
            <a:pPr marL="85725" indent="-85725">
              <a:spcBef>
                <a:spcPct val="0"/>
              </a:spcBef>
              <a:spcAft>
                <a:spcPct val="0"/>
              </a:spcAft>
            </a:pPr>
            <a:r>
              <a:rPr lang="en-US" sz="1400" dirty="0">
                <a:latin typeface="+mn-lt"/>
                <a:sym typeface="+mn-lt"/>
              </a:rPr>
              <a:t>Check of </a:t>
            </a:r>
            <a:fld id="{4D83E468-310A-4499-9E3D-B58F9E88CCB2}" type="datetime' '">
              <a:rPr lang="en-US" altLang="en-US" sz="1400" smtClean="0"/>
              <a:pPr marL="85725" indent="-85725">
                <a:spcBef>
                  <a:spcPct val="0"/>
                </a:spcBef>
                <a:spcAft>
                  <a:spcPct val="0"/>
                </a:spcAft>
              </a:pPr>
              <a:t> </a:t>
            </a:fld>
            <a:br>
              <a:rPr lang="en-US" altLang="en-US" sz="1400" dirty="0"/>
            </a:br>
            <a:r>
              <a:rPr lang="en-US" sz="1400" dirty="0">
                <a:latin typeface="+mn-lt"/>
                <a:sym typeface="+mn-lt"/>
              </a:rPr>
              <a:t>references</a:t>
            </a:r>
          </a:p>
          <a:p>
            <a:pPr marL="85725" indent="-85725">
              <a:spcBef>
                <a:spcPct val="0"/>
              </a:spcBef>
              <a:spcAft>
                <a:spcPct val="0"/>
              </a:spcAft>
            </a:pPr>
            <a:r>
              <a:rPr lang="en-US" sz="1400" dirty="0">
                <a:latin typeface="+mn-lt"/>
                <a:sym typeface="+mn-lt"/>
              </a:rPr>
              <a:t>Phone screening</a:t>
            </a:r>
          </a:p>
        </p:txBody>
      </p:sp>
      <p:sp>
        <p:nvSpPr>
          <p:cNvPr id="18" name="Text Placeholder 2">
            <a:extLst>
              <a:ext uri="{FF2B5EF4-FFF2-40B4-BE49-F238E27FC236}">
                <a16:creationId xmlns:a16="http://schemas.microsoft.com/office/drawing/2014/main" id="{E324FB30-DF01-43DB-95C1-1DB09BD80920}"/>
              </a:ext>
            </a:extLst>
          </p:cNvPr>
          <p:cNvSpPr>
            <a:spLocks noGrp="1"/>
          </p:cNvSpPr>
          <p:nvPr>
            <p:custDataLst>
              <p:tags r:id="rId12"/>
            </p:custDataLst>
          </p:nvPr>
        </p:nvSpPr>
        <p:spPr bwMode="auto">
          <a:xfrm>
            <a:off x="6034088" y="2947988"/>
            <a:ext cx="1855788" cy="23764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68263" tIns="71438" rIns="0" bIns="192087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Final contract including salary</a:t>
            </a:r>
            <a:endParaRPr lang="en-US" sz="1400" dirty="0">
              <a:latin typeface="+mn-lt"/>
              <a:sym typeface="+mn-lt"/>
            </a:endParaRPr>
          </a:p>
        </p:txBody>
      </p:sp>
      <p:sp>
        <p:nvSpPr>
          <p:cNvPr id="19" name="Text Placeholder 2">
            <a:extLst>
              <a:ext uri="{FF2B5EF4-FFF2-40B4-BE49-F238E27FC236}">
                <a16:creationId xmlns:a16="http://schemas.microsoft.com/office/drawing/2014/main" id="{050459E6-FA00-4D09-A033-AE9A7CAACD98}"/>
              </a:ext>
            </a:extLst>
          </p:cNvPr>
          <p:cNvSpPr>
            <a:spLocks noGrp="1"/>
          </p:cNvSpPr>
          <p:nvPr>
            <p:custDataLst>
              <p:tags r:id="rId13"/>
            </p:custDataLst>
          </p:nvPr>
        </p:nvSpPr>
        <p:spPr bwMode="auto">
          <a:xfrm>
            <a:off x="7889876" y="2947988"/>
            <a:ext cx="1857375" cy="23764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71438" rIns="0" bIns="192087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Plan onboarding</a:t>
            </a:r>
          </a:p>
          <a:p>
            <a:pPr marL="85725" indent="-85725">
              <a:spcBef>
                <a:spcPct val="0"/>
              </a:spcBef>
              <a:spcAft>
                <a:spcPct val="0"/>
              </a:spcAft>
            </a:pPr>
            <a:r>
              <a:rPr lang="en-US" sz="1400">
                <a:latin typeface="+mn-lt"/>
                <a:sym typeface="+mn-lt"/>
              </a:rPr>
              <a:t>Keep in contact</a:t>
            </a:r>
            <a:endParaRPr lang="en-US" sz="1400" dirty="0">
              <a:latin typeface="+mn-lt"/>
              <a:sym typeface="+mn-lt"/>
            </a:endParaRPr>
          </a:p>
        </p:txBody>
      </p:sp>
      <p:sp>
        <p:nvSpPr>
          <p:cNvPr id="20" name="Text Placeholder 2">
            <a:extLst>
              <a:ext uri="{FF2B5EF4-FFF2-40B4-BE49-F238E27FC236}">
                <a16:creationId xmlns:a16="http://schemas.microsoft.com/office/drawing/2014/main" id="{10420829-C5ED-4F70-9ED5-E62606BEFEE8}"/>
              </a:ext>
            </a:extLst>
          </p:cNvPr>
          <p:cNvSpPr>
            <a:spLocks noGrp="1"/>
          </p:cNvSpPr>
          <p:nvPr>
            <p:custDataLst>
              <p:tags r:id="rId14"/>
            </p:custDataLst>
          </p:nvPr>
        </p:nvSpPr>
        <p:spPr bwMode="auto">
          <a:xfrm>
            <a:off x="9747250" y="2947988"/>
            <a:ext cx="1855788" cy="2376488"/>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71438" rIns="0" bIns="1920875"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Onboarding plan execution</a:t>
            </a:r>
            <a:endParaRPr lang="en-US" sz="1400" dirty="0">
              <a:latin typeface="+mn-lt"/>
              <a:sym typeface="+mn-lt"/>
            </a:endParaRPr>
          </a:p>
        </p:txBody>
      </p:sp>
      <p:sp>
        <p:nvSpPr>
          <p:cNvPr id="7" name="Text Placeholder 2">
            <a:extLst>
              <a:ext uri="{FF2B5EF4-FFF2-40B4-BE49-F238E27FC236}">
                <a16:creationId xmlns:a16="http://schemas.microsoft.com/office/drawing/2014/main" id="{C5FACF62-2B30-4825-A3E7-18D4BA650095}"/>
              </a:ext>
            </a:extLst>
          </p:cNvPr>
          <p:cNvSpPr>
            <a:spLocks noGrp="1"/>
          </p:cNvSpPr>
          <p:nvPr>
            <p:custDataLst>
              <p:tags r:id="rId15"/>
            </p:custDataLst>
          </p:nvPr>
        </p:nvSpPr>
        <p:spPr bwMode="auto">
          <a:xfrm>
            <a:off x="463549" y="1874838"/>
            <a:ext cx="2052638" cy="1073150"/>
          </a:xfrm>
          <a:prstGeom prst="homePlate">
            <a:avLst>
              <a:gd name="adj" fmla="val 18195"/>
            </a:avLst>
          </a:prstGeom>
          <a:solidFill>
            <a:schemeClr val="bg2"/>
          </a:solidFill>
          <a:ln w="9525">
            <a:solidFill>
              <a:schemeClr val="tx1"/>
            </a:solidFill>
          </a:ln>
        </p:spPr>
        <p:txBody>
          <a:bodyPr vert="horz" wrap="square" lIns="60325" tIns="288925" rIns="53975" bIns="2889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Evaluate requirement for the </a:t>
            </a:r>
            <a:r>
              <a:rPr lang="en-US" sz="1200" b="1">
                <a:latin typeface="+mn-lt"/>
                <a:sym typeface="+mn-lt"/>
              </a:rPr>
              <a:t>open position</a:t>
            </a:r>
            <a:endParaRPr lang="en-US" sz="1200" b="1" dirty="0">
              <a:latin typeface="+mn-lt"/>
              <a:sym typeface="+mn-lt"/>
            </a:endParaRPr>
          </a:p>
        </p:txBody>
      </p:sp>
    </p:spTree>
    <p:extLst>
      <p:ext uri="{BB962C8B-B14F-4D97-AF65-F5344CB8AC3E}">
        <p14:creationId xmlns:p14="http://schemas.microsoft.com/office/powerpoint/2010/main" val="3221897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5C978B0-5D49-42F7-85F8-AB0968EAF525}"/>
              </a:ext>
            </a:extLst>
          </p:cNvPr>
          <p:cNvGraphicFramePr>
            <a:graphicFrameLocks noChangeAspect="1"/>
          </p:cNvGraphicFramePr>
          <p:nvPr>
            <p:custDataLst>
              <p:tags r:id="rId2"/>
            </p:custDataLst>
            <p:extLst>
              <p:ext uri="{D42A27DB-BD31-4B8C-83A1-F6EECF244321}">
                <p14:modId xmlns:p14="http://schemas.microsoft.com/office/powerpoint/2010/main" val="2268952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3322" name="think-cell Slide" r:id="rId17" imgW="501" imgH="502" progId="TCLayout.ActiveDocument.1">
                  <p:embed/>
                </p:oleObj>
              </mc:Choice>
              <mc:Fallback>
                <p:oleObj name="think-cell Slide" r:id="rId17" imgW="501" imgH="502" progId="TCLayout.ActiveDocument.1">
                  <p:embed/>
                  <p:pic>
                    <p:nvPicPr>
                      <p:cNvPr id="8" name="Object 7" hidden="1">
                        <a:extLst>
                          <a:ext uri="{FF2B5EF4-FFF2-40B4-BE49-F238E27FC236}">
                            <a16:creationId xmlns:a16="http://schemas.microsoft.com/office/drawing/2014/main" id="{B5C978B0-5D49-42F7-85F8-AB0968EAF525}"/>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D9A9328-FB6F-4029-9385-E720A141CFB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311EC82-3CC8-46E6-AB5C-335C907FD9AD}"/>
              </a:ext>
            </a:extLst>
          </p:cNvPr>
          <p:cNvSpPr>
            <a:spLocks noGrp="1"/>
          </p:cNvSpPr>
          <p:nvPr>
            <p:ph type="title"/>
          </p:nvPr>
        </p:nvSpPr>
        <p:spPr/>
        <p:txBody>
          <a:bodyPr/>
          <a:lstStyle/>
          <a:p>
            <a:r>
              <a:rPr lang="en-US" dirty="0"/>
              <a:t>High level recruitment process</a:t>
            </a:r>
          </a:p>
        </p:txBody>
      </p:sp>
      <p:sp>
        <p:nvSpPr>
          <p:cNvPr id="4" name="Slide Number Placeholder 3">
            <a:extLst>
              <a:ext uri="{FF2B5EF4-FFF2-40B4-BE49-F238E27FC236}">
                <a16:creationId xmlns:a16="http://schemas.microsoft.com/office/drawing/2014/main" id="{037210F9-2EDC-4EC1-A90F-571BD55B0E1D}"/>
              </a:ext>
            </a:extLst>
          </p:cNvPr>
          <p:cNvSpPr>
            <a:spLocks noGrp="1"/>
          </p:cNvSpPr>
          <p:nvPr>
            <p:ph type="sldNum" sz="quarter" idx="4"/>
          </p:nvPr>
        </p:nvSpPr>
        <p:spPr/>
        <p:txBody>
          <a:bodyPr/>
          <a:lstStyle/>
          <a:p>
            <a:r>
              <a:rPr lang="en-US"/>
              <a:t>StruktureretSundFornuft.dk | </a:t>
            </a:r>
            <a:fld id="{560CA3AB-AC19-4D9C-8C95-DB933072B0B4}" type="slidenum">
              <a:rPr lang="en-US" smtClean="0"/>
              <a:pPr/>
              <a:t>20</a:t>
            </a:fld>
            <a:endParaRPr lang="en-US"/>
          </a:p>
        </p:txBody>
      </p:sp>
      <p:sp>
        <p:nvSpPr>
          <p:cNvPr id="15" name="Text Placeholder 2">
            <a:extLst>
              <a:ext uri="{FF2B5EF4-FFF2-40B4-BE49-F238E27FC236}">
                <a16:creationId xmlns:a16="http://schemas.microsoft.com/office/drawing/2014/main" id="{5B7B9B59-C867-485B-8D8C-2437D20ADB92}"/>
              </a:ext>
            </a:extLst>
          </p:cNvPr>
          <p:cNvSpPr>
            <a:spLocks noGrp="1"/>
          </p:cNvSpPr>
          <p:nvPr>
            <p:custDataLst>
              <p:tags r:id="rId4"/>
            </p:custDataLst>
          </p:nvPr>
        </p:nvSpPr>
        <p:spPr bwMode="auto">
          <a:xfrm>
            <a:off x="463551" y="2947988"/>
            <a:ext cx="1857375" cy="2447925"/>
          </a:xfrm>
          <a:prstGeom prst="rect">
            <a:avLst/>
          </a:prstGeom>
          <a:solidFill>
            <a:schemeClr val="bg2"/>
          </a:solidFill>
          <a:ln>
            <a:noFill/>
          </a:ln>
        </p:spPr>
        <p:txBody>
          <a:bodyPr vert="horz" wrap="square" lIns="71438" tIns="71438" rIns="0" bIns="16081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Create job profile</a:t>
            </a:r>
          </a:p>
          <a:p>
            <a:pPr marL="85725" indent="-85725">
              <a:spcBef>
                <a:spcPct val="0"/>
              </a:spcBef>
              <a:spcAft>
                <a:spcPct val="0"/>
              </a:spcAft>
            </a:pPr>
            <a:r>
              <a:rPr lang="en-US" sz="1400" dirty="0">
                <a:latin typeface="+mn-lt"/>
                <a:sym typeface="+mn-lt"/>
              </a:rPr>
              <a:t>Create job posting</a:t>
            </a:r>
          </a:p>
          <a:p>
            <a:pPr marL="85725" indent="-85725">
              <a:spcBef>
                <a:spcPct val="0"/>
              </a:spcBef>
              <a:spcAft>
                <a:spcPct val="0"/>
              </a:spcAft>
            </a:pPr>
            <a:r>
              <a:rPr lang="en-US" sz="1400" dirty="0">
                <a:latin typeface="+mn-lt"/>
                <a:sym typeface="+mn-lt"/>
              </a:rPr>
              <a:t>Create case for case interview</a:t>
            </a:r>
          </a:p>
        </p:txBody>
      </p:sp>
      <p:sp>
        <p:nvSpPr>
          <p:cNvPr id="16" name="Text Placeholder 2">
            <a:extLst>
              <a:ext uri="{FF2B5EF4-FFF2-40B4-BE49-F238E27FC236}">
                <a16:creationId xmlns:a16="http://schemas.microsoft.com/office/drawing/2014/main" id="{05D63AEE-A95B-45EF-9285-1ABB1AD4D723}"/>
              </a:ext>
            </a:extLst>
          </p:cNvPr>
          <p:cNvSpPr>
            <a:spLocks noGrp="1"/>
          </p:cNvSpPr>
          <p:nvPr>
            <p:custDataLst>
              <p:tags r:id="rId5"/>
            </p:custDataLst>
          </p:nvPr>
        </p:nvSpPr>
        <p:spPr bwMode="auto">
          <a:xfrm>
            <a:off x="2320925" y="2947988"/>
            <a:ext cx="1855788" cy="2447925"/>
          </a:xfrm>
          <a:prstGeom prst="rect">
            <a:avLst/>
          </a:prstGeom>
          <a:solidFill>
            <a:schemeClr val="bg2"/>
          </a:solidFill>
          <a:ln>
            <a:noFill/>
          </a:ln>
          <a:extLst/>
        </p:spPr>
        <p:txBody>
          <a:bodyPr vert="horz" wrap="none" lIns="31750" tIns="71438" rIns="0" bIns="16081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Headhunters</a:t>
            </a:r>
          </a:p>
          <a:p>
            <a:pPr marL="85725" indent="-85725">
              <a:spcBef>
                <a:spcPct val="0"/>
              </a:spcBef>
              <a:spcAft>
                <a:spcPct val="0"/>
              </a:spcAft>
            </a:pPr>
            <a:r>
              <a:rPr lang="en-US" sz="1400" dirty="0">
                <a:latin typeface="+mn-lt"/>
                <a:sym typeface="+mn-lt"/>
              </a:rPr>
              <a:t>LinkedIn</a:t>
            </a:r>
          </a:p>
          <a:p>
            <a:pPr marL="85725" indent="-85725">
              <a:spcBef>
                <a:spcPct val="0"/>
              </a:spcBef>
              <a:spcAft>
                <a:spcPct val="0"/>
              </a:spcAft>
            </a:pPr>
            <a:r>
              <a:rPr lang="en-US" sz="1400" dirty="0">
                <a:latin typeface="+mn-lt"/>
                <a:sym typeface="+mn-lt"/>
              </a:rPr>
              <a:t>Network</a:t>
            </a:r>
          </a:p>
          <a:p>
            <a:pPr marL="85725" indent="-85725">
              <a:spcBef>
                <a:spcPct val="0"/>
              </a:spcBef>
              <a:spcAft>
                <a:spcPct val="0"/>
              </a:spcAft>
            </a:pPr>
            <a:r>
              <a:rPr lang="en-US" sz="1400" dirty="0">
                <a:latin typeface="+mn-lt"/>
                <a:sym typeface="+mn-lt"/>
              </a:rPr>
              <a:t>Job boards</a:t>
            </a:r>
          </a:p>
        </p:txBody>
      </p:sp>
      <p:sp>
        <p:nvSpPr>
          <p:cNvPr id="17" name="Text Placeholder 2">
            <a:extLst>
              <a:ext uri="{FF2B5EF4-FFF2-40B4-BE49-F238E27FC236}">
                <a16:creationId xmlns:a16="http://schemas.microsoft.com/office/drawing/2014/main" id="{64C155AF-E498-441B-A4C8-57703F22031F}"/>
              </a:ext>
            </a:extLst>
          </p:cNvPr>
          <p:cNvSpPr>
            <a:spLocks noGrp="1"/>
          </p:cNvSpPr>
          <p:nvPr>
            <p:custDataLst>
              <p:tags r:id="rId6"/>
            </p:custDataLst>
          </p:nvPr>
        </p:nvSpPr>
        <p:spPr bwMode="auto">
          <a:xfrm>
            <a:off x="4176714" y="2947988"/>
            <a:ext cx="1857375" cy="2447925"/>
          </a:xfrm>
          <a:prstGeom prst="rect">
            <a:avLst/>
          </a:prstGeom>
          <a:solidFill>
            <a:schemeClr val="bg2"/>
          </a:solidFill>
          <a:ln>
            <a:noFill/>
          </a:ln>
          <a:extLst/>
        </p:spPr>
        <p:txBody>
          <a:bodyPr vert="horz" wrap="square" lIns="0" tIns="71438" rIns="3175" bIns="7143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Assessments (behavioral and cognitive)</a:t>
            </a:r>
          </a:p>
          <a:p>
            <a:pPr marL="85725" indent="-85725">
              <a:spcBef>
                <a:spcPct val="0"/>
              </a:spcBef>
              <a:spcAft>
                <a:spcPct val="0"/>
              </a:spcAft>
            </a:pPr>
            <a:r>
              <a:rPr lang="en-US" sz="1400" dirty="0">
                <a:latin typeface="+mn-lt"/>
                <a:sym typeface="+mn-lt"/>
              </a:rPr>
              <a:t>Case interview</a:t>
            </a:r>
          </a:p>
          <a:p>
            <a:pPr marL="85725" indent="-85725">
              <a:spcBef>
                <a:spcPct val="0"/>
              </a:spcBef>
              <a:spcAft>
                <a:spcPct val="0"/>
              </a:spcAft>
            </a:pPr>
            <a:r>
              <a:rPr lang="en-US" sz="1400" dirty="0">
                <a:latin typeface="+mn-lt"/>
                <a:sym typeface="+mn-lt"/>
              </a:rPr>
              <a:t>Behavioral interview</a:t>
            </a:r>
          </a:p>
          <a:p>
            <a:pPr marL="85725" indent="-85725">
              <a:spcBef>
                <a:spcPct val="0"/>
              </a:spcBef>
              <a:spcAft>
                <a:spcPct val="0"/>
              </a:spcAft>
            </a:pPr>
            <a:r>
              <a:rPr lang="en-US" sz="1400" dirty="0">
                <a:latin typeface="+mn-lt"/>
                <a:sym typeface="+mn-lt"/>
              </a:rPr>
              <a:t>Grandfather interview</a:t>
            </a:r>
          </a:p>
          <a:p>
            <a:pPr marL="85725" indent="-85725">
              <a:spcBef>
                <a:spcPct val="0"/>
              </a:spcBef>
              <a:spcAft>
                <a:spcPct val="0"/>
              </a:spcAft>
            </a:pPr>
            <a:r>
              <a:rPr lang="en-US" sz="1400" dirty="0">
                <a:latin typeface="+mn-lt"/>
                <a:sym typeface="+mn-lt"/>
              </a:rPr>
              <a:t>Colleague interview</a:t>
            </a:r>
          </a:p>
          <a:p>
            <a:pPr marL="85725" indent="-85725">
              <a:spcBef>
                <a:spcPct val="0"/>
              </a:spcBef>
              <a:spcAft>
                <a:spcPct val="0"/>
              </a:spcAft>
            </a:pPr>
            <a:r>
              <a:rPr lang="en-US" sz="1400" dirty="0">
                <a:latin typeface="+mn-lt"/>
                <a:sym typeface="+mn-lt"/>
              </a:rPr>
              <a:t>Check </a:t>
            </a:r>
            <a:r>
              <a:rPr lang="en-US" sz="1400">
                <a:latin typeface="+mn-lt"/>
                <a:sym typeface="+mn-lt"/>
              </a:rPr>
              <a:t>of </a:t>
            </a:r>
            <a:fld id="{0CAA22F9-EAB9-4691-B40D-74B90CED0C46}" type="datetime' '">
              <a:rPr lang="en-US" altLang="en-US" sz="1400" smtClean="0"/>
              <a:pPr marL="85725" indent="-85725">
                <a:spcBef>
                  <a:spcPct val="0"/>
                </a:spcBef>
                <a:spcAft>
                  <a:spcPct val="0"/>
                </a:spcAft>
              </a:pPr>
              <a:t> </a:t>
            </a:fld>
            <a:br>
              <a:rPr lang="en-US" altLang="en-US" sz="1400"/>
            </a:br>
            <a:r>
              <a:rPr lang="en-US" sz="1400">
                <a:latin typeface="+mn-lt"/>
                <a:sym typeface="+mn-lt"/>
              </a:rPr>
              <a:t>references</a:t>
            </a:r>
            <a:endParaRPr lang="en-US" sz="1400" dirty="0">
              <a:latin typeface="+mn-lt"/>
              <a:sym typeface="+mn-lt"/>
            </a:endParaRPr>
          </a:p>
          <a:p>
            <a:pPr marL="85725" indent="-85725">
              <a:spcBef>
                <a:spcPct val="0"/>
              </a:spcBef>
              <a:spcAft>
                <a:spcPct val="0"/>
              </a:spcAft>
            </a:pPr>
            <a:r>
              <a:rPr lang="en-US" sz="1400" dirty="0">
                <a:latin typeface="+mn-lt"/>
                <a:sym typeface="+mn-lt"/>
              </a:rPr>
              <a:t>Phone screening</a:t>
            </a:r>
          </a:p>
        </p:txBody>
      </p:sp>
      <p:sp>
        <p:nvSpPr>
          <p:cNvPr id="18" name="Text Placeholder 2">
            <a:extLst>
              <a:ext uri="{FF2B5EF4-FFF2-40B4-BE49-F238E27FC236}">
                <a16:creationId xmlns:a16="http://schemas.microsoft.com/office/drawing/2014/main" id="{E324FB30-DF01-43DB-95C1-1DB09BD80920}"/>
              </a:ext>
            </a:extLst>
          </p:cNvPr>
          <p:cNvSpPr>
            <a:spLocks noGrp="1"/>
          </p:cNvSpPr>
          <p:nvPr>
            <p:custDataLst>
              <p:tags r:id="rId7"/>
            </p:custDataLst>
          </p:nvPr>
        </p:nvSpPr>
        <p:spPr bwMode="auto">
          <a:xfrm>
            <a:off x="6034088" y="2947988"/>
            <a:ext cx="1855788" cy="2447925"/>
          </a:xfrm>
          <a:prstGeom prst="rect">
            <a:avLst/>
          </a:prstGeom>
          <a:solidFill>
            <a:schemeClr val="bg2"/>
          </a:solidFill>
          <a:ln>
            <a:noFill/>
          </a:ln>
          <a:extLst/>
        </p:spPr>
        <p:txBody>
          <a:bodyPr vert="horz" wrap="square" lIns="68263"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Final contract including salary</a:t>
            </a:r>
            <a:endParaRPr lang="en-US" sz="1400" dirty="0">
              <a:latin typeface="+mn-lt"/>
              <a:sym typeface="+mn-lt"/>
            </a:endParaRPr>
          </a:p>
        </p:txBody>
      </p:sp>
      <p:sp>
        <p:nvSpPr>
          <p:cNvPr id="19" name="Text Placeholder 2">
            <a:extLst>
              <a:ext uri="{FF2B5EF4-FFF2-40B4-BE49-F238E27FC236}">
                <a16:creationId xmlns:a16="http://schemas.microsoft.com/office/drawing/2014/main" id="{050459E6-FA00-4D09-A033-AE9A7CAACD98}"/>
              </a:ext>
            </a:extLst>
          </p:cNvPr>
          <p:cNvSpPr>
            <a:spLocks noGrp="1"/>
          </p:cNvSpPr>
          <p:nvPr>
            <p:custDataLst>
              <p:tags r:id="rId8"/>
            </p:custDataLst>
          </p:nvPr>
        </p:nvSpPr>
        <p:spPr bwMode="auto">
          <a:xfrm>
            <a:off x="7889876" y="2947988"/>
            <a:ext cx="1857375" cy="2447925"/>
          </a:xfrm>
          <a:prstGeom prst="rect">
            <a:avLst/>
          </a:prstGeom>
          <a:solidFill>
            <a:schemeClr val="bg2"/>
          </a:solidFill>
          <a:ln>
            <a:noFill/>
          </a:ln>
          <a:extLst/>
        </p:spPr>
        <p:txBody>
          <a:bodyPr vert="horz" wrap="none" lIns="0"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Plan onboarding</a:t>
            </a:r>
          </a:p>
          <a:p>
            <a:pPr marL="85725" indent="-85725">
              <a:spcBef>
                <a:spcPct val="0"/>
              </a:spcBef>
              <a:spcAft>
                <a:spcPct val="0"/>
              </a:spcAft>
            </a:pPr>
            <a:r>
              <a:rPr lang="en-US" sz="1400" dirty="0">
                <a:latin typeface="+mn-lt"/>
                <a:sym typeface="+mn-lt"/>
              </a:rPr>
              <a:t>Keep in contact</a:t>
            </a:r>
          </a:p>
        </p:txBody>
      </p:sp>
      <p:sp>
        <p:nvSpPr>
          <p:cNvPr id="20" name="Text Placeholder 2">
            <a:extLst>
              <a:ext uri="{FF2B5EF4-FFF2-40B4-BE49-F238E27FC236}">
                <a16:creationId xmlns:a16="http://schemas.microsoft.com/office/drawing/2014/main" id="{10420829-C5ED-4F70-9ED5-E62606BEFEE8}"/>
              </a:ext>
            </a:extLst>
          </p:cNvPr>
          <p:cNvSpPr>
            <a:spLocks noGrp="1"/>
          </p:cNvSpPr>
          <p:nvPr>
            <p:custDataLst>
              <p:tags r:id="rId9"/>
            </p:custDataLst>
          </p:nvPr>
        </p:nvSpPr>
        <p:spPr bwMode="auto">
          <a:xfrm>
            <a:off x="9747250" y="2947988"/>
            <a:ext cx="1855788" cy="2447925"/>
          </a:xfrm>
          <a:prstGeom prst="rect">
            <a:avLst/>
          </a:prstGeom>
          <a:solidFill>
            <a:schemeClr val="bg2"/>
          </a:solidFill>
          <a:ln>
            <a:noFill/>
          </a:ln>
          <a:extLst/>
        </p:spPr>
        <p:txBody>
          <a:bodyPr vert="horz" wrap="square" lIns="0" tIns="71438" rIns="0" bIns="199231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Onboarding plan execution</a:t>
            </a:r>
            <a:endParaRPr lang="en-US" sz="1400" dirty="0">
              <a:latin typeface="+mn-lt"/>
              <a:sym typeface="+mn-lt"/>
            </a:endParaRPr>
          </a:p>
        </p:txBody>
      </p:sp>
      <p:sp>
        <p:nvSpPr>
          <p:cNvPr id="7" name="Text Placeholder 2">
            <a:extLst>
              <a:ext uri="{FF2B5EF4-FFF2-40B4-BE49-F238E27FC236}">
                <a16:creationId xmlns:a16="http://schemas.microsoft.com/office/drawing/2014/main" id="{C5FACF62-2B30-4825-A3E7-18D4BA650095}"/>
              </a:ext>
            </a:extLst>
          </p:cNvPr>
          <p:cNvSpPr>
            <a:spLocks noGrp="1"/>
          </p:cNvSpPr>
          <p:nvPr>
            <p:custDataLst>
              <p:tags r:id="rId10"/>
            </p:custDataLst>
          </p:nvPr>
        </p:nvSpPr>
        <p:spPr bwMode="auto">
          <a:xfrm>
            <a:off x="463549" y="1874838"/>
            <a:ext cx="2052638" cy="1073150"/>
          </a:xfrm>
          <a:prstGeom prst="homePlate">
            <a:avLst>
              <a:gd name="adj" fmla="val 18195"/>
            </a:avLst>
          </a:prstGeom>
          <a:solidFill>
            <a:schemeClr val="bg2"/>
          </a:solidFill>
          <a:ln w="9525">
            <a:solidFill>
              <a:schemeClr val="tx1"/>
            </a:solidFill>
          </a:ln>
        </p:spPr>
        <p:txBody>
          <a:bodyPr vert="horz" wrap="square" lIns="60325" tIns="288925" rIns="53975" bIns="2889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Evaluate requirement for the </a:t>
            </a:r>
            <a:r>
              <a:rPr lang="en-US" sz="1200" b="1">
                <a:latin typeface="+mn-lt"/>
                <a:sym typeface="+mn-lt"/>
              </a:rPr>
              <a:t>open position</a:t>
            </a:r>
            <a:endParaRPr lang="en-US" sz="1200" b="1" dirty="0">
              <a:latin typeface="+mn-lt"/>
              <a:sym typeface="+mn-lt"/>
            </a:endParaRPr>
          </a:p>
        </p:txBody>
      </p:sp>
      <p:sp>
        <p:nvSpPr>
          <p:cNvPr id="10" name="Text Placeholder 2">
            <a:extLst>
              <a:ext uri="{FF2B5EF4-FFF2-40B4-BE49-F238E27FC236}">
                <a16:creationId xmlns:a16="http://schemas.microsoft.com/office/drawing/2014/main" id="{039B0686-4C8F-43DD-93AB-DCDE533A777A}"/>
              </a:ext>
            </a:extLst>
          </p:cNvPr>
          <p:cNvSpPr>
            <a:spLocks noGrp="1"/>
          </p:cNvSpPr>
          <p:nvPr>
            <p:custDataLst>
              <p:tags r:id="rId11"/>
            </p:custDataLst>
          </p:nvPr>
        </p:nvSpPr>
        <p:spPr bwMode="auto">
          <a:xfrm>
            <a:off x="2320925" y="1874838"/>
            <a:ext cx="2051050"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Search for candidates</a:t>
            </a:r>
          </a:p>
        </p:txBody>
      </p:sp>
      <p:sp>
        <p:nvSpPr>
          <p:cNvPr id="12" name="Text Placeholder 2">
            <a:extLst>
              <a:ext uri="{FF2B5EF4-FFF2-40B4-BE49-F238E27FC236}">
                <a16:creationId xmlns:a16="http://schemas.microsoft.com/office/drawing/2014/main" id="{E75D9E00-835A-4FD8-854A-EB1A12E30B10}"/>
              </a:ext>
            </a:extLst>
          </p:cNvPr>
          <p:cNvSpPr>
            <a:spLocks noGrp="1"/>
          </p:cNvSpPr>
          <p:nvPr>
            <p:custDataLst>
              <p:tags r:id="rId12"/>
            </p:custDataLst>
          </p:nvPr>
        </p:nvSpPr>
        <p:spPr bwMode="auto">
          <a:xfrm>
            <a:off x="4176712" y="1874838"/>
            <a:ext cx="2052638"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Evaluate candidates</a:t>
            </a:r>
            <a:endParaRPr lang="en-US" sz="1200" b="1" dirty="0">
              <a:latin typeface="+mn-lt"/>
              <a:sym typeface="+mn-lt"/>
            </a:endParaRPr>
          </a:p>
        </p:txBody>
      </p:sp>
      <p:sp>
        <p:nvSpPr>
          <p:cNvPr id="11" name="Text Placeholder 2">
            <a:extLst>
              <a:ext uri="{FF2B5EF4-FFF2-40B4-BE49-F238E27FC236}">
                <a16:creationId xmlns:a16="http://schemas.microsoft.com/office/drawing/2014/main" id="{6DEA86BC-F748-4BF8-95C2-46E63C034AF1}"/>
              </a:ext>
            </a:extLst>
          </p:cNvPr>
          <p:cNvSpPr>
            <a:spLocks noGrp="1"/>
          </p:cNvSpPr>
          <p:nvPr>
            <p:custDataLst>
              <p:tags r:id="rId13"/>
            </p:custDataLst>
          </p:nvPr>
        </p:nvSpPr>
        <p:spPr bwMode="auto">
          <a:xfrm>
            <a:off x="6034088" y="1874838"/>
            <a:ext cx="2051050" cy="1073150"/>
          </a:xfrm>
          <a:prstGeom prst="chevron">
            <a:avLst>
              <a:gd name="adj" fmla="val 18195"/>
            </a:avLst>
          </a:prstGeom>
          <a:solidFill>
            <a:schemeClr val="bg2"/>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Offer job</a:t>
            </a:r>
            <a:endParaRPr lang="en-US" sz="1200" b="1" dirty="0">
              <a:latin typeface="+mn-lt"/>
              <a:sym typeface="+mn-lt"/>
            </a:endParaRPr>
          </a:p>
        </p:txBody>
      </p:sp>
      <p:sp>
        <p:nvSpPr>
          <p:cNvPr id="14" name="Text Placeholder 2">
            <a:extLst>
              <a:ext uri="{FF2B5EF4-FFF2-40B4-BE49-F238E27FC236}">
                <a16:creationId xmlns:a16="http://schemas.microsoft.com/office/drawing/2014/main" id="{0E219460-22B5-4184-9638-CA0B6A5A1CC3}"/>
              </a:ext>
            </a:extLst>
          </p:cNvPr>
          <p:cNvSpPr>
            <a:spLocks noGrp="1"/>
          </p:cNvSpPr>
          <p:nvPr>
            <p:custDataLst>
              <p:tags r:id="rId14"/>
            </p:custDataLst>
          </p:nvPr>
        </p:nvSpPr>
        <p:spPr bwMode="auto">
          <a:xfrm>
            <a:off x="7889874" y="1874838"/>
            <a:ext cx="2052638" cy="1073150"/>
          </a:xfrm>
          <a:prstGeom prst="chevron">
            <a:avLst>
              <a:gd name="adj" fmla="val 18195"/>
            </a:avLst>
          </a:prstGeom>
          <a:solidFill>
            <a:schemeClr val="bg2"/>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Keep </a:t>
            </a:r>
            <a:r>
              <a:rPr lang="en-US" sz="1200" b="1">
                <a:latin typeface="+mn-lt"/>
                <a:sym typeface="+mn-lt"/>
              </a:rPr>
              <a:t>in contact</a:t>
            </a:r>
            <a:endParaRPr lang="en-US" sz="1200" b="1" dirty="0">
              <a:latin typeface="+mn-lt"/>
              <a:sym typeface="+mn-lt"/>
            </a:endParaRPr>
          </a:p>
        </p:txBody>
      </p:sp>
      <p:sp>
        <p:nvSpPr>
          <p:cNvPr id="13" name="Text Placeholder 2">
            <a:extLst>
              <a:ext uri="{FF2B5EF4-FFF2-40B4-BE49-F238E27FC236}">
                <a16:creationId xmlns:a16="http://schemas.microsoft.com/office/drawing/2014/main" id="{43D11D26-6CCA-460B-A97B-B1E99259E86B}"/>
              </a:ext>
            </a:extLst>
          </p:cNvPr>
          <p:cNvSpPr>
            <a:spLocks noGrp="1"/>
          </p:cNvSpPr>
          <p:nvPr>
            <p:custDataLst>
              <p:tags r:id="rId15"/>
            </p:custDataLst>
          </p:nvPr>
        </p:nvSpPr>
        <p:spPr bwMode="auto">
          <a:xfrm>
            <a:off x="9747250" y="1874838"/>
            <a:ext cx="2051050" cy="1073150"/>
          </a:xfrm>
          <a:prstGeom prst="chevron">
            <a:avLst>
              <a:gd name="adj" fmla="val 18195"/>
            </a:avLst>
          </a:prstGeom>
          <a:solidFill>
            <a:schemeClr val="bg2"/>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Onboarding</a:t>
            </a:r>
            <a:endParaRPr lang="en-US" sz="1200" b="1" dirty="0">
              <a:latin typeface="+mn-lt"/>
              <a:sym typeface="+mn-lt"/>
            </a:endParaRPr>
          </a:p>
        </p:txBody>
      </p:sp>
    </p:spTree>
    <p:extLst>
      <p:ext uri="{BB962C8B-B14F-4D97-AF65-F5344CB8AC3E}">
        <p14:creationId xmlns:p14="http://schemas.microsoft.com/office/powerpoint/2010/main" val="2782643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E71D9847-B343-4C02-AEA1-2EC50E3F3176}"/>
              </a:ext>
            </a:extLst>
          </p:cNvPr>
          <p:cNvGraphicFramePr>
            <a:graphicFrameLocks noChangeAspect="1"/>
          </p:cNvGraphicFramePr>
          <p:nvPr>
            <p:custDataLst>
              <p:tags r:id="rId2"/>
            </p:custDataLst>
            <p:extLst>
              <p:ext uri="{D42A27DB-BD31-4B8C-83A1-F6EECF244321}">
                <p14:modId xmlns:p14="http://schemas.microsoft.com/office/powerpoint/2010/main" val="19541251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7418" name="think-cell Slide" r:id="rId5" imgW="501" imgH="502" progId="TCLayout.ActiveDocument.1">
                  <p:embed/>
                </p:oleObj>
              </mc:Choice>
              <mc:Fallback>
                <p:oleObj name="think-cell Slide" r:id="rId5" imgW="501" imgH="502" progId="TCLayout.ActiveDocument.1">
                  <p:embed/>
                  <p:pic>
                    <p:nvPicPr>
                      <p:cNvPr id="6" name="Object 5" hidden="1">
                        <a:extLst>
                          <a:ext uri="{FF2B5EF4-FFF2-40B4-BE49-F238E27FC236}">
                            <a16:creationId xmlns:a16="http://schemas.microsoft.com/office/drawing/2014/main" id="{E71D9847-B343-4C02-AEA1-2EC50E3F3176}"/>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CA6E0054-DAB2-4D10-9C1F-376839912FF6}"/>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20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1D80F42C-B336-4F16-A9D6-ED91DC078092}"/>
              </a:ext>
            </a:extLst>
          </p:cNvPr>
          <p:cNvSpPr>
            <a:spLocks noGrp="1"/>
          </p:cNvSpPr>
          <p:nvPr>
            <p:ph type="title"/>
          </p:nvPr>
        </p:nvSpPr>
        <p:spPr/>
        <p:txBody>
          <a:bodyPr/>
          <a:lstStyle/>
          <a:p>
            <a:r>
              <a:rPr lang="en-US" dirty="0"/>
              <a:t>Execute the onboarding plan</a:t>
            </a:r>
            <a:endParaRPr lang="da-DK" dirty="0"/>
          </a:p>
        </p:txBody>
      </p:sp>
      <p:sp>
        <p:nvSpPr>
          <p:cNvPr id="3" name="Content Placeholder 2">
            <a:extLst>
              <a:ext uri="{FF2B5EF4-FFF2-40B4-BE49-F238E27FC236}">
                <a16:creationId xmlns:a16="http://schemas.microsoft.com/office/drawing/2014/main" id="{0FF48282-B5E4-4029-B0BF-BB7A1BDFD2A4}"/>
              </a:ext>
            </a:extLst>
          </p:cNvPr>
          <p:cNvSpPr>
            <a:spLocks noGrp="1"/>
          </p:cNvSpPr>
          <p:nvPr>
            <p:ph idx="1"/>
          </p:nvPr>
        </p:nvSpPr>
        <p:spPr>
          <a:xfrm>
            <a:off x="6416977" y="1206321"/>
            <a:ext cx="5300341" cy="4944137"/>
          </a:xfrm>
        </p:spPr>
        <p:txBody>
          <a:bodyPr/>
          <a:lstStyle/>
          <a:p>
            <a:r>
              <a:rPr lang="en-US" dirty="0"/>
              <a:t>Follow the activity in the onboarding plan</a:t>
            </a:r>
          </a:p>
          <a:p>
            <a:endParaRPr lang="en-US" dirty="0"/>
          </a:p>
          <a:p>
            <a:r>
              <a:rPr lang="en-US" dirty="0"/>
              <a:t>Remember to do a complete review of the recruitment process to adjust and learn</a:t>
            </a:r>
            <a:endParaRPr lang="da-DK" dirty="0"/>
          </a:p>
        </p:txBody>
      </p:sp>
      <p:sp>
        <p:nvSpPr>
          <p:cNvPr id="4" name="Slide Number Placeholder 3">
            <a:extLst>
              <a:ext uri="{FF2B5EF4-FFF2-40B4-BE49-F238E27FC236}">
                <a16:creationId xmlns:a16="http://schemas.microsoft.com/office/drawing/2014/main" id="{2617350C-6E68-4DE5-8408-DA89EC159EBA}"/>
              </a:ext>
            </a:extLst>
          </p:cNvPr>
          <p:cNvSpPr>
            <a:spLocks noGrp="1"/>
          </p:cNvSpPr>
          <p:nvPr>
            <p:ph type="sldNum" sz="quarter" idx="4"/>
          </p:nvPr>
        </p:nvSpPr>
        <p:spPr/>
        <p:txBody>
          <a:bodyPr/>
          <a:lstStyle/>
          <a:p>
            <a:r>
              <a:rPr lang="da-DK"/>
              <a:t>StruktureretSundFornuft.dk | </a:t>
            </a:r>
            <a:fld id="{560CA3AB-AC19-4D9C-8C95-DB933072B0B4}" type="slidenum">
              <a:rPr lang="da-DK" smtClean="0"/>
              <a:pPr/>
              <a:t>21</a:t>
            </a:fld>
            <a:endParaRPr lang="da-DK" dirty="0"/>
          </a:p>
        </p:txBody>
      </p:sp>
      <p:pic>
        <p:nvPicPr>
          <p:cNvPr id="10" name="Picture 9">
            <a:extLst>
              <a:ext uri="{FF2B5EF4-FFF2-40B4-BE49-F238E27FC236}">
                <a16:creationId xmlns:a16="http://schemas.microsoft.com/office/drawing/2014/main" id="{E7EC726D-B5B0-45BF-9CCF-FA246705958A}"/>
              </a:ext>
            </a:extLst>
          </p:cNvPr>
          <p:cNvPicPr>
            <a:picLocks noChangeAspect="1"/>
          </p:cNvPicPr>
          <p:nvPr/>
        </p:nvPicPr>
        <p:blipFill>
          <a:blip r:embed="rId7"/>
          <a:stretch>
            <a:fillRect/>
          </a:stretch>
        </p:blipFill>
        <p:spPr>
          <a:xfrm>
            <a:off x="463639" y="1206320"/>
            <a:ext cx="5300340" cy="4944137"/>
          </a:xfrm>
          <a:prstGeom prst="flowChartDocument">
            <a:avLst/>
          </a:prstGeom>
          <a:ln>
            <a:solidFill>
              <a:schemeClr val="tx1"/>
            </a:solidFill>
          </a:ln>
        </p:spPr>
      </p:pic>
    </p:spTree>
    <p:extLst>
      <p:ext uri="{BB962C8B-B14F-4D97-AF65-F5344CB8AC3E}">
        <p14:creationId xmlns:p14="http://schemas.microsoft.com/office/powerpoint/2010/main" val="22975286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F211B9D-8389-45D1-8EA4-5DCE9E3993D3}"/>
              </a:ext>
            </a:extLst>
          </p:cNvPr>
          <p:cNvGraphicFramePr>
            <a:graphicFrameLocks noChangeAspect="1"/>
          </p:cNvGraphicFramePr>
          <p:nvPr>
            <p:custDataLst>
              <p:tags r:id="rId2"/>
            </p:custDataLst>
            <p:extLst>
              <p:ext uri="{D42A27DB-BD31-4B8C-83A1-F6EECF244321}">
                <p14:modId xmlns:p14="http://schemas.microsoft.com/office/powerpoint/2010/main" val="203668027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8442" name="think-cell Slide" r:id="rId5" imgW="501" imgH="502" progId="TCLayout.ActiveDocument.1">
                  <p:embed/>
                </p:oleObj>
              </mc:Choice>
              <mc:Fallback>
                <p:oleObj name="think-cell Slide" r:id="rId5" imgW="501" imgH="502" progId="TCLayout.ActiveDocument.1">
                  <p:embed/>
                  <p:pic>
                    <p:nvPicPr>
                      <p:cNvPr id="0" name=""/>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5FB9FB9-324D-402D-9FE4-CDE358555241}"/>
              </a:ext>
            </a:extLst>
          </p:cNvPr>
          <p:cNvSpPr>
            <a:spLocks noGrp="1"/>
          </p:cNvSpPr>
          <p:nvPr>
            <p:ph type="title"/>
          </p:nvPr>
        </p:nvSpPr>
        <p:spPr/>
        <p:txBody>
          <a:bodyPr/>
          <a:lstStyle/>
          <a:p>
            <a:r>
              <a:rPr lang="en-US" dirty="0"/>
              <a:t>REMEMBER</a:t>
            </a:r>
            <a:endParaRPr lang="da-DK" dirty="0"/>
          </a:p>
        </p:txBody>
      </p:sp>
      <p:sp>
        <p:nvSpPr>
          <p:cNvPr id="3" name="Content Placeholder 2">
            <a:extLst>
              <a:ext uri="{FF2B5EF4-FFF2-40B4-BE49-F238E27FC236}">
                <a16:creationId xmlns:a16="http://schemas.microsoft.com/office/drawing/2014/main" id="{BCB071F6-0699-46FC-A2C6-E711CC986B75}"/>
              </a:ext>
            </a:extLst>
          </p:cNvPr>
          <p:cNvSpPr>
            <a:spLocks noGrp="1"/>
          </p:cNvSpPr>
          <p:nvPr>
            <p:ph idx="1"/>
          </p:nvPr>
        </p:nvSpPr>
        <p:spPr/>
        <p:txBody>
          <a:bodyPr anchor="ctr">
            <a:normAutofit/>
          </a:bodyPr>
          <a:lstStyle/>
          <a:p>
            <a:pPr marL="715963" indent="-715963">
              <a:buFont typeface="Wingdings" panose="05000000000000000000" pitchFamily="2" charset="2"/>
              <a:buChar char="q"/>
            </a:pPr>
            <a:r>
              <a:rPr lang="en-US" sz="4800" dirty="0"/>
              <a:t>We hire for the organization in the future – not only the current role</a:t>
            </a:r>
          </a:p>
          <a:p>
            <a:pPr marL="715963" indent="-715963">
              <a:buFont typeface="Wingdings" panose="05000000000000000000" pitchFamily="2" charset="2"/>
              <a:buChar char="q"/>
            </a:pPr>
            <a:endParaRPr lang="en-US" sz="4800" dirty="0"/>
          </a:p>
          <a:p>
            <a:pPr marL="715963" indent="-715963">
              <a:buFont typeface="Wingdings" panose="05000000000000000000" pitchFamily="2" charset="2"/>
              <a:buChar char="q"/>
            </a:pPr>
            <a:r>
              <a:rPr lang="en-US" sz="4800" dirty="0"/>
              <a:t>Setting the team is the most important task for a manager</a:t>
            </a:r>
            <a:endParaRPr lang="da-DK" sz="4800" dirty="0"/>
          </a:p>
        </p:txBody>
      </p:sp>
      <p:sp>
        <p:nvSpPr>
          <p:cNvPr id="4" name="Slide Number Placeholder 3">
            <a:extLst>
              <a:ext uri="{FF2B5EF4-FFF2-40B4-BE49-F238E27FC236}">
                <a16:creationId xmlns:a16="http://schemas.microsoft.com/office/drawing/2014/main" id="{CAB80A6F-9F86-4863-BCA8-6610FBF7B073}"/>
              </a:ext>
            </a:extLst>
          </p:cNvPr>
          <p:cNvSpPr>
            <a:spLocks noGrp="1"/>
          </p:cNvSpPr>
          <p:nvPr>
            <p:ph type="sldNum" sz="quarter" idx="4"/>
          </p:nvPr>
        </p:nvSpPr>
        <p:spPr/>
        <p:txBody>
          <a:bodyPr/>
          <a:lstStyle/>
          <a:p>
            <a:r>
              <a:rPr lang="da-DK"/>
              <a:t>StruktureretSundFornuft.dk | </a:t>
            </a:r>
            <a:fld id="{560CA3AB-AC19-4D9C-8C95-DB933072B0B4}" type="slidenum">
              <a:rPr lang="da-DK" smtClean="0"/>
              <a:pPr/>
              <a:t>22</a:t>
            </a:fld>
            <a:endParaRPr lang="da-DK" dirty="0"/>
          </a:p>
        </p:txBody>
      </p:sp>
    </p:spTree>
    <p:extLst>
      <p:ext uri="{BB962C8B-B14F-4D97-AF65-F5344CB8AC3E}">
        <p14:creationId xmlns:p14="http://schemas.microsoft.com/office/powerpoint/2010/main" val="2837840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39EA6-D84A-4F8B-9D44-A005F9DD0972}"/>
              </a:ext>
            </a:extLst>
          </p:cNvPr>
          <p:cNvSpPr>
            <a:spLocks noGrp="1"/>
          </p:cNvSpPr>
          <p:nvPr>
            <p:ph type="title"/>
          </p:nvPr>
        </p:nvSpPr>
        <p:spPr/>
        <p:txBody>
          <a:bodyPr/>
          <a:lstStyle/>
          <a:p>
            <a:r>
              <a:rPr lang="en-US" dirty="0"/>
              <a:t>Is this really needed?</a:t>
            </a:r>
            <a:endParaRPr lang="da-DK" dirty="0"/>
          </a:p>
        </p:txBody>
      </p:sp>
      <p:sp>
        <p:nvSpPr>
          <p:cNvPr id="3" name="Content Placeholder 2">
            <a:extLst>
              <a:ext uri="{FF2B5EF4-FFF2-40B4-BE49-F238E27FC236}">
                <a16:creationId xmlns:a16="http://schemas.microsoft.com/office/drawing/2014/main" id="{63C591AE-E8C5-41A0-BDB8-62F970C9C0BE}"/>
              </a:ext>
            </a:extLst>
          </p:cNvPr>
          <p:cNvSpPr>
            <a:spLocks noGrp="1"/>
          </p:cNvSpPr>
          <p:nvPr>
            <p:ph idx="1"/>
          </p:nvPr>
        </p:nvSpPr>
        <p:spPr/>
        <p:txBody>
          <a:bodyPr/>
          <a:lstStyle/>
          <a:p>
            <a:r>
              <a:rPr lang="en-US" dirty="0"/>
              <a:t>Is the position really critical for the success of the organization?</a:t>
            </a:r>
          </a:p>
          <a:p>
            <a:r>
              <a:rPr lang="en-US" dirty="0"/>
              <a:t>Can the tasks be automated in some way?</a:t>
            </a:r>
          </a:p>
          <a:p>
            <a:r>
              <a:rPr lang="en-US" dirty="0"/>
              <a:t>Can the tasks be distributed to the current team?</a:t>
            </a:r>
          </a:p>
          <a:p>
            <a:r>
              <a:rPr lang="en-US" dirty="0"/>
              <a:t>Can the tasks be outsourced?</a:t>
            </a:r>
          </a:p>
          <a:p>
            <a:r>
              <a:rPr lang="en-US" dirty="0"/>
              <a:t>Can an existing job be expanded to include most of the tasks?</a:t>
            </a:r>
          </a:p>
          <a:p>
            <a:r>
              <a:rPr lang="en-US" dirty="0"/>
              <a:t>Is the task still needed in 6 months?</a:t>
            </a:r>
          </a:p>
          <a:p>
            <a:r>
              <a:rPr lang="en-US" dirty="0"/>
              <a:t>Will this remedy a bottleneck?</a:t>
            </a:r>
          </a:p>
          <a:p>
            <a:endParaRPr lang="en-US" dirty="0"/>
          </a:p>
          <a:p>
            <a:r>
              <a:rPr lang="en-US" b="1" dirty="0"/>
              <a:t>If you are complete sure, then move on</a:t>
            </a:r>
            <a:endParaRPr lang="da-DK" b="1" dirty="0"/>
          </a:p>
        </p:txBody>
      </p:sp>
      <p:sp>
        <p:nvSpPr>
          <p:cNvPr id="4" name="Slide Number Placeholder 3">
            <a:extLst>
              <a:ext uri="{FF2B5EF4-FFF2-40B4-BE49-F238E27FC236}">
                <a16:creationId xmlns:a16="http://schemas.microsoft.com/office/drawing/2014/main" id="{2DAD7538-9946-46BF-8B0C-BBACCEAAF478}"/>
              </a:ext>
            </a:extLst>
          </p:cNvPr>
          <p:cNvSpPr>
            <a:spLocks noGrp="1"/>
          </p:cNvSpPr>
          <p:nvPr>
            <p:ph type="sldNum" sz="quarter" idx="4"/>
          </p:nvPr>
        </p:nvSpPr>
        <p:spPr/>
        <p:txBody>
          <a:bodyPr/>
          <a:lstStyle/>
          <a:p>
            <a:r>
              <a:rPr lang="da-DK"/>
              <a:t>StruktureretSundFornuft.dk | </a:t>
            </a:r>
            <a:fld id="{560CA3AB-AC19-4D9C-8C95-DB933072B0B4}" type="slidenum">
              <a:rPr lang="da-DK" smtClean="0"/>
              <a:pPr/>
              <a:t>3</a:t>
            </a:fld>
            <a:endParaRPr lang="da-DK" dirty="0"/>
          </a:p>
        </p:txBody>
      </p:sp>
      <p:sp>
        <p:nvSpPr>
          <p:cNvPr id="5" name="Rektangel 28">
            <a:extLst>
              <a:ext uri="{FF2B5EF4-FFF2-40B4-BE49-F238E27FC236}">
                <a16:creationId xmlns:a16="http://schemas.microsoft.com/office/drawing/2014/main" id="{ED8FF312-9D0D-4A36-8FC2-CB1167A21DE2}"/>
              </a:ext>
            </a:extLst>
          </p:cNvPr>
          <p:cNvSpPr/>
          <p:nvPr/>
        </p:nvSpPr>
        <p:spPr bwMode="auto">
          <a:xfrm>
            <a:off x="490142" y="5119126"/>
            <a:ext cx="11098883" cy="720080"/>
          </a:xfrm>
          <a:prstGeom prst="rect">
            <a:avLst/>
          </a:prstGeom>
          <a:solidFill>
            <a:schemeClr val="bg1">
              <a:lumMod val="85000"/>
            </a:schemeClr>
          </a:solidFill>
          <a:ln w="6350" cap="flat" cmpd="sng" algn="ctr">
            <a:solidFill>
              <a:schemeClr val="tx1"/>
            </a:solidFill>
            <a:prstDash val="solid"/>
            <a:round/>
            <a:headEnd type="none" w="med" len="med"/>
            <a:tailEnd type="none" w="med" len="med"/>
          </a:ln>
          <a:effectLst>
            <a:outerShdw dist="38100" dir="2700000" algn="ctr" rotWithShape="0">
              <a:schemeClr val="tx1"/>
            </a:outerShdw>
          </a:effectLst>
        </p:spPr>
        <p:txBody>
          <a:bodyPr vert="horz" wrap="square" lIns="54000" tIns="54000" rIns="54000" bIns="54000" numCol="1" rtlCol="0" anchor="ctr" anchorCtr="0" compatLnSpc="1">
            <a:prstTxWarp prst="textNoShape">
              <a:avLst/>
            </a:prstTxWarp>
          </a:bodyPr>
          <a:lstStyle/>
          <a:p>
            <a:r>
              <a:rPr lang="en-US" sz="1200" dirty="0"/>
              <a:t>IF, and ONLY IF, there is absolutely no alternative to hire a new employee, then move on.</a:t>
            </a:r>
          </a:p>
          <a:p>
            <a:endParaRPr lang="en-US" sz="1200" dirty="0"/>
          </a:p>
          <a:p>
            <a:r>
              <a:rPr lang="en-US" sz="1200" dirty="0"/>
              <a:t>Remember to make this, and all other, considerations together with the team.</a:t>
            </a:r>
          </a:p>
        </p:txBody>
      </p:sp>
    </p:spTree>
    <p:extLst>
      <p:ext uri="{BB962C8B-B14F-4D97-AF65-F5344CB8AC3E}">
        <p14:creationId xmlns:p14="http://schemas.microsoft.com/office/powerpoint/2010/main" val="42970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B1E02-89E9-4FD2-B55E-E4224DEA3992}"/>
              </a:ext>
            </a:extLst>
          </p:cNvPr>
          <p:cNvSpPr>
            <a:spLocks noGrp="1"/>
          </p:cNvSpPr>
          <p:nvPr>
            <p:ph type="title"/>
          </p:nvPr>
        </p:nvSpPr>
        <p:spPr/>
        <p:txBody>
          <a:bodyPr/>
          <a:lstStyle/>
          <a:p>
            <a:r>
              <a:rPr lang="en-US" dirty="0"/>
              <a:t>Results and needed behavior</a:t>
            </a:r>
            <a:endParaRPr lang="da-DK" dirty="0"/>
          </a:p>
        </p:txBody>
      </p:sp>
      <p:graphicFrame>
        <p:nvGraphicFramePr>
          <p:cNvPr id="5" name="Content Placeholder 4">
            <a:extLst>
              <a:ext uri="{FF2B5EF4-FFF2-40B4-BE49-F238E27FC236}">
                <a16:creationId xmlns:a16="http://schemas.microsoft.com/office/drawing/2014/main" id="{569AB6EF-8628-4393-828A-20C5682952EF}"/>
              </a:ext>
            </a:extLst>
          </p:cNvPr>
          <p:cNvGraphicFramePr>
            <a:graphicFrameLocks noGrp="1"/>
          </p:cNvGraphicFramePr>
          <p:nvPr>
            <p:ph idx="1"/>
            <p:extLst>
              <p:ext uri="{D42A27DB-BD31-4B8C-83A1-F6EECF244321}">
                <p14:modId xmlns:p14="http://schemas.microsoft.com/office/powerpoint/2010/main" val="4194676259"/>
              </p:ext>
            </p:extLst>
          </p:nvPr>
        </p:nvGraphicFramePr>
        <p:xfrm>
          <a:off x="463551" y="1206500"/>
          <a:ext cx="11253680" cy="4575702"/>
        </p:xfrm>
        <a:graphic>
          <a:graphicData uri="http://schemas.openxmlformats.org/drawingml/2006/table">
            <a:tbl>
              <a:tblPr firstRow="1" bandRow="1">
                <a:tableStyleId>{5940675A-B579-460E-94D1-54222C63F5DA}</a:tableStyleId>
              </a:tblPr>
              <a:tblGrid>
                <a:gridCol w="1438384">
                  <a:extLst>
                    <a:ext uri="{9D8B030D-6E8A-4147-A177-3AD203B41FA5}">
                      <a16:colId xmlns:a16="http://schemas.microsoft.com/office/drawing/2014/main" val="455602534"/>
                    </a:ext>
                  </a:extLst>
                </a:gridCol>
                <a:gridCol w="2365509">
                  <a:extLst>
                    <a:ext uri="{9D8B030D-6E8A-4147-A177-3AD203B41FA5}">
                      <a16:colId xmlns:a16="http://schemas.microsoft.com/office/drawing/2014/main" val="759962781"/>
                    </a:ext>
                  </a:extLst>
                </a:gridCol>
                <a:gridCol w="2219895">
                  <a:extLst>
                    <a:ext uri="{9D8B030D-6E8A-4147-A177-3AD203B41FA5}">
                      <a16:colId xmlns:a16="http://schemas.microsoft.com/office/drawing/2014/main" val="1483187454"/>
                    </a:ext>
                  </a:extLst>
                </a:gridCol>
                <a:gridCol w="2219895">
                  <a:extLst>
                    <a:ext uri="{9D8B030D-6E8A-4147-A177-3AD203B41FA5}">
                      <a16:colId xmlns:a16="http://schemas.microsoft.com/office/drawing/2014/main" val="3531359244"/>
                    </a:ext>
                  </a:extLst>
                </a:gridCol>
                <a:gridCol w="2219895">
                  <a:extLst>
                    <a:ext uri="{9D8B030D-6E8A-4147-A177-3AD203B41FA5}">
                      <a16:colId xmlns:a16="http://schemas.microsoft.com/office/drawing/2014/main" val="2808111702"/>
                    </a:ext>
                  </a:extLst>
                </a:gridCol>
                <a:gridCol w="790102">
                  <a:extLst>
                    <a:ext uri="{9D8B030D-6E8A-4147-A177-3AD203B41FA5}">
                      <a16:colId xmlns:a16="http://schemas.microsoft.com/office/drawing/2014/main" val="1920846759"/>
                    </a:ext>
                  </a:extLst>
                </a:gridCol>
              </a:tblGrid>
              <a:tr h="324399">
                <a:tc>
                  <a:txBody>
                    <a:bodyPr/>
                    <a:lstStyle/>
                    <a:p>
                      <a:r>
                        <a:rPr lang="en-US" sz="1600" b="1" dirty="0"/>
                        <a:t>Purpose</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Results</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Responsibilities</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Competence</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Behavior</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Level</a:t>
                      </a:r>
                      <a:endParaRPr lang="da-DK" sz="1600" b="1" dirty="0"/>
                    </a:p>
                  </a:txBody>
                  <a:tcPr>
                    <a:lnB w="381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3440526"/>
                  </a:ext>
                </a:extLst>
              </a:tr>
              <a:tr h="471158">
                <a:tc rowSpan="9">
                  <a:txBody>
                    <a:bodyPr/>
                    <a:lstStyle/>
                    <a:p>
                      <a:pPr algn="ctr"/>
                      <a:r>
                        <a:rPr lang="en-US" sz="1600" b="1" dirty="0"/>
                        <a:t>Vision</a:t>
                      </a:r>
                    </a:p>
                    <a:p>
                      <a:pPr algn="ctr"/>
                      <a:endParaRPr lang="en-US" sz="1600" b="1" dirty="0"/>
                    </a:p>
                    <a:p>
                      <a:pPr algn="ctr"/>
                      <a:r>
                        <a:rPr lang="en-US" sz="1600" b="1" dirty="0"/>
                        <a:t>Values</a:t>
                      </a:r>
                    </a:p>
                    <a:p>
                      <a:pPr algn="ctr"/>
                      <a:endParaRPr lang="en-US" sz="1600" b="1" dirty="0"/>
                    </a:p>
                    <a:p>
                      <a:pPr algn="ctr"/>
                      <a:r>
                        <a:rPr lang="en-US" sz="1600" b="1" dirty="0"/>
                        <a:t>Strategy</a:t>
                      </a:r>
                      <a:endParaRPr lang="da-DK" sz="1600" b="1"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rowSpan="3">
                  <a:txBody>
                    <a:bodyPr/>
                    <a:lstStyle/>
                    <a:p>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800" dirty="0"/>
                        <a:t>Lorem ipsum dolor sit amet, consectetuer adipiscing </a:t>
                      </a:r>
                      <a:r>
                        <a:rPr lang="en-US" sz="800" dirty="0" err="1"/>
                        <a:t>elit</a:t>
                      </a:r>
                      <a:r>
                        <a:rPr lang="en-US" sz="800" dirty="0"/>
                        <a:t>.</a:t>
                      </a:r>
                    </a:p>
                  </a:txBody>
                  <a:tcPr marL="45720" marR="45720" anchor="ctr">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Lorem ipsum</a:t>
                      </a:r>
                      <a:endParaRPr lang="da-DK" sz="800" dirty="0"/>
                    </a:p>
                  </a:txBody>
                  <a:tcPr marL="45720" marR="45720">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Lorem ipsum</a:t>
                      </a:r>
                      <a:endParaRPr lang="da-DK" sz="800" dirty="0"/>
                    </a:p>
                  </a:txBody>
                  <a:tcPr marL="45720" marR="45720">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1-4</a:t>
                      </a:r>
                      <a:endParaRPr lang="da-DK" sz="800" dirty="0"/>
                    </a:p>
                  </a:txBody>
                  <a:tcPr marL="45720" marR="45720">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70223000"/>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tc>
                <a:tc>
                  <a:txBody>
                    <a:bodyPr/>
                    <a:lstStyle/>
                    <a:p>
                      <a:pPr marL="179388" indent="-179388">
                        <a:buFont typeface="+mj-lt"/>
                        <a:buAutoNum type="alphaLcParenR"/>
                      </a:pPr>
                      <a:r>
                        <a:rPr lang="en-US" sz="800" dirty="0"/>
                        <a:t>Lorem ipsum</a:t>
                      </a:r>
                      <a:endParaRPr lang="da-DK" sz="800" dirty="0"/>
                    </a:p>
                  </a:txBody>
                  <a:tcPr marL="45720" marR="45720"/>
                </a:tc>
                <a:tc>
                  <a:txBody>
                    <a:bodyPr/>
                    <a:lstStyle/>
                    <a:p>
                      <a:pPr marL="179388" indent="-179388">
                        <a:buFont typeface="+mj-lt"/>
                        <a:buAutoNum type="alphaLcParenR"/>
                      </a:pPr>
                      <a:r>
                        <a:rPr lang="en-US" sz="800" dirty="0"/>
                        <a:t>Lorem ipsum</a:t>
                      </a:r>
                      <a:endParaRPr lang="da-DK" sz="800" dirty="0"/>
                    </a:p>
                  </a:txBody>
                  <a:tcPr marL="45720" marR="45720"/>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tc>
                <a:extLst>
                  <a:ext uri="{0D108BD9-81ED-4DB2-BD59-A6C34878D82A}">
                    <a16:rowId xmlns:a16="http://schemas.microsoft.com/office/drawing/2014/main" val="4193764891"/>
                  </a:ext>
                </a:extLst>
              </a:tr>
              <a:tr h="471158">
                <a:tc vMerge="1">
                  <a:txBody>
                    <a:bodyPr/>
                    <a:lstStyle/>
                    <a:p>
                      <a:endParaRPr lang="da-DK"/>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B w="38100" cap="flat" cmpd="sng" algn="ctr">
                      <a:solidFill>
                        <a:schemeClr val="tx1"/>
                      </a:solidFill>
                      <a:prstDash val="solid"/>
                      <a:round/>
                      <a:headEnd type="none" w="med" len="med"/>
                      <a:tailEnd type="none" w="med" len="med"/>
                    </a:lnB>
                  </a:tcPr>
                </a:tc>
                <a:tc>
                  <a:txBody>
                    <a:bodyPr/>
                    <a:lstStyle/>
                    <a:p>
                      <a:pPr marL="179388" indent="-179388">
                        <a:buFont typeface="+mj-lt"/>
                        <a:buAutoNum type="alphaLcParenR"/>
                      </a:pPr>
                      <a:r>
                        <a:rPr lang="en-US" sz="800" dirty="0"/>
                        <a:t>Lorem ipsum</a:t>
                      </a:r>
                      <a:endParaRPr lang="da-DK" sz="800" dirty="0"/>
                    </a:p>
                  </a:txBody>
                  <a:tcPr marL="45720" marR="45720">
                    <a:lnB w="38100" cap="flat" cmpd="sng" algn="ctr">
                      <a:solidFill>
                        <a:schemeClr val="tx1"/>
                      </a:solidFill>
                      <a:prstDash val="solid"/>
                      <a:round/>
                      <a:headEnd type="none" w="med" len="med"/>
                      <a:tailEnd type="none" w="med" len="med"/>
                    </a:lnB>
                  </a:tcPr>
                </a:tc>
                <a:tc>
                  <a:txBody>
                    <a:bodyPr/>
                    <a:lstStyle/>
                    <a:p>
                      <a:pPr marL="179388" indent="-179388">
                        <a:buFont typeface="+mj-lt"/>
                        <a:buAutoNum type="alphaLcParenR"/>
                      </a:pPr>
                      <a:r>
                        <a:rPr lang="en-US" sz="800" dirty="0"/>
                        <a:t>Lorem ipsum</a:t>
                      </a:r>
                      <a:endParaRPr lang="da-DK" sz="800" dirty="0"/>
                    </a:p>
                  </a:txBody>
                  <a:tcPr marL="45720" marR="45720">
                    <a:lnB w="38100" cap="flat" cmpd="sng" algn="ctr">
                      <a:solidFill>
                        <a:schemeClr val="tx1"/>
                      </a:solidFill>
                      <a:prstDash val="solid"/>
                      <a:round/>
                      <a:headEnd type="none" w="med" len="med"/>
                      <a:tailEnd type="none" w="med" len="med"/>
                    </a:lnB>
                  </a:tcPr>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8570825"/>
                  </a:ext>
                </a:extLst>
              </a:tr>
              <a:tr h="471158">
                <a:tc vMerge="1">
                  <a:txBody>
                    <a:bodyPr/>
                    <a:lstStyle/>
                    <a:p>
                      <a:endParaRPr lang="da-DK" dirty="0"/>
                    </a:p>
                  </a:txBody>
                  <a:tcPr/>
                </a:tc>
                <a:tc rowSpan="3">
                  <a:txBody>
                    <a:bodyPr/>
                    <a:lstStyle/>
                    <a:p>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Lorem ipsum</a:t>
                      </a:r>
                      <a:endParaRPr lang="da-DK" sz="800" dirty="0"/>
                    </a:p>
                  </a:txBody>
                  <a:tcPr marL="45720" marR="45720">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Lorem ipsum</a:t>
                      </a:r>
                      <a:endParaRPr lang="da-DK" sz="800" dirty="0"/>
                    </a:p>
                  </a:txBody>
                  <a:tcPr marL="45720" marR="45720">
                    <a:lnT w="38100" cap="flat" cmpd="sng" algn="ctr">
                      <a:solidFill>
                        <a:schemeClr val="tx1"/>
                      </a:solidFill>
                      <a:prstDash val="solid"/>
                      <a:round/>
                      <a:headEnd type="none" w="med" len="med"/>
                      <a:tailEnd type="none" w="med" len="med"/>
                    </a:lnT>
                  </a:tcPr>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16036009"/>
                  </a:ext>
                </a:extLst>
              </a:tr>
              <a:tr h="471158">
                <a:tc vMerge="1">
                  <a:txBody>
                    <a:bodyPr/>
                    <a:lstStyle/>
                    <a:p>
                      <a:endParaRPr lang="da-DK"/>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tc>
                <a:tc>
                  <a:txBody>
                    <a:bodyPr/>
                    <a:lstStyle/>
                    <a:p>
                      <a:pPr marL="179388" indent="-179388">
                        <a:buFont typeface="+mj-lt"/>
                        <a:buAutoNum type="alphaLcParenR"/>
                      </a:pPr>
                      <a:r>
                        <a:rPr lang="en-US" sz="800" dirty="0"/>
                        <a:t>Lorem ipsum</a:t>
                      </a:r>
                      <a:endParaRPr lang="da-DK" sz="800" dirty="0"/>
                    </a:p>
                  </a:txBody>
                  <a:tcPr marL="45720" marR="45720"/>
                </a:tc>
                <a:tc>
                  <a:txBody>
                    <a:bodyPr/>
                    <a:lstStyle/>
                    <a:p>
                      <a:pPr marL="179388" indent="-179388">
                        <a:buFont typeface="+mj-lt"/>
                        <a:buAutoNum type="alphaLcParenR"/>
                      </a:pPr>
                      <a:r>
                        <a:rPr lang="en-US" sz="800" dirty="0"/>
                        <a:t>Lorem ipsum</a:t>
                      </a:r>
                      <a:endParaRPr lang="da-DK" sz="800" dirty="0"/>
                    </a:p>
                  </a:txBody>
                  <a:tcPr marL="45720" marR="45720"/>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tc>
                <a:extLst>
                  <a:ext uri="{0D108BD9-81ED-4DB2-BD59-A6C34878D82A}">
                    <a16:rowId xmlns:a16="http://schemas.microsoft.com/office/drawing/2014/main" val="1749798525"/>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B w="38100" cap="flat" cmpd="sng" algn="ctr">
                      <a:solidFill>
                        <a:schemeClr val="tx1"/>
                      </a:solidFill>
                      <a:prstDash val="solid"/>
                      <a:round/>
                      <a:headEnd type="none" w="med" len="med"/>
                      <a:tailEnd type="none" w="med" len="med"/>
                    </a:lnB>
                  </a:tcPr>
                </a:tc>
                <a:tc>
                  <a:txBody>
                    <a:bodyPr/>
                    <a:lstStyle/>
                    <a:p>
                      <a:pPr marL="179388" indent="-179388">
                        <a:buFont typeface="+mj-lt"/>
                        <a:buAutoNum type="alphaLcParenR"/>
                      </a:pPr>
                      <a:r>
                        <a:rPr lang="en-US" sz="800" dirty="0"/>
                        <a:t>Lorem ipsum</a:t>
                      </a:r>
                      <a:endParaRPr lang="da-DK" sz="800" dirty="0"/>
                    </a:p>
                  </a:txBody>
                  <a:tcPr marL="45720" marR="45720">
                    <a:lnB w="38100" cap="flat" cmpd="sng" algn="ctr">
                      <a:solidFill>
                        <a:schemeClr val="tx1"/>
                      </a:solidFill>
                      <a:prstDash val="solid"/>
                      <a:round/>
                      <a:headEnd type="none" w="med" len="med"/>
                      <a:tailEnd type="none" w="med" len="med"/>
                    </a:lnB>
                  </a:tcPr>
                </a:tc>
                <a:tc>
                  <a:txBody>
                    <a:bodyPr/>
                    <a:lstStyle/>
                    <a:p>
                      <a:pPr marL="179388" indent="-179388">
                        <a:buFont typeface="+mj-lt"/>
                        <a:buAutoNum type="alphaLcParenR"/>
                      </a:pPr>
                      <a:r>
                        <a:rPr lang="en-US" sz="800" dirty="0"/>
                        <a:t>Lorem ipsum</a:t>
                      </a:r>
                      <a:endParaRPr lang="da-DK" sz="800" dirty="0"/>
                    </a:p>
                  </a:txBody>
                  <a:tcPr marL="45720" marR="45720">
                    <a:lnB w="38100" cap="flat" cmpd="sng" algn="ctr">
                      <a:solidFill>
                        <a:schemeClr val="tx1"/>
                      </a:solidFill>
                      <a:prstDash val="solid"/>
                      <a:round/>
                      <a:headEnd type="none" w="med" len="med"/>
                      <a:tailEnd type="none" w="med" len="med"/>
                    </a:lnB>
                  </a:tcPr>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4026246"/>
                  </a:ext>
                </a:extLst>
              </a:tr>
              <a:tr h="471158">
                <a:tc vMerge="1">
                  <a:txBody>
                    <a:bodyPr/>
                    <a:lstStyle/>
                    <a:p>
                      <a:endParaRPr lang="da-DK"/>
                    </a:p>
                  </a:txBody>
                  <a:tcPr/>
                </a:tc>
                <a:tc rowSpan="3">
                  <a:txBody>
                    <a:bodyPr/>
                    <a:lstStyle/>
                    <a:p>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Lorem ipsum</a:t>
                      </a:r>
                      <a:endParaRPr lang="da-DK" sz="800" dirty="0"/>
                    </a:p>
                  </a:txBody>
                  <a:tcPr marL="45720" marR="45720">
                    <a:lnT w="38100" cap="flat" cmpd="sng" algn="ctr">
                      <a:solidFill>
                        <a:schemeClr val="tx1"/>
                      </a:solidFill>
                      <a:prstDash val="solid"/>
                      <a:round/>
                      <a:headEnd type="none" w="med" len="med"/>
                      <a:tailEnd type="none" w="med" len="med"/>
                    </a:lnT>
                  </a:tcPr>
                </a:tc>
                <a:tc>
                  <a:txBody>
                    <a:bodyPr/>
                    <a:lstStyle/>
                    <a:p>
                      <a:pPr marL="179388" indent="-179388">
                        <a:buFont typeface="+mj-lt"/>
                        <a:buAutoNum type="alphaLcParenR"/>
                      </a:pPr>
                      <a:r>
                        <a:rPr lang="en-US" sz="800" dirty="0"/>
                        <a:t>Lorem ipsum</a:t>
                      </a:r>
                      <a:endParaRPr lang="da-DK" sz="800" dirty="0"/>
                    </a:p>
                  </a:txBody>
                  <a:tcPr marL="45720" marR="45720">
                    <a:lnT w="38100" cap="flat" cmpd="sng" algn="ctr">
                      <a:solidFill>
                        <a:schemeClr val="tx1"/>
                      </a:solidFill>
                      <a:prstDash val="solid"/>
                      <a:round/>
                      <a:headEnd type="none" w="med" len="med"/>
                      <a:tailEnd type="none" w="med" len="med"/>
                    </a:lnT>
                  </a:tcPr>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75788127"/>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tc>
                <a:tc>
                  <a:txBody>
                    <a:bodyPr/>
                    <a:lstStyle/>
                    <a:p>
                      <a:pPr marL="179388" indent="-179388">
                        <a:buFont typeface="+mj-lt"/>
                        <a:buAutoNum type="alphaLcParenR"/>
                      </a:pPr>
                      <a:r>
                        <a:rPr lang="en-US" sz="800" dirty="0"/>
                        <a:t>Lorem ipsum</a:t>
                      </a:r>
                      <a:endParaRPr lang="da-DK" sz="800" dirty="0"/>
                    </a:p>
                  </a:txBody>
                  <a:tcPr marL="45720" marR="45720"/>
                </a:tc>
                <a:tc>
                  <a:txBody>
                    <a:bodyPr/>
                    <a:lstStyle/>
                    <a:p>
                      <a:pPr marL="179388" indent="-179388">
                        <a:buFont typeface="+mj-lt"/>
                        <a:buAutoNum type="alphaLcParenR"/>
                      </a:pPr>
                      <a:r>
                        <a:rPr lang="en-US" sz="800" dirty="0"/>
                        <a:t>Lorem ipsum</a:t>
                      </a:r>
                      <a:endParaRPr lang="da-DK" sz="800" dirty="0"/>
                    </a:p>
                  </a:txBody>
                  <a:tcPr marL="45720" marR="45720"/>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tc>
                <a:extLst>
                  <a:ext uri="{0D108BD9-81ED-4DB2-BD59-A6C34878D82A}">
                    <a16:rowId xmlns:a16="http://schemas.microsoft.com/office/drawing/2014/main" val="1484406054"/>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B w="38100" cap="flat" cmpd="sng" algn="ctr">
                      <a:solidFill>
                        <a:schemeClr val="tx1"/>
                      </a:solidFill>
                      <a:prstDash val="solid"/>
                      <a:round/>
                      <a:headEnd type="none" w="med" len="med"/>
                      <a:tailEnd type="none" w="med" len="med"/>
                    </a:lnB>
                  </a:tcPr>
                </a:tc>
                <a:tc>
                  <a:txBody>
                    <a:bodyPr/>
                    <a:lstStyle/>
                    <a:p>
                      <a:pPr marL="179388" indent="-179388">
                        <a:buFont typeface="+mj-lt"/>
                        <a:buAutoNum type="alphaLcParenR"/>
                      </a:pPr>
                      <a:r>
                        <a:rPr lang="en-US" sz="800" dirty="0"/>
                        <a:t>Lorem ipsum</a:t>
                      </a:r>
                      <a:endParaRPr lang="da-DK" sz="800" dirty="0"/>
                    </a:p>
                  </a:txBody>
                  <a:tcPr marL="45720" marR="45720">
                    <a:lnB w="38100" cap="flat" cmpd="sng" algn="ctr">
                      <a:solidFill>
                        <a:schemeClr val="tx1"/>
                      </a:solidFill>
                      <a:prstDash val="solid"/>
                      <a:round/>
                      <a:headEnd type="none" w="med" len="med"/>
                      <a:tailEnd type="none" w="med" len="med"/>
                    </a:lnB>
                  </a:tcPr>
                </a:tc>
                <a:tc>
                  <a:txBody>
                    <a:bodyPr/>
                    <a:lstStyle/>
                    <a:p>
                      <a:pPr marL="179388" indent="-179388">
                        <a:buFont typeface="+mj-lt"/>
                        <a:buAutoNum type="alphaLcParenR"/>
                      </a:pPr>
                      <a:r>
                        <a:rPr lang="en-US" sz="800" dirty="0"/>
                        <a:t>Lorem ipsum</a:t>
                      </a:r>
                      <a:endParaRPr lang="da-DK" sz="800" dirty="0"/>
                    </a:p>
                  </a:txBody>
                  <a:tcPr marL="45720" marR="45720">
                    <a:lnB w="38100" cap="flat" cmpd="sng" algn="ctr">
                      <a:solidFill>
                        <a:schemeClr val="tx1"/>
                      </a:solidFill>
                      <a:prstDash val="solid"/>
                      <a:round/>
                      <a:headEnd type="none" w="med" len="med"/>
                      <a:tailEnd type="none" w="med" len="med"/>
                    </a:lnB>
                  </a:tcPr>
                </a:tc>
                <a:tc>
                  <a:txBody>
                    <a:bodyPr/>
                    <a:lstStyle/>
                    <a:p>
                      <a:pPr marL="179388" marR="0" lvl="0" indent="-179388" algn="l" defTabSz="914400" rtl="0" eaLnBrk="1" fontAlgn="auto" latinLnBrk="0" hangingPunct="1">
                        <a:lnSpc>
                          <a:spcPct val="100000"/>
                        </a:lnSpc>
                        <a:spcBef>
                          <a:spcPts val="0"/>
                        </a:spcBef>
                        <a:spcAft>
                          <a:spcPts val="0"/>
                        </a:spcAft>
                        <a:buClrTx/>
                        <a:buSzTx/>
                        <a:buFont typeface="+mj-lt"/>
                        <a:buAutoNum type="alphaLcParenR"/>
                        <a:tabLst/>
                        <a:defRPr/>
                      </a:pPr>
                      <a:r>
                        <a:rPr lang="en-US" sz="800" dirty="0"/>
                        <a:t>1-4</a:t>
                      </a:r>
                      <a:endParaRPr lang="da-DK" sz="800" dirty="0"/>
                    </a:p>
                    <a:p>
                      <a:pPr marL="179388" indent="-179388">
                        <a:buFont typeface="+mj-lt"/>
                        <a:buAutoNum type="alphaLcParenR"/>
                      </a:pPr>
                      <a:endParaRPr lang="da-DK" sz="800" dirty="0"/>
                    </a:p>
                  </a:txBody>
                  <a:tcPr marL="45720" marR="45720">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2204799"/>
                  </a:ext>
                </a:extLst>
              </a:tr>
            </a:tbl>
          </a:graphicData>
        </a:graphic>
      </p:graphicFrame>
      <p:sp>
        <p:nvSpPr>
          <p:cNvPr id="4" name="Slide Number Placeholder 3">
            <a:extLst>
              <a:ext uri="{FF2B5EF4-FFF2-40B4-BE49-F238E27FC236}">
                <a16:creationId xmlns:a16="http://schemas.microsoft.com/office/drawing/2014/main" id="{23D1453B-3EA8-430E-BA51-8F14609D6F06}"/>
              </a:ext>
            </a:extLst>
          </p:cNvPr>
          <p:cNvSpPr>
            <a:spLocks noGrp="1"/>
          </p:cNvSpPr>
          <p:nvPr>
            <p:ph type="sldNum" sz="quarter" idx="4"/>
          </p:nvPr>
        </p:nvSpPr>
        <p:spPr/>
        <p:txBody>
          <a:bodyPr/>
          <a:lstStyle/>
          <a:p>
            <a:r>
              <a:rPr lang="da-DK"/>
              <a:t>StruktureretSundFornuft.dk | </a:t>
            </a:r>
            <a:fld id="{560CA3AB-AC19-4D9C-8C95-DB933072B0B4}" type="slidenum">
              <a:rPr lang="da-DK" smtClean="0"/>
              <a:pPr/>
              <a:t>4</a:t>
            </a:fld>
            <a:endParaRPr lang="da-DK" dirty="0"/>
          </a:p>
        </p:txBody>
      </p:sp>
    </p:spTree>
    <p:extLst>
      <p:ext uri="{BB962C8B-B14F-4D97-AF65-F5344CB8AC3E}">
        <p14:creationId xmlns:p14="http://schemas.microsoft.com/office/powerpoint/2010/main" val="280814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227F2-6EA8-4E37-AA91-6BCE8BBDD4D9}"/>
              </a:ext>
            </a:extLst>
          </p:cNvPr>
          <p:cNvSpPr>
            <a:spLocks noGrp="1"/>
          </p:cNvSpPr>
          <p:nvPr>
            <p:ph type="title"/>
          </p:nvPr>
        </p:nvSpPr>
        <p:spPr/>
        <p:txBody>
          <a:bodyPr/>
          <a:lstStyle/>
          <a:p>
            <a:r>
              <a:rPr lang="en-US" dirty="0"/>
              <a:t>Competence levels – scores for assesment and setting requirements</a:t>
            </a:r>
            <a:endParaRPr lang="da-DK" dirty="0"/>
          </a:p>
        </p:txBody>
      </p:sp>
      <p:sp>
        <p:nvSpPr>
          <p:cNvPr id="4" name="Slide Number Placeholder 3">
            <a:extLst>
              <a:ext uri="{FF2B5EF4-FFF2-40B4-BE49-F238E27FC236}">
                <a16:creationId xmlns:a16="http://schemas.microsoft.com/office/drawing/2014/main" id="{87C0B4EE-85DD-4BE8-996D-105322AE5F9D}"/>
              </a:ext>
            </a:extLst>
          </p:cNvPr>
          <p:cNvSpPr>
            <a:spLocks noGrp="1"/>
          </p:cNvSpPr>
          <p:nvPr>
            <p:ph type="sldNum" sz="quarter" idx="4"/>
          </p:nvPr>
        </p:nvSpPr>
        <p:spPr/>
        <p:txBody>
          <a:bodyPr/>
          <a:lstStyle/>
          <a:p>
            <a:r>
              <a:rPr lang="da-DK"/>
              <a:t>StruktureretSundFornuft.dk | </a:t>
            </a:r>
            <a:fld id="{560CA3AB-AC19-4D9C-8C95-DB933072B0B4}" type="slidenum">
              <a:rPr lang="da-DK" smtClean="0"/>
              <a:pPr/>
              <a:t>5</a:t>
            </a:fld>
            <a:endParaRPr lang="da-DK" dirty="0"/>
          </a:p>
        </p:txBody>
      </p:sp>
      <p:graphicFrame>
        <p:nvGraphicFramePr>
          <p:cNvPr id="7" name="Table 6">
            <a:extLst>
              <a:ext uri="{FF2B5EF4-FFF2-40B4-BE49-F238E27FC236}">
                <a16:creationId xmlns:a16="http://schemas.microsoft.com/office/drawing/2014/main" id="{ED4701FA-9187-44E8-A4AF-E54F10B9AF1D}"/>
              </a:ext>
            </a:extLst>
          </p:cNvPr>
          <p:cNvGraphicFramePr>
            <a:graphicFrameLocks noGrp="1"/>
          </p:cNvGraphicFramePr>
          <p:nvPr>
            <p:extLst>
              <p:ext uri="{D42A27DB-BD31-4B8C-83A1-F6EECF244321}">
                <p14:modId xmlns:p14="http://schemas.microsoft.com/office/powerpoint/2010/main" val="3803840273"/>
              </p:ext>
            </p:extLst>
          </p:nvPr>
        </p:nvGraphicFramePr>
        <p:xfrm>
          <a:off x="536368" y="1335892"/>
          <a:ext cx="10721354" cy="4723734"/>
        </p:xfrm>
        <a:graphic>
          <a:graphicData uri="http://schemas.openxmlformats.org/drawingml/2006/table">
            <a:tbl>
              <a:tblPr firstRow="1" bandRow="1">
                <a:tableStyleId>{5940675A-B579-460E-94D1-54222C63F5DA}</a:tableStyleId>
              </a:tblPr>
              <a:tblGrid>
                <a:gridCol w="660191">
                  <a:extLst>
                    <a:ext uri="{9D8B030D-6E8A-4147-A177-3AD203B41FA5}">
                      <a16:colId xmlns:a16="http://schemas.microsoft.com/office/drawing/2014/main" val="232438908"/>
                    </a:ext>
                  </a:extLst>
                </a:gridCol>
                <a:gridCol w="1363673">
                  <a:extLst>
                    <a:ext uri="{9D8B030D-6E8A-4147-A177-3AD203B41FA5}">
                      <a16:colId xmlns:a16="http://schemas.microsoft.com/office/drawing/2014/main" val="2067747276"/>
                    </a:ext>
                  </a:extLst>
                </a:gridCol>
                <a:gridCol w="4348745">
                  <a:extLst>
                    <a:ext uri="{9D8B030D-6E8A-4147-A177-3AD203B41FA5}">
                      <a16:colId xmlns:a16="http://schemas.microsoft.com/office/drawing/2014/main" val="670370779"/>
                    </a:ext>
                  </a:extLst>
                </a:gridCol>
                <a:gridCol w="4348745">
                  <a:extLst>
                    <a:ext uri="{9D8B030D-6E8A-4147-A177-3AD203B41FA5}">
                      <a16:colId xmlns:a16="http://schemas.microsoft.com/office/drawing/2014/main" val="1565898008"/>
                    </a:ext>
                  </a:extLst>
                </a:gridCol>
              </a:tblGrid>
              <a:tr h="208942">
                <a:tc>
                  <a:txBody>
                    <a:bodyPr/>
                    <a:lstStyle/>
                    <a:p>
                      <a:r>
                        <a:rPr lang="en-US" sz="1000" b="1" noProof="0"/>
                        <a:t>Level</a:t>
                      </a:r>
                    </a:p>
                  </a:txBody>
                  <a:tcPr>
                    <a:solidFill>
                      <a:schemeClr val="bg2"/>
                    </a:solidFill>
                  </a:tcPr>
                </a:tc>
                <a:tc>
                  <a:txBody>
                    <a:bodyPr/>
                    <a:lstStyle/>
                    <a:p>
                      <a:r>
                        <a:rPr lang="en-US" sz="1000" b="1" noProof="0"/>
                        <a:t>Tagline</a:t>
                      </a:r>
                    </a:p>
                  </a:txBody>
                  <a:tcPr>
                    <a:solidFill>
                      <a:schemeClr val="bg2"/>
                    </a:solidFill>
                  </a:tcPr>
                </a:tc>
                <a:tc>
                  <a:txBody>
                    <a:bodyPr/>
                    <a:lstStyle/>
                    <a:p>
                      <a:r>
                        <a:rPr lang="en-US" sz="1000" b="1" noProof="0"/>
                        <a:t>Description</a:t>
                      </a:r>
                    </a:p>
                  </a:txBody>
                  <a:tcPr>
                    <a:solidFill>
                      <a:schemeClr val="bg2"/>
                    </a:solidFill>
                  </a:tcPr>
                </a:tc>
                <a:tc>
                  <a:txBody>
                    <a:bodyPr/>
                    <a:lstStyle/>
                    <a:p>
                      <a:r>
                        <a:rPr lang="en-US" sz="1000" b="1" noProof="0"/>
                        <a:t>Example</a:t>
                      </a:r>
                    </a:p>
                  </a:txBody>
                  <a:tcPr>
                    <a:solidFill>
                      <a:schemeClr val="bg2"/>
                    </a:solidFill>
                  </a:tcPr>
                </a:tc>
                <a:extLst>
                  <a:ext uri="{0D108BD9-81ED-4DB2-BD59-A6C34878D82A}">
                    <a16:rowId xmlns:a16="http://schemas.microsoft.com/office/drawing/2014/main" val="2477088409"/>
                  </a:ext>
                </a:extLst>
              </a:tr>
              <a:tr h="0">
                <a:tc>
                  <a:txBody>
                    <a:bodyPr/>
                    <a:lstStyle/>
                    <a:p>
                      <a:pPr algn="ctr"/>
                      <a:r>
                        <a:rPr lang="en-US" sz="1000" noProof="0"/>
                        <a:t>0</a:t>
                      </a:r>
                    </a:p>
                  </a:txBody>
                  <a:tcPr/>
                </a:tc>
                <a:tc>
                  <a:txBody>
                    <a:bodyPr/>
                    <a:lstStyle/>
                    <a:p>
                      <a:r>
                        <a:rPr lang="en-US" sz="1000" noProof="0"/>
                        <a:t>No knowledge</a:t>
                      </a:r>
                    </a:p>
                  </a:txBody>
                  <a:tcPr/>
                </a:tc>
                <a:tc>
                  <a:txBody>
                    <a:bodyPr/>
                    <a:lstStyle/>
                    <a:p>
                      <a:r>
                        <a:rPr lang="en-US" sz="1000" noProof="0"/>
                        <a:t>No or little knowledge</a:t>
                      </a:r>
                    </a:p>
                  </a:txBody>
                  <a:tcPr/>
                </a:tc>
                <a:tc>
                  <a:txBody>
                    <a:bodyPr/>
                    <a:lstStyle/>
                    <a:p>
                      <a:endParaRPr lang="en-US" sz="1000" noProof="0"/>
                    </a:p>
                  </a:txBody>
                  <a:tcPr/>
                </a:tc>
                <a:extLst>
                  <a:ext uri="{0D108BD9-81ED-4DB2-BD59-A6C34878D82A}">
                    <a16:rowId xmlns:a16="http://schemas.microsoft.com/office/drawing/2014/main" val="785669227"/>
                  </a:ext>
                </a:extLst>
              </a:tr>
              <a:tr h="0">
                <a:tc rowSpan="2">
                  <a:txBody>
                    <a:bodyPr/>
                    <a:lstStyle/>
                    <a:p>
                      <a:pPr algn="ctr"/>
                      <a:r>
                        <a:rPr lang="en-US" sz="1000" noProof="0"/>
                        <a:t>1</a:t>
                      </a:r>
                    </a:p>
                  </a:txBody>
                  <a:tcPr/>
                </a:tc>
                <a:tc>
                  <a:txBody>
                    <a:bodyPr/>
                    <a:lstStyle/>
                    <a:p>
                      <a:r>
                        <a:rPr lang="en-US" sz="1000" noProof="0"/>
                        <a:t>Knowledge</a:t>
                      </a:r>
                    </a:p>
                  </a:txBody>
                  <a:tcPr/>
                </a:tc>
                <a:tc>
                  <a:txBody>
                    <a:bodyPr/>
                    <a:lstStyle/>
                    <a:p>
                      <a:r>
                        <a:rPr lang="en-US" sz="1000" noProof="0"/>
                        <a:t>Knowledge involves recognizing or remembering facts, terms, basic concepts, or answers without necessarily understanding what they mean.</a:t>
                      </a:r>
                    </a:p>
                  </a:txBody>
                  <a:tcPr/>
                </a:tc>
                <a:tc>
                  <a:txBody>
                    <a:bodyPr/>
                    <a:lstStyle/>
                    <a:p>
                      <a:r>
                        <a:rPr lang="en-US" sz="1000" noProof="0"/>
                        <a:t>Name three common varieties of apple</a:t>
                      </a:r>
                    </a:p>
                  </a:txBody>
                  <a:tcPr/>
                </a:tc>
                <a:extLst>
                  <a:ext uri="{0D108BD9-81ED-4DB2-BD59-A6C34878D82A}">
                    <a16:rowId xmlns:a16="http://schemas.microsoft.com/office/drawing/2014/main" val="993650695"/>
                  </a:ext>
                </a:extLst>
              </a:tr>
              <a:tr h="0">
                <a:tc vMerge="1">
                  <a:txBody>
                    <a:bodyPr/>
                    <a:lstStyle/>
                    <a:p>
                      <a:pPr algn="ctr"/>
                      <a:endParaRPr lang="en-US" sz="1000" dirty="0"/>
                    </a:p>
                  </a:txBody>
                  <a:tcPr/>
                </a:tc>
                <a:tc>
                  <a:txBody>
                    <a:bodyPr/>
                    <a:lstStyle/>
                    <a:p>
                      <a:r>
                        <a:rPr lang="en-US" sz="1000" noProof="0"/>
                        <a:t>Comprehending</a:t>
                      </a:r>
                    </a:p>
                  </a:txBody>
                  <a:tcPr/>
                </a:tc>
                <a:tc>
                  <a:txBody>
                    <a:bodyPr/>
                    <a:lstStyle/>
                    <a:p>
                      <a:r>
                        <a:rPr lang="en-US" sz="1000" noProof="0"/>
                        <a:t>Comprehension involves demonstrating understanding of facts and ideas by organizing, comparing, translating, interpreting, giving descriptions, and stating the main ideas.</a:t>
                      </a:r>
                    </a:p>
                  </a:txBody>
                  <a:tcPr/>
                </a:tc>
                <a:tc>
                  <a:txBody>
                    <a:bodyPr/>
                    <a:lstStyle/>
                    <a:p>
                      <a:r>
                        <a:rPr lang="en-US" sz="1000" noProof="0"/>
                        <a:t>Compare the identifying characteristics of a Golden Delicious apple with a Granny Smith apple.</a:t>
                      </a:r>
                    </a:p>
                  </a:txBody>
                  <a:tcPr/>
                </a:tc>
                <a:extLst>
                  <a:ext uri="{0D108BD9-81ED-4DB2-BD59-A6C34878D82A}">
                    <a16:rowId xmlns:a16="http://schemas.microsoft.com/office/drawing/2014/main" val="870406117"/>
                  </a:ext>
                </a:extLst>
              </a:tr>
              <a:tr h="861887">
                <a:tc rowSpan="2">
                  <a:txBody>
                    <a:bodyPr/>
                    <a:lstStyle/>
                    <a:p>
                      <a:pPr algn="ctr"/>
                      <a:r>
                        <a:rPr lang="en-US" sz="1000" noProof="0"/>
                        <a:t>2</a:t>
                      </a:r>
                    </a:p>
                  </a:txBody>
                  <a:tcPr/>
                </a:tc>
                <a:tc>
                  <a:txBody>
                    <a:bodyPr/>
                    <a:lstStyle/>
                    <a:p>
                      <a:r>
                        <a:rPr lang="en-US" sz="1000" noProof="0"/>
                        <a:t>Applying</a:t>
                      </a:r>
                    </a:p>
                  </a:txBody>
                  <a:tcPr/>
                </a:tc>
                <a:tc>
                  <a:txBody>
                    <a:bodyPr/>
                    <a:lstStyle/>
                    <a:p>
                      <a:r>
                        <a:rPr lang="en-US" sz="1000" noProof="0"/>
                        <a:t>Applying involves using acquired knowledge—solving problems in new situations by applying acquired knowledge, facts, techniques and rules. Learners should be able to use prior knowledge to solve problems, identify connections and relationships and how they apply in new situations.</a:t>
                      </a:r>
                    </a:p>
                  </a:txBody>
                  <a:tcPr/>
                </a:tc>
                <a:tc>
                  <a:txBody>
                    <a:bodyPr/>
                    <a:lstStyle/>
                    <a:p>
                      <a:r>
                        <a:rPr lang="en-US" sz="1000" noProof="0"/>
                        <a:t>Would apples prevent scurvy, a disease caused by a deficiency in vitamin C?</a:t>
                      </a:r>
                    </a:p>
                  </a:txBody>
                  <a:tcPr/>
                </a:tc>
                <a:extLst>
                  <a:ext uri="{0D108BD9-81ED-4DB2-BD59-A6C34878D82A}">
                    <a16:rowId xmlns:a16="http://schemas.microsoft.com/office/drawing/2014/main" val="3713819195"/>
                  </a:ext>
                </a:extLst>
              </a:tr>
              <a:tr h="731298">
                <a:tc vMerge="1">
                  <a:txBody>
                    <a:bodyPr/>
                    <a:lstStyle/>
                    <a:p>
                      <a:pPr algn="ctr"/>
                      <a:endParaRPr lang="da-DK" sz="1000" dirty="0"/>
                    </a:p>
                  </a:txBody>
                  <a:tcPr/>
                </a:tc>
                <a:tc>
                  <a:txBody>
                    <a:bodyPr/>
                    <a:lstStyle/>
                    <a:p>
                      <a:r>
                        <a:rPr lang="en-US" sz="1000" noProof="0"/>
                        <a:t>Analyzing</a:t>
                      </a:r>
                    </a:p>
                  </a:txBody>
                  <a:tcPr/>
                </a:tc>
                <a:tc>
                  <a:txBody>
                    <a:bodyPr/>
                    <a:lstStyle/>
                    <a:p>
                      <a:r>
                        <a:rPr lang="en-US" sz="1000" noProof="0"/>
                        <a:t>Analyzing involves examining and breaking information into component parts, determining how the parts relate to one another, identifying motives or causes, making inferences, and finding evidence to support generalizations.</a:t>
                      </a:r>
                    </a:p>
                  </a:txBody>
                  <a:tcPr/>
                </a:tc>
                <a:tc>
                  <a:txBody>
                    <a:bodyPr/>
                    <a:lstStyle/>
                    <a:p>
                      <a:r>
                        <a:rPr lang="en-US" sz="1000" noProof="0"/>
                        <a:t>List four ways of serving foods made with apples and explain which ones have the highest health benefits. Provide references to support your statements.</a:t>
                      </a:r>
                    </a:p>
                  </a:txBody>
                  <a:tcPr/>
                </a:tc>
                <a:extLst>
                  <a:ext uri="{0D108BD9-81ED-4DB2-BD59-A6C34878D82A}">
                    <a16:rowId xmlns:a16="http://schemas.microsoft.com/office/drawing/2014/main" val="2321561336"/>
                  </a:ext>
                </a:extLst>
              </a:tr>
              <a:tr h="600709">
                <a:tc rowSpan="2">
                  <a:txBody>
                    <a:bodyPr/>
                    <a:lstStyle/>
                    <a:p>
                      <a:pPr algn="ctr"/>
                      <a:r>
                        <a:rPr lang="en-US" sz="1000" noProof="0"/>
                        <a:t>3</a:t>
                      </a:r>
                    </a:p>
                  </a:txBody>
                  <a:tcPr/>
                </a:tc>
                <a:tc>
                  <a:txBody>
                    <a:bodyPr/>
                    <a:lstStyle/>
                    <a:p>
                      <a:r>
                        <a:rPr lang="en-US" sz="1000" noProof="0"/>
                        <a:t>Synthesizing</a:t>
                      </a:r>
                    </a:p>
                  </a:txBody>
                  <a:tcPr/>
                </a:tc>
                <a:tc>
                  <a:txBody>
                    <a:bodyPr/>
                    <a:lstStyle/>
                    <a:p>
                      <a:r>
                        <a:rPr lang="en-US" sz="1000" noProof="0"/>
                        <a:t>Synthesizing involves building a structure or pattern from diverse elements; it also refers to the act of putting parts together to form a whole. Its characteristics include:</a:t>
                      </a:r>
                    </a:p>
                  </a:txBody>
                  <a:tcPr/>
                </a:tc>
                <a:tc>
                  <a:txBody>
                    <a:bodyPr/>
                    <a:lstStyle/>
                    <a:p>
                      <a:r>
                        <a:rPr lang="en-US" sz="1000" noProof="0"/>
                        <a:t>Convert an "unhealthy" recipe for apple pie to a "healthy" recipe by replacing your choice of ingredients. Explain the health benefits of using the ingredients you chose vs. the original ones.</a:t>
                      </a:r>
                    </a:p>
                  </a:txBody>
                  <a:tcPr/>
                </a:tc>
                <a:extLst>
                  <a:ext uri="{0D108BD9-81ED-4DB2-BD59-A6C34878D82A}">
                    <a16:rowId xmlns:a16="http://schemas.microsoft.com/office/drawing/2014/main" val="1589777472"/>
                  </a:ext>
                </a:extLst>
              </a:tr>
              <a:tr h="470120">
                <a:tc vMerge="1">
                  <a:txBody>
                    <a:bodyPr/>
                    <a:lstStyle/>
                    <a:p>
                      <a:pPr algn="ctr"/>
                      <a:endParaRPr lang="da-DK" sz="1000" dirty="0"/>
                    </a:p>
                  </a:txBody>
                  <a:tcPr/>
                </a:tc>
                <a:tc>
                  <a:txBody>
                    <a:bodyPr/>
                    <a:lstStyle/>
                    <a:p>
                      <a:r>
                        <a:rPr lang="en-US" sz="1000" noProof="0"/>
                        <a:t>Evaluating</a:t>
                      </a:r>
                    </a:p>
                  </a:txBody>
                  <a:tcPr/>
                </a:tc>
                <a:tc>
                  <a:txBody>
                    <a:bodyPr/>
                    <a:lstStyle/>
                    <a:p>
                      <a:r>
                        <a:rPr lang="en-US" sz="1000" noProof="0"/>
                        <a:t>Evaluating involves presenting and defending opinions by making judgments about information, the validity of ideas, or quality of work based on a set of criteria.</a:t>
                      </a:r>
                    </a:p>
                  </a:txBody>
                  <a:tcPr/>
                </a:tc>
                <a:tc>
                  <a:txBody>
                    <a:bodyPr/>
                    <a:lstStyle/>
                    <a:p>
                      <a:r>
                        <a:rPr lang="en-US" sz="1000" noProof="0"/>
                        <a:t>Which kinds of apples are best for baking a pie, and why?</a:t>
                      </a:r>
                    </a:p>
                  </a:txBody>
                  <a:tcPr/>
                </a:tc>
                <a:extLst>
                  <a:ext uri="{0D108BD9-81ED-4DB2-BD59-A6C34878D82A}">
                    <a16:rowId xmlns:a16="http://schemas.microsoft.com/office/drawing/2014/main" val="1773785690"/>
                  </a:ext>
                </a:extLst>
              </a:tr>
              <a:tr h="339531">
                <a:tc>
                  <a:txBody>
                    <a:bodyPr/>
                    <a:lstStyle/>
                    <a:p>
                      <a:pPr algn="ctr"/>
                      <a:r>
                        <a:rPr lang="en-US" sz="1000" noProof="0"/>
                        <a:t>4</a:t>
                      </a:r>
                    </a:p>
                  </a:txBody>
                  <a:tcPr/>
                </a:tc>
                <a:tc>
                  <a:txBody>
                    <a:bodyPr/>
                    <a:lstStyle/>
                    <a:p>
                      <a:r>
                        <a:rPr lang="en-US" sz="1000" noProof="0"/>
                        <a:t>Instructing</a:t>
                      </a:r>
                    </a:p>
                  </a:txBody>
                  <a:tcPr/>
                </a:tc>
                <a:tc>
                  <a:txBody>
                    <a:bodyPr/>
                    <a:lstStyle/>
                    <a:p>
                      <a:r>
                        <a:rPr lang="en-US" sz="1000" noProof="0"/>
                        <a:t>Ability to instruct and mentor others to transfer own knowledge to others.</a:t>
                      </a:r>
                    </a:p>
                  </a:txBody>
                  <a:tcPr/>
                </a:tc>
                <a:tc>
                  <a:txBody>
                    <a:bodyPr/>
                    <a:lstStyle/>
                    <a:p>
                      <a:r>
                        <a:rPr lang="en-US" sz="1000" noProof="0" dirty="0"/>
                        <a:t>Teaches other about apples</a:t>
                      </a:r>
                    </a:p>
                  </a:txBody>
                  <a:tcPr/>
                </a:tc>
                <a:extLst>
                  <a:ext uri="{0D108BD9-81ED-4DB2-BD59-A6C34878D82A}">
                    <a16:rowId xmlns:a16="http://schemas.microsoft.com/office/drawing/2014/main" val="1468649869"/>
                  </a:ext>
                </a:extLst>
              </a:tr>
            </a:tbl>
          </a:graphicData>
        </a:graphic>
      </p:graphicFrame>
      <p:sp>
        <p:nvSpPr>
          <p:cNvPr id="8" name="[Placeholder]Source">
            <a:extLst>
              <a:ext uri="{FF2B5EF4-FFF2-40B4-BE49-F238E27FC236}">
                <a16:creationId xmlns:a16="http://schemas.microsoft.com/office/drawing/2014/main" id="{34BD2AD1-F575-446C-8940-11DCC76855EF}"/>
              </a:ext>
            </a:extLst>
          </p:cNvPr>
          <p:cNvSpPr/>
          <p:nvPr/>
        </p:nvSpPr>
        <p:spPr>
          <a:xfrm>
            <a:off x="0" y="6546761"/>
            <a:ext cx="10281634" cy="3072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46088" indent="-446088">
              <a:tabLst>
                <a:tab pos="446088" algn="l"/>
              </a:tabLst>
            </a:pPr>
            <a:r>
              <a:rPr lang="en-US" sz="800" dirty="0">
                <a:solidFill>
                  <a:schemeClr val="bg1"/>
                </a:solidFill>
                <a:latin typeface="+mn-lt"/>
              </a:rPr>
              <a:t>Source:	</a:t>
            </a:r>
            <a:r>
              <a:rPr lang="en-US" sz="800" dirty="0">
                <a:solidFill>
                  <a:schemeClr val="bg1"/>
                </a:solidFill>
              </a:rPr>
              <a:t>https://en.wikipedia.org/wiki/Bloom%27s_taxonomy</a:t>
            </a:r>
            <a:endParaRPr lang="en-US" sz="800" dirty="0">
              <a:solidFill>
                <a:schemeClr val="bg1"/>
              </a:solidFill>
              <a:latin typeface="+mn-lt"/>
            </a:endParaRPr>
          </a:p>
        </p:txBody>
      </p:sp>
      <p:sp>
        <p:nvSpPr>
          <p:cNvPr id="9" name="[Placeholder]Notes">
            <a:extLst>
              <a:ext uri="{FF2B5EF4-FFF2-40B4-BE49-F238E27FC236}">
                <a16:creationId xmlns:a16="http://schemas.microsoft.com/office/drawing/2014/main" id="{BD14CEBB-A75A-4BC7-AEBA-951C98C5A768}"/>
              </a:ext>
            </a:extLst>
          </p:cNvPr>
          <p:cNvSpPr/>
          <p:nvPr/>
        </p:nvSpPr>
        <p:spPr>
          <a:xfrm>
            <a:off x="0" y="6070600"/>
            <a:ext cx="12192000" cy="4761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446088" indent="-446088">
              <a:tabLst>
                <a:tab pos="446088" algn="l"/>
              </a:tabLst>
            </a:pPr>
            <a:r>
              <a:rPr lang="en-US" sz="800" dirty="0">
                <a:solidFill>
                  <a:schemeClr val="tx1"/>
                </a:solidFill>
                <a:latin typeface="+mn-lt"/>
              </a:rPr>
              <a:t>Notes:	Levels are an addition to the original Bloom Taxonomy, as are the added level 0 and 4.</a:t>
            </a:r>
          </a:p>
        </p:txBody>
      </p:sp>
    </p:spTree>
    <p:extLst>
      <p:ext uri="{BB962C8B-B14F-4D97-AF65-F5344CB8AC3E}">
        <p14:creationId xmlns:p14="http://schemas.microsoft.com/office/powerpoint/2010/main" val="383135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B1E02-89E9-4FD2-B55E-E4224DEA3992}"/>
              </a:ext>
            </a:extLst>
          </p:cNvPr>
          <p:cNvSpPr>
            <a:spLocks noGrp="1"/>
          </p:cNvSpPr>
          <p:nvPr>
            <p:ph type="title"/>
          </p:nvPr>
        </p:nvSpPr>
        <p:spPr/>
        <p:txBody>
          <a:bodyPr/>
          <a:lstStyle/>
          <a:p>
            <a:r>
              <a:rPr lang="en-US" dirty="0"/>
              <a:t>Results and needed behavior</a:t>
            </a:r>
            <a:endParaRPr lang="da-DK" dirty="0"/>
          </a:p>
        </p:txBody>
      </p:sp>
      <p:graphicFrame>
        <p:nvGraphicFramePr>
          <p:cNvPr id="5" name="Content Placeholder 4">
            <a:extLst>
              <a:ext uri="{FF2B5EF4-FFF2-40B4-BE49-F238E27FC236}">
                <a16:creationId xmlns:a16="http://schemas.microsoft.com/office/drawing/2014/main" id="{569AB6EF-8628-4393-828A-20C5682952EF}"/>
              </a:ext>
            </a:extLst>
          </p:cNvPr>
          <p:cNvGraphicFramePr>
            <a:graphicFrameLocks noGrp="1"/>
          </p:cNvGraphicFramePr>
          <p:nvPr>
            <p:ph idx="1"/>
            <p:extLst>
              <p:ext uri="{D42A27DB-BD31-4B8C-83A1-F6EECF244321}">
                <p14:modId xmlns:p14="http://schemas.microsoft.com/office/powerpoint/2010/main" val="3427906619"/>
              </p:ext>
            </p:extLst>
          </p:nvPr>
        </p:nvGraphicFramePr>
        <p:xfrm>
          <a:off x="463551" y="1206500"/>
          <a:ext cx="6023788" cy="4575702"/>
        </p:xfrm>
        <a:graphic>
          <a:graphicData uri="http://schemas.openxmlformats.org/drawingml/2006/table">
            <a:tbl>
              <a:tblPr firstRow="1" bandRow="1">
                <a:tableStyleId>{5940675A-B579-460E-94D1-54222C63F5DA}</a:tableStyleId>
              </a:tblPr>
              <a:tblGrid>
                <a:gridCol w="1438384">
                  <a:extLst>
                    <a:ext uri="{9D8B030D-6E8A-4147-A177-3AD203B41FA5}">
                      <a16:colId xmlns:a16="http://schemas.microsoft.com/office/drawing/2014/main" val="455602534"/>
                    </a:ext>
                  </a:extLst>
                </a:gridCol>
                <a:gridCol w="2365509">
                  <a:extLst>
                    <a:ext uri="{9D8B030D-6E8A-4147-A177-3AD203B41FA5}">
                      <a16:colId xmlns:a16="http://schemas.microsoft.com/office/drawing/2014/main" val="759962781"/>
                    </a:ext>
                  </a:extLst>
                </a:gridCol>
                <a:gridCol w="2219895">
                  <a:extLst>
                    <a:ext uri="{9D8B030D-6E8A-4147-A177-3AD203B41FA5}">
                      <a16:colId xmlns:a16="http://schemas.microsoft.com/office/drawing/2014/main" val="1483187454"/>
                    </a:ext>
                  </a:extLst>
                </a:gridCol>
              </a:tblGrid>
              <a:tr h="324399">
                <a:tc>
                  <a:txBody>
                    <a:bodyPr/>
                    <a:lstStyle/>
                    <a:p>
                      <a:r>
                        <a:rPr lang="en-US" sz="1600" b="1" dirty="0"/>
                        <a:t>Purpose</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Results</a:t>
                      </a:r>
                      <a:endParaRPr lang="da-DK" sz="1600" b="1" dirty="0"/>
                    </a:p>
                  </a:txBody>
                  <a:tcPr>
                    <a:lnB w="38100" cap="flat" cmpd="sng" algn="ctr">
                      <a:solidFill>
                        <a:schemeClr val="tx1"/>
                      </a:solidFill>
                      <a:prstDash val="solid"/>
                      <a:round/>
                      <a:headEnd type="none" w="med" len="med"/>
                      <a:tailEnd type="none" w="med" len="med"/>
                    </a:lnB>
                    <a:solidFill>
                      <a:schemeClr val="bg2"/>
                    </a:solidFill>
                  </a:tcPr>
                </a:tc>
                <a:tc>
                  <a:txBody>
                    <a:bodyPr/>
                    <a:lstStyle/>
                    <a:p>
                      <a:r>
                        <a:rPr lang="en-US" sz="1600" b="1" dirty="0"/>
                        <a:t>Responsibilities</a:t>
                      </a:r>
                      <a:endParaRPr lang="da-DK" sz="1600" b="1" dirty="0"/>
                    </a:p>
                  </a:txBody>
                  <a:tcPr>
                    <a:lnB w="381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3440526"/>
                  </a:ext>
                </a:extLst>
              </a:tr>
              <a:tr h="471158">
                <a:tc rowSpan="9">
                  <a:txBody>
                    <a:bodyPr/>
                    <a:lstStyle/>
                    <a:p>
                      <a:pPr algn="ctr"/>
                      <a:r>
                        <a:rPr lang="en-US" sz="1600" b="1" dirty="0"/>
                        <a:t>Vision</a:t>
                      </a:r>
                    </a:p>
                    <a:p>
                      <a:pPr algn="ctr"/>
                      <a:endParaRPr lang="en-US" sz="1600" b="1" dirty="0"/>
                    </a:p>
                    <a:p>
                      <a:pPr algn="ctr"/>
                      <a:r>
                        <a:rPr lang="en-US" sz="1600" b="1" dirty="0"/>
                        <a:t>Values</a:t>
                      </a:r>
                    </a:p>
                    <a:p>
                      <a:pPr algn="ctr"/>
                      <a:endParaRPr lang="en-US" sz="1600" b="1" dirty="0"/>
                    </a:p>
                    <a:p>
                      <a:pPr algn="ctr"/>
                      <a:r>
                        <a:rPr lang="en-US" sz="1600" b="1" dirty="0"/>
                        <a:t>Strategy</a:t>
                      </a:r>
                      <a:endParaRPr lang="da-DK" sz="1600" b="1"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rowSpan="3">
                  <a:txBody>
                    <a:bodyPr/>
                    <a:lstStyle/>
                    <a:p>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800" dirty="0"/>
                        <a:t>Lorem ipsum dolor sit amet, consectetuer adipiscing </a:t>
                      </a:r>
                      <a:r>
                        <a:rPr lang="en-US" sz="800" dirty="0" err="1"/>
                        <a:t>elit</a:t>
                      </a:r>
                      <a:r>
                        <a:rPr lang="en-US" sz="800" dirty="0"/>
                        <a:t>.</a:t>
                      </a:r>
                    </a:p>
                  </a:txBody>
                  <a:tcPr marL="45720" marR="45720"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170223000"/>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tc>
                <a:extLst>
                  <a:ext uri="{0D108BD9-81ED-4DB2-BD59-A6C34878D82A}">
                    <a16:rowId xmlns:a16="http://schemas.microsoft.com/office/drawing/2014/main" val="4193764891"/>
                  </a:ext>
                </a:extLst>
              </a:tr>
              <a:tr h="471158">
                <a:tc vMerge="1">
                  <a:txBody>
                    <a:bodyPr/>
                    <a:lstStyle/>
                    <a:p>
                      <a:endParaRPr lang="da-DK"/>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08570825"/>
                  </a:ext>
                </a:extLst>
              </a:tr>
              <a:tr h="471158">
                <a:tc vMerge="1">
                  <a:txBody>
                    <a:bodyPr/>
                    <a:lstStyle/>
                    <a:p>
                      <a:endParaRPr lang="da-DK" dirty="0"/>
                    </a:p>
                  </a:txBody>
                  <a:tcPr/>
                </a:tc>
                <a:tc rowSpan="3">
                  <a:txBody>
                    <a:bodyPr/>
                    <a:lstStyle/>
                    <a:p>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316036009"/>
                  </a:ext>
                </a:extLst>
              </a:tr>
              <a:tr h="471158">
                <a:tc vMerge="1">
                  <a:txBody>
                    <a:bodyPr/>
                    <a:lstStyle/>
                    <a:p>
                      <a:endParaRPr lang="da-DK"/>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tc>
                <a:extLst>
                  <a:ext uri="{0D108BD9-81ED-4DB2-BD59-A6C34878D82A}">
                    <a16:rowId xmlns:a16="http://schemas.microsoft.com/office/drawing/2014/main" val="1749798525"/>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64026246"/>
                  </a:ext>
                </a:extLst>
              </a:tr>
              <a:tr h="471158">
                <a:tc vMerge="1">
                  <a:txBody>
                    <a:bodyPr/>
                    <a:lstStyle/>
                    <a:p>
                      <a:endParaRPr lang="da-DK"/>
                    </a:p>
                  </a:txBody>
                  <a:tcPr/>
                </a:tc>
                <a:tc rowSpan="3">
                  <a:txBody>
                    <a:bodyPr/>
                    <a:lstStyle/>
                    <a:p>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T w="381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875788127"/>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tc>
                <a:extLst>
                  <a:ext uri="{0D108BD9-81ED-4DB2-BD59-A6C34878D82A}">
                    <a16:rowId xmlns:a16="http://schemas.microsoft.com/office/drawing/2014/main" val="1484406054"/>
                  </a:ext>
                </a:extLst>
              </a:tr>
              <a:tr h="471158">
                <a:tc vMerge="1">
                  <a:txBody>
                    <a:bodyPr/>
                    <a:lstStyle/>
                    <a:p>
                      <a:endParaRPr lang="da-DK" dirty="0"/>
                    </a:p>
                  </a:txBody>
                  <a:tcPr/>
                </a:tc>
                <a:tc vMerge="1">
                  <a:txBody>
                    <a:bodyPr/>
                    <a:lstStyle/>
                    <a:p>
                      <a:endParaRPr lang="da-DK" dirty="0"/>
                    </a:p>
                  </a:txBody>
                  <a:tcPr/>
                </a:tc>
                <a:tc>
                  <a:txBody>
                    <a:bodyPr/>
                    <a:lstStyle/>
                    <a:p>
                      <a:pPr marL="0" indent="0">
                        <a:buFont typeface="Arial" panose="020B0604020202020204" pitchFamily="34" charset="0"/>
                        <a:buNone/>
                      </a:pPr>
                      <a:r>
                        <a:rPr lang="en-US" sz="800" dirty="0"/>
                        <a:t>Lorem ipsum dolor sit </a:t>
                      </a:r>
                      <a:r>
                        <a:rPr lang="en-US" sz="800" dirty="0" err="1"/>
                        <a:t>amet</a:t>
                      </a:r>
                      <a:r>
                        <a:rPr lang="en-US" sz="800" dirty="0"/>
                        <a:t>, </a:t>
                      </a:r>
                      <a:r>
                        <a:rPr lang="en-US" sz="800" dirty="0" err="1"/>
                        <a:t>consectetuer</a:t>
                      </a:r>
                      <a:r>
                        <a:rPr lang="en-US" sz="800" dirty="0"/>
                        <a:t> </a:t>
                      </a:r>
                      <a:r>
                        <a:rPr lang="en-US" sz="800" dirty="0" err="1"/>
                        <a:t>adipiscing</a:t>
                      </a:r>
                      <a:r>
                        <a:rPr lang="en-US" sz="800" dirty="0"/>
                        <a:t> </a:t>
                      </a:r>
                      <a:r>
                        <a:rPr lang="en-US" sz="800" dirty="0" err="1"/>
                        <a:t>elit</a:t>
                      </a:r>
                      <a:r>
                        <a:rPr lang="en-US" sz="800" dirty="0"/>
                        <a:t>.</a:t>
                      </a:r>
                      <a:endParaRPr lang="da-DK" sz="800" dirty="0"/>
                    </a:p>
                  </a:txBody>
                  <a:tcPr marL="45720" marR="45720" anchor="ct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12204799"/>
                  </a:ext>
                </a:extLst>
              </a:tr>
            </a:tbl>
          </a:graphicData>
        </a:graphic>
      </p:graphicFrame>
      <p:sp>
        <p:nvSpPr>
          <p:cNvPr id="4" name="Slide Number Placeholder 3">
            <a:extLst>
              <a:ext uri="{FF2B5EF4-FFF2-40B4-BE49-F238E27FC236}">
                <a16:creationId xmlns:a16="http://schemas.microsoft.com/office/drawing/2014/main" id="{23D1453B-3EA8-430E-BA51-8F14609D6F06}"/>
              </a:ext>
            </a:extLst>
          </p:cNvPr>
          <p:cNvSpPr>
            <a:spLocks noGrp="1"/>
          </p:cNvSpPr>
          <p:nvPr>
            <p:ph type="sldNum" sz="quarter" idx="4"/>
          </p:nvPr>
        </p:nvSpPr>
        <p:spPr/>
        <p:txBody>
          <a:bodyPr/>
          <a:lstStyle/>
          <a:p>
            <a:r>
              <a:rPr lang="da-DK"/>
              <a:t>StruktureretSundFornuft.dk | </a:t>
            </a:r>
            <a:fld id="{560CA3AB-AC19-4D9C-8C95-DB933072B0B4}" type="slidenum">
              <a:rPr lang="da-DK" smtClean="0"/>
              <a:pPr/>
              <a:t>6</a:t>
            </a:fld>
            <a:endParaRPr lang="da-DK" dirty="0"/>
          </a:p>
        </p:txBody>
      </p:sp>
      <p:graphicFrame>
        <p:nvGraphicFramePr>
          <p:cNvPr id="7" name="Content Placeholder 4">
            <a:extLst>
              <a:ext uri="{FF2B5EF4-FFF2-40B4-BE49-F238E27FC236}">
                <a16:creationId xmlns:a16="http://schemas.microsoft.com/office/drawing/2014/main" id="{FCEA8F9E-9F13-4831-9B2C-8F543882A799}"/>
              </a:ext>
            </a:extLst>
          </p:cNvPr>
          <p:cNvGraphicFramePr>
            <a:graphicFrameLocks/>
          </p:cNvGraphicFramePr>
          <p:nvPr>
            <p:extLst>
              <p:ext uri="{D42A27DB-BD31-4B8C-83A1-F6EECF244321}">
                <p14:modId xmlns:p14="http://schemas.microsoft.com/office/powerpoint/2010/main" val="1395261951"/>
              </p:ext>
            </p:extLst>
          </p:nvPr>
        </p:nvGraphicFramePr>
        <p:xfrm>
          <a:off x="7792277" y="1206500"/>
          <a:ext cx="3982279" cy="4575702"/>
        </p:xfrm>
        <a:graphic>
          <a:graphicData uri="http://schemas.openxmlformats.org/drawingml/2006/table">
            <a:tbl>
              <a:tblPr firstRow="1" bandRow="1">
                <a:tableStyleId>{5940675A-B579-460E-94D1-54222C63F5DA}</a:tableStyleId>
              </a:tblPr>
              <a:tblGrid>
                <a:gridCol w="3982279">
                  <a:extLst>
                    <a:ext uri="{9D8B030D-6E8A-4147-A177-3AD203B41FA5}">
                      <a16:colId xmlns:a16="http://schemas.microsoft.com/office/drawing/2014/main" val="455602534"/>
                    </a:ext>
                  </a:extLst>
                </a:gridCol>
              </a:tblGrid>
              <a:tr h="324399">
                <a:tc>
                  <a:txBody>
                    <a:bodyPr/>
                    <a:lstStyle/>
                    <a:p>
                      <a:r>
                        <a:rPr lang="en-US" sz="1600" b="1" dirty="0"/>
                        <a:t>Professional skills requirement</a:t>
                      </a:r>
                      <a:endParaRPr lang="da-DK" sz="1600" b="1" dirty="0"/>
                    </a:p>
                  </a:txBody>
                  <a:tcPr>
                    <a:lnB w="381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3440526"/>
                  </a:ext>
                </a:extLst>
              </a:tr>
              <a:tr h="4240422">
                <a:tc>
                  <a:txBody>
                    <a:bodyPr/>
                    <a:lstStyle/>
                    <a:p>
                      <a:pPr marL="228600" indent="-228600" algn="l">
                        <a:buFont typeface="+mj-lt"/>
                        <a:buAutoNum type="alphaUcPeriod"/>
                      </a:pPr>
                      <a:r>
                        <a:rPr lang="en-US" sz="800" kern="1200" dirty="0">
                          <a:solidFill>
                            <a:schemeClr val="tx1"/>
                          </a:solidFill>
                          <a:latin typeface="+mn-lt"/>
                          <a:ea typeface="+mn-ea"/>
                          <a:cs typeface="+mn-cs"/>
                        </a:rPr>
                        <a:t>Certifications</a:t>
                      </a:r>
                    </a:p>
                    <a:p>
                      <a:pPr marL="228600" indent="-228600" algn="l">
                        <a:buFont typeface="+mj-lt"/>
                        <a:buAutoNum type="alphaUcPeriod"/>
                      </a:pPr>
                      <a:r>
                        <a:rPr lang="en-US" sz="800" kern="1200" dirty="0">
                          <a:solidFill>
                            <a:schemeClr val="tx1"/>
                          </a:solidFill>
                          <a:latin typeface="+mn-lt"/>
                          <a:ea typeface="+mn-ea"/>
                          <a:cs typeface="+mn-cs"/>
                        </a:rPr>
                        <a:t>Education</a:t>
                      </a:r>
                    </a:p>
                    <a:p>
                      <a:pPr marL="228600" indent="-228600" algn="l">
                        <a:buFont typeface="+mj-lt"/>
                        <a:buAutoNum type="alphaUcPeriod"/>
                      </a:pPr>
                      <a:r>
                        <a:rPr lang="en-US" sz="800" kern="1200" dirty="0">
                          <a:solidFill>
                            <a:schemeClr val="tx1"/>
                          </a:solidFill>
                          <a:latin typeface="+mn-lt"/>
                          <a:ea typeface="+mn-ea"/>
                          <a:cs typeface="+mn-cs"/>
                        </a:rPr>
                        <a:t>Experience</a:t>
                      </a:r>
                    </a:p>
                    <a:p>
                      <a:pPr marL="228600" indent="-228600" algn="l">
                        <a:buFont typeface="+mj-lt"/>
                        <a:buAutoNum type="alphaUcPeriod"/>
                      </a:pPr>
                      <a:r>
                        <a:rPr lang="en-US" sz="800" kern="1200" dirty="0">
                          <a:solidFill>
                            <a:schemeClr val="tx1"/>
                          </a:solidFill>
                          <a:latin typeface="+mn-lt"/>
                          <a:ea typeface="+mn-ea"/>
                          <a:cs typeface="+mn-cs"/>
                        </a:rPr>
                        <a:t>General requirements required by the organization</a:t>
                      </a:r>
                      <a:endParaRPr lang="da-DK" sz="800" kern="1200" dirty="0">
                        <a:solidFill>
                          <a:schemeClr val="tx1"/>
                        </a:solidFill>
                        <a:latin typeface="+mn-lt"/>
                        <a:ea typeface="+mn-ea"/>
                        <a:cs typeface="+mn-cs"/>
                      </a:endParaRPr>
                    </a:p>
                  </a:txBody>
                  <a:tcPr marL="45720" marR="45720">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70223000"/>
                  </a:ext>
                </a:extLst>
              </a:tr>
            </a:tbl>
          </a:graphicData>
        </a:graphic>
      </p:graphicFrame>
      <p:sp>
        <p:nvSpPr>
          <p:cNvPr id="8" name="Vinkel 4">
            <a:extLst>
              <a:ext uri="{FF2B5EF4-FFF2-40B4-BE49-F238E27FC236}">
                <a16:creationId xmlns:a16="http://schemas.microsoft.com/office/drawing/2014/main" id="{9712A6E6-9005-41D4-91C0-2F6055A73CA8}"/>
              </a:ext>
            </a:extLst>
          </p:cNvPr>
          <p:cNvSpPr/>
          <p:nvPr/>
        </p:nvSpPr>
        <p:spPr bwMode="auto">
          <a:xfrm>
            <a:off x="6786397" y="1206499"/>
            <a:ext cx="714333" cy="4575701"/>
          </a:xfrm>
          <a:prstGeom prst="chevron">
            <a:avLst>
              <a:gd name="adj" fmla="val 48697"/>
            </a:avLst>
          </a:prstGeom>
          <a:solidFill>
            <a:schemeClr val="bg2"/>
          </a:solidFill>
          <a:ln w="9525" cap="flat" cmpd="sng" algn="ctr">
            <a:solidFill>
              <a:schemeClr val="tx1">
                <a:lumMod val="100000"/>
              </a:schemeClr>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fontAlgn="base">
              <a:spcBef>
                <a:spcPct val="0"/>
              </a:spcBef>
              <a:spcAft>
                <a:spcPct val="0"/>
              </a:spcAft>
            </a:pPr>
            <a:endParaRPr lang="da-DK" sz="1900" dirty="0" err="1">
              <a:solidFill>
                <a:schemeClr val="bg1"/>
              </a:solidFill>
              <a:latin typeface="Verdana" pitchFamily="34" charset="0"/>
            </a:endParaRPr>
          </a:p>
        </p:txBody>
      </p:sp>
    </p:spTree>
    <p:extLst>
      <p:ext uri="{BB962C8B-B14F-4D97-AF65-F5344CB8AC3E}">
        <p14:creationId xmlns:p14="http://schemas.microsoft.com/office/powerpoint/2010/main" val="61878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FE7CD-FD10-4D5D-9FCF-228FE47B7769}"/>
              </a:ext>
            </a:extLst>
          </p:cNvPr>
          <p:cNvSpPr>
            <a:spLocks noGrp="1"/>
          </p:cNvSpPr>
          <p:nvPr>
            <p:ph type="title"/>
          </p:nvPr>
        </p:nvSpPr>
        <p:spPr/>
        <p:txBody>
          <a:bodyPr/>
          <a:lstStyle/>
          <a:p>
            <a:r>
              <a:rPr lang="en-US" dirty="0"/>
              <a:t>Transfer results, responsibilities and requirements to the job description</a:t>
            </a:r>
            <a:endParaRPr lang="da-DK" dirty="0"/>
          </a:p>
        </p:txBody>
      </p:sp>
      <p:graphicFrame>
        <p:nvGraphicFramePr>
          <p:cNvPr id="5" name="Content Placeholder 4">
            <a:extLst>
              <a:ext uri="{FF2B5EF4-FFF2-40B4-BE49-F238E27FC236}">
                <a16:creationId xmlns:a16="http://schemas.microsoft.com/office/drawing/2014/main" id="{88DA78A2-A040-4089-9972-4390F927B245}"/>
              </a:ext>
            </a:extLst>
          </p:cNvPr>
          <p:cNvGraphicFramePr>
            <a:graphicFrameLocks noGrp="1"/>
          </p:cNvGraphicFramePr>
          <p:nvPr>
            <p:ph idx="1"/>
            <p:extLst>
              <p:ext uri="{D42A27DB-BD31-4B8C-83A1-F6EECF244321}">
                <p14:modId xmlns:p14="http://schemas.microsoft.com/office/powerpoint/2010/main" val="1064350799"/>
              </p:ext>
            </p:extLst>
          </p:nvPr>
        </p:nvGraphicFramePr>
        <p:xfrm>
          <a:off x="6787709" y="1253241"/>
          <a:ext cx="4635207" cy="833690"/>
        </p:xfrm>
        <a:graphic>
          <a:graphicData uri="http://schemas.openxmlformats.org/drawingml/2006/table">
            <a:tbl>
              <a:tblPr/>
              <a:tblGrid>
                <a:gridCol w="924796">
                  <a:extLst>
                    <a:ext uri="{9D8B030D-6E8A-4147-A177-3AD203B41FA5}">
                      <a16:colId xmlns:a16="http://schemas.microsoft.com/office/drawing/2014/main" val="2533883796"/>
                    </a:ext>
                  </a:extLst>
                </a:gridCol>
                <a:gridCol w="3710411">
                  <a:extLst>
                    <a:ext uri="{9D8B030D-6E8A-4147-A177-3AD203B41FA5}">
                      <a16:colId xmlns:a16="http://schemas.microsoft.com/office/drawing/2014/main" val="106668743"/>
                    </a:ext>
                  </a:extLst>
                </a:gridCol>
              </a:tblGrid>
              <a:tr h="0">
                <a:tc>
                  <a:txBody>
                    <a:bodyPr/>
                    <a:lstStyle/>
                    <a:p>
                      <a:pPr marL="0" marR="0" fontAlgn="t">
                        <a:spcBef>
                          <a:spcPts val="0"/>
                        </a:spcBef>
                        <a:spcAft>
                          <a:spcPts val="0"/>
                        </a:spcAft>
                      </a:pPr>
                      <a:r>
                        <a:rPr lang="en-US" sz="800" b="1" dirty="0">
                          <a:effectLst/>
                          <a:latin typeface="Calibri" panose="020F0502020204030204" pitchFamily="34" charset="0"/>
                        </a:rPr>
                        <a:t>NAME</a:t>
                      </a:r>
                      <a:endParaRPr lang="en-US" sz="800" dirty="0">
                        <a:effectLst/>
                        <a:latin typeface="Calibri" panose="020F0502020204030204" pitchFamily="34" charset="0"/>
                      </a:endParaRP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a:effectLst/>
                          <a:latin typeface="Calibri" panose="020F0502020204030204" pitchFamily="34" charset="0"/>
                        </a:rPr>
                        <a:t> </a:t>
                      </a: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571897366"/>
                  </a:ext>
                </a:extLst>
              </a:tr>
              <a:tr h="0">
                <a:tc>
                  <a:txBody>
                    <a:bodyPr/>
                    <a:lstStyle/>
                    <a:p>
                      <a:pPr marL="0" marR="0" fontAlgn="t">
                        <a:spcBef>
                          <a:spcPts val="0"/>
                        </a:spcBef>
                        <a:spcAft>
                          <a:spcPts val="0"/>
                        </a:spcAft>
                      </a:pPr>
                      <a:r>
                        <a:rPr lang="en-US" sz="800" b="1">
                          <a:effectLst/>
                          <a:latin typeface="Calibri" panose="020F0502020204030204" pitchFamily="34" charset="0"/>
                        </a:rPr>
                        <a:t>POSITION TITLE</a:t>
                      </a:r>
                      <a:endParaRPr lang="en-US" sz="800">
                        <a:effectLst/>
                        <a:latin typeface="Calibri" panose="020F0502020204030204" pitchFamily="34" charset="0"/>
                      </a:endParaRP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dirty="0">
                          <a:effectLst/>
                          <a:latin typeface="Calibri" panose="020F0502020204030204" pitchFamily="34" charset="0"/>
                        </a:rPr>
                        <a:t> </a:t>
                      </a: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3800531866"/>
                  </a:ext>
                </a:extLst>
              </a:tr>
              <a:tr h="0">
                <a:tc>
                  <a:txBody>
                    <a:bodyPr/>
                    <a:lstStyle/>
                    <a:p>
                      <a:pPr marL="0" marR="0" fontAlgn="t">
                        <a:spcBef>
                          <a:spcPts val="0"/>
                        </a:spcBef>
                        <a:spcAft>
                          <a:spcPts val="0"/>
                        </a:spcAft>
                      </a:pPr>
                      <a:r>
                        <a:rPr lang="en-US" sz="800" b="1">
                          <a:effectLst/>
                          <a:latin typeface="Calibri" panose="020F0502020204030204" pitchFamily="34" charset="0"/>
                        </a:rPr>
                        <a:t>LOCATION</a:t>
                      </a:r>
                      <a:endParaRPr lang="en-US" sz="800">
                        <a:effectLst/>
                        <a:latin typeface="Calibri" panose="020F0502020204030204" pitchFamily="34" charset="0"/>
                      </a:endParaRP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a:effectLst/>
                          <a:latin typeface="Calibri" panose="020F0502020204030204" pitchFamily="34" charset="0"/>
                        </a:rPr>
                        <a:t> </a:t>
                      </a: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294828573"/>
                  </a:ext>
                </a:extLst>
              </a:tr>
              <a:tr h="0">
                <a:tc>
                  <a:txBody>
                    <a:bodyPr/>
                    <a:lstStyle/>
                    <a:p>
                      <a:pPr marL="0" marR="0" fontAlgn="t">
                        <a:spcBef>
                          <a:spcPts val="0"/>
                        </a:spcBef>
                        <a:spcAft>
                          <a:spcPts val="0"/>
                        </a:spcAft>
                      </a:pPr>
                      <a:r>
                        <a:rPr lang="en-US" sz="800" b="1">
                          <a:effectLst/>
                          <a:latin typeface="Calibri" panose="020F0502020204030204" pitchFamily="34" charset="0"/>
                        </a:rPr>
                        <a:t>REPORTS TO</a:t>
                      </a:r>
                      <a:endParaRPr lang="en-US" sz="800">
                        <a:effectLst/>
                        <a:latin typeface="Calibri" panose="020F0502020204030204" pitchFamily="34" charset="0"/>
                      </a:endParaRP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a:effectLst/>
                          <a:latin typeface="Calibri" panose="020F0502020204030204" pitchFamily="34" charset="0"/>
                        </a:rPr>
                        <a:t> </a:t>
                      </a: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3447415206"/>
                  </a:ext>
                </a:extLst>
              </a:tr>
              <a:tr h="0">
                <a:tc>
                  <a:txBody>
                    <a:bodyPr/>
                    <a:lstStyle/>
                    <a:p>
                      <a:pPr marL="0" marR="0" fontAlgn="t">
                        <a:spcBef>
                          <a:spcPts val="0"/>
                        </a:spcBef>
                        <a:spcAft>
                          <a:spcPts val="0"/>
                        </a:spcAft>
                      </a:pPr>
                      <a:r>
                        <a:rPr lang="en-US" sz="800" b="1">
                          <a:effectLst/>
                          <a:latin typeface="Calibri" panose="020F0502020204030204" pitchFamily="34" charset="0"/>
                        </a:rPr>
                        <a:t>TEAM</a:t>
                      </a:r>
                      <a:endParaRPr lang="en-US" sz="800">
                        <a:effectLst/>
                        <a:latin typeface="Calibri" panose="020F0502020204030204" pitchFamily="34" charset="0"/>
                      </a:endParaRP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dirty="0">
                          <a:effectLst/>
                          <a:latin typeface="Calibri" panose="020F0502020204030204" pitchFamily="34" charset="0"/>
                        </a:rPr>
                        <a:t> </a:t>
                      </a:r>
                    </a:p>
                  </a:txBody>
                  <a:tcPr marL="33614" marR="33614" marT="22409" marB="22409">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4230235607"/>
                  </a:ext>
                </a:extLst>
              </a:tr>
            </a:tbl>
          </a:graphicData>
        </a:graphic>
      </p:graphicFrame>
      <p:sp>
        <p:nvSpPr>
          <p:cNvPr id="4" name="Slide Number Placeholder 3">
            <a:extLst>
              <a:ext uri="{FF2B5EF4-FFF2-40B4-BE49-F238E27FC236}">
                <a16:creationId xmlns:a16="http://schemas.microsoft.com/office/drawing/2014/main" id="{2EE648EE-6872-4ED8-9100-96D082CAE908}"/>
              </a:ext>
            </a:extLst>
          </p:cNvPr>
          <p:cNvSpPr>
            <a:spLocks noGrp="1"/>
          </p:cNvSpPr>
          <p:nvPr>
            <p:ph type="sldNum" sz="quarter" idx="4"/>
          </p:nvPr>
        </p:nvSpPr>
        <p:spPr/>
        <p:txBody>
          <a:bodyPr/>
          <a:lstStyle/>
          <a:p>
            <a:r>
              <a:rPr lang="da-DK"/>
              <a:t>StruktureretSundFornuft.dk | </a:t>
            </a:r>
            <a:fld id="{560CA3AB-AC19-4D9C-8C95-DB933072B0B4}" type="slidenum">
              <a:rPr lang="da-DK" smtClean="0"/>
              <a:pPr/>
              <a:t>7</a:t>
            </a:fld>
            <a:endParaRPr lang="da-DK" dirty="0"/>
          </a:p>
        </p:txBody>
      </p:sp>
      <p:graphicFrame>
        <p:nvGraphicFramePr>
          <p:cNvPr id="6" name="Table 5">
            <a:extLst>
              <a:ext uri="{FF2B5EF4-FFF2-40B4-BE49-F238E27FC236}">
                <a16:creationId xmlns:a16="http://schemas.microsoft.com/office/drawing/2014/main" id="{8D75B070-E05A-4F39-B7EF-3CB0D5DEEFFC}"/>
              </a:ext>
            </a:extLst>
          </p:cNvPr>
          <p:cNvGraphicFramePr>
            <a:graphicFrameLocks noGrp="1"/>
          </p:cNvGraphicFramePr>
          <p:nvPr>
            <p:extLst>
              <p:ext uri="{D42A27DB-BD31-4B8C-83A1-F6EECF244321}">
                <p14:modId xmlns:p14="http://schemas.microsoft.com/office/powerpoint/2010/main" val="1949177127"/>
              </p:ext>
            </p:extLst>
          </p:nvPr>
        </p:nvGraphicFramePr>
        <p:xfrm>
          <a:off x="6787708" y="2086931"/>
          <a:ext cx="4636800" cy="4287194"/>
        </p:xfrm>
        <a:graphic>
          <a:graphicData uri="http://schemas.openxmlformats.org/drawingml/2006/table">
            <a:tbl>
              <a:tblPr/>
              <a:tblGrid>
                <a:gridCol w="925200">
                  <a:extLst>
                    <a:ext uri="{9D8B030D-6E8A-4147-A177-3AD203B41FA5}">
                      <a16:colId xmlns:a16="http://schemas.microsoft.com/office/drawing/2014/main" val="1249074570"/>
                    </a:ext>
                  </a:extLst>
                </a:gridCol>
                <a:gridCol w="3711600">
                  <a:extLst>
                    <a:ext uri="{9D8B030D-6E8A-4147-A177-3AD203B41FA5}">
                      <a16:colId xmlns:a16="http://schemas.microsoft.com/office/drawing/2014/main" val="536287351"/>
                    </a:ext>
                  </a:extLst>
                </a:gridCol>
              </a:tblGrid>
              <a:tr h="551866">
                <a:tc>
                  <a:txBody>
                    <a:bodyPr/>
                    <a:lstStyle/>
                    <a:p>
                      <a:pPr marL="0" marR="0" fontAlgn="t">
                        <a:spcBef>
                          <a:spcPts val="0"/>
                        </a:spcBef>
                        <a:spcAft>
                          <a:spcPts val="0"/>
                        </a:spcAft>
                      </a:pPr>
                      <a:r>
                        <a:rPr lang="en-US" sz="800" b="1" dirty="0">
                          <a:effectLst/>
                          <a:latin typeface="Calibri" panose="020F0502020204030204" pitchFamily="34" charset="0"/>
                        </a:rPr>
                        <a:t>RESULTS</a:t>
                      </a:r>
                      <a:endParaRPr lang="en-US" sz="800" dirty="0">
                        <a:effectLst/>
                        <a:latin typeface="Calibri" panose="020F0502020204030204" pitchFamily="34" charset="0"/>
                      </a:endParaRPr>
                    </a:p>
                  </a:txBody>
                  <a:tcPr marL="29148" marR="29148" marT="19432" marB="19432">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dirty="0">
                          <a:effectLst/>
                          <a:latin typeface="Calibri" panose="020F0502020204030204" pitchFamily="34" charset="0"/>
                        </a:rPr>
                        <a:t>Describe the results for the company that the role will add - why is it important for the company to have this role.</a:t>
                      </a:r>
                    </a:p>
                    <a:p>
                      <a:pPr marL="0" marR="0" fontAlgn="t">
                        <a:spcBef>
                          <a:spcPts val="0"/>
                        </a:spcBef>
                        <a:spcAft>
                          <a:spcPts val="0"/>
                        </a:spcAft>
                      </a:pPr>
                      <a:r>
                        <a:rPr lang="en-US" sz="800" dirty="0">
                          <a:effectLst/>
                          <a:latin typeface="Calibri" panose="020F0502020204030204" pitchFamily="34" charset="0"/>
                        </a:rPr>
                        <a:t> </a:t>
                      </a:r>
                    </a:p>
                    <a:p>
                      <a:pPr marL="0" marR="0" fontAlgn="t">
                        <a:spcBef>
                          <a:spcPts val="0"/>
                        </a:spcBef>
                        <a:spcAft>
                          <a:spcPts val="0"/>
                        </a:spcAft>
                      </a:pPr>
                      <a:r>
                        <a:rPr lang="en-US" sz="800" dirty="0">
                          <a:effectLst/>
                          <a:latin typeface="Calibri" panose="020F0502020204030204" pitchFamily="34" charset="0"/>
                        </a:rPr>
                        <a:t>How will achievements be measured and visible.</a:t>
                      </a:r>
                    </a:p>
                  </a:txBody>
                  <a:tcPr marL="29148" marR="29148" marT="19432" marB="19432">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2527408463"/>
                  </a:ext>
                </a:extLst>
              </a:tr>
              <a:tr h="885443">
                <a:tc>
                  <a:txBody>
                    <a:bodyPr/>
                    <a:lstStyle/>
                    <a:p>
                      <a:pPr marL="0" marR="0" fontAlgn="t">
                        <a:spcBef>
                          <a:spcPts val="0"/>
                        </a:spcBef>
                        <a:spcAft>
                          <a:spcPts val="0"/>
                        </a:spcAft>
                      </a:pPr>
                      <a:r>
                        <a:rPr lang="en-US" sz="800" b="1" dirty="0">
                          <a:effectLst/>
                          <a:latin typeface="Calibri" panose="020F0502020204030204" pitchFamily="34" charset="0"/>
                        </a:rPr>
                        <a:t>RESPONSIBILITIES</a:t>
                      </a:r>
                      <a:endParaRPr lang="en-US" sz="800" dirty="0">
                        <a:effectLst/>
                        <a:latin typeface="Calibri" panose="020F0502020204030204" pitchFamily="34" charset="0"/>
                      </a:endParaRPr>
                    </a:p>
                  </a:txBody>
                  <a:tcPr marL="29148" marR="29148" marT="19432" marB="19432">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Responsible for</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Achieve</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Coach</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Foster</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Lead</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Reduce</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Ensure</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Develop,        </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Build</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Cut</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Manage</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Control</a:t>
                      </a:r>
                      <a:endParaRPr lang="en-US" sz="1400" dirty="0">
                        <a:effectLst/>
                      </a:endParaRPr>
                    </a:p>
                    <a:p>
                      <a:pPr marL="742950" lvl="1" indent="-28575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Any other actions required by management</a:t>
                      </a:r>
                      <a:endParaRPr lang="en-US" sz="1400" dirty="0">
                        <a:effectLst/>
                      </a:endParaRPr>
                    </a:p>
                  </a:txBody>
                  <a:tcPr marL="29148" marR="29148" marT="19432" marB="19432">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979626611"/>
                  </a:ext>
                </a:extLst>
              </a:tr>
              <a:tr h="1930175">
                <a:tc>
                  <a:txBody>
                    <a:bodyPr/>
                    <a:lstStyle/>
                    <a:p>
                      <a:pPr marL="0" marR="0" fontAlgn="t">
                        <a:spcBef>
                          <a:spcPts val="0"/>
                        </a:spcBef>
                        <a:spcAft>
                          <a:spcPts val="0"/>
                        </a:spcAft>
                      </a:pPr>
                      <a:r>
                        <a:rPr lang="en-US" sz="800" b="1">
                          <a:effectLst/>
                          <a:latin typeface="Calibri" panose="020F0502020204030204" pitchFamily="34" charset="0"/>
                        </a:rPr>
                        <a:t>REQUIREMENTS</a:t>
                      </a:r>
                      <a:endParaRPr lang="en-US" sz="800">
                        <a:effectLst/>
                        <a:latin typeface="Calibri" panose="020F0502020204030204" pitchFamily="34" charset="0"/>
                      </a:endParaRPr>
                    </a:p>
                  </a:txBody>
                  <a:tcPr marL="29148" marR="29148" marT="19432" marB="19432">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solidFill>
                      <a:srgbClr val="E7E6E6"/>
                    </a:solidFill>
                  </a:tcPr>
                </a:tc>
                <a:tc>
                  <a:txBody>
                    <a:bodyPr/>
                    <a:lstStyle/>
                    <a:p>
                      <a:pPr marL="0" marR="0" fontAlgn="t">
                        <a:spcBef>
                          <a:spcPts val="0"/>
                        </a:spcBef>
                        <a:spcAft>
                          <a:spcPts val="0"/>
                        </a:spcAft>
                      </a:pPr>
                      <a:r>
                        <a:rPr lang="en-US" sz="800" b="1" dirty="0">
                          <a:effectLst/>
                          <a:latin typeface="Calibri" panose="020F0502020204030204" pitchFamily="34" charset="0"/>
                        </a:rPr>
                        <a:t>Must haves</a:t>
                      </a:r>
                      <a:endParaRPr lang="en-US" sz="800" dirty="0">
                        <a:effectLst/>
                        <a:latin typeface="Calibri" panose="020F0502020204030204" pitchFamily="34" charset="0"/>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Skills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Abilities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Traits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Characteristics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Experiences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Education</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Accomplishments</a:t>
                      </a:r>
                      <a:endParaRPr lang="en-US" sz="1400" dirty="0">
                        <a:effectLst/>
                      </a:endParaRPr>
                    </a:p>
                    <a:p>
                      <a:pPr marL="0" marR="0" fontAlgn="t">
                        <a:spcBef>
                          <a:spcPts val="0"/>
                        </a:spcBef>
                        <a:spcAft>
                          <a:spcPts val="0"/>
                        </a:spcAft>
                      </a:pPr>
                      <a:r>
                        <a:rPr lang="en-US" sz="800" dirty="0">
                          <a:effectLst/>
                          <a:latin typeface="Calibri" panose="020F0502020204030204" pitchFamily="34" charset="0"/>
                        </a:rPr>
                        <a:t> </a:t>
                      </a:r>
                    </a:p>
                    <a:p>
                      <a:pPr marL="0" marR="0" fontAlgn="t">
                        <a:spcBef>
                          <a:spcPts val="0"/>
                        </a:spcBef>
                        <a:spcAft>
                          <a:spcPts val="0"/>
                        </a:spcAft>
                      </a:pPr>
                      <a:r>
                        <a:rPr lang="en-US" sz="800" b="1" dirty="0">
                          <a:effectLst/>
                          <a:latin typeface="Calibri" panose="020F0502020204030204" pitchFamily="34" charset="0"/>
                        </a:rPr>
                        <a:t>Nice to haves</a:t>
                      </a:r>
                      <a:endParaRPr lang="en-US" sz="800" dirty="0">
                        <a:effectLst/>
                        <a:latin typeface="Calibri" panose="020F0502020204030204" pitchFamily="34" charset="0"/>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Skills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Abilities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Traits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Characteristics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Experiences</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Education</a:t>
                      </a:r>
                      <a:endParaRPr lang="en-US" sz="1400" dirty="0">
                        <a:effectLst/>
                      </a:endParaRPr>
                    </a:p>
                    <a:p>
                      <a:pPr marL="342900" rtl="0" fontAlgn="ctr">
                        <a:spcBef>
                          <a:spcPts val="0"/>
                        </a:spcBef>
                        <a:spcAft>
                          <a:spcPts val="0"/>
                        </a:spcAft>
                        <a:buFont typeface="Arial" panose="020B0604020202020204" pitchFamily="34" charset="0"/>
                        <a:buChar char="•"/>
                      </a:pPr>
                      <a:r>
                        <a:rPr lang="en-US" sz="800" dirty="0">
                          <a:effectLst/>
                          <a:latin typeface="Calibri" panose="020F0502020204030204" pitchFamily="34" charset="0"/>
                        </a:rPr>
                        <a:t>Accomplishments</a:t>
                      </a:r>
                      <a:endParaRPr lang="en-US" sz="1400" dirty="0">
                        <a:effectLst/>
                      </a:endParaRPr>
                    </a:p>
                  </a:txBody>
                  <a:tcPr marL="29148" marR="29148" marT="19432" marB="19432">
                    <a:lnL w="12700" cap="flat" cmpd="sng" algn="ctr">
                      <a:solidFill>
                        <a:srgbClr val="A3A3A3"/>
                      </a:solidFill>
                      <a:prstDash val="solid"/>
                      <a:round/>
                      <a:headEnd type="none" w="med" len="med"/>
                      <a:tailEnd type="none" w="med" len="med"/>
                    </a:lnL>
                    <a:lnR w="12700" cap="flat" cmpd="sng" algn="ctr">
                      <a:solidFill>
                        <a:srgbClr val="A3A3A3"/>
                      </a:solidFill>
                      <a:prstDash val="solid"/>
                      <a:round/>
                      <a:headEnd type="none" w="med" len="med"/>
                      <a:tailEnd type="none" w="med" len="med"/>
                    </a:lnR>
                    <a:lnT w="12700" cap="flat" cmpd="sng" algn="ctr">
                      <a:solidFill>
                        <a:srgbClr val="A3A3A3"/>
                      </a:solidFill>
                      <a:prstDash val="solid"/>
                      <a:round/>
                      <a:headEnd type="none" w="med" len="med"/>
                      <a:tailEnd type="none" w="med" len="med"/>
                    </a:lnT>
                    <a:lnB w="12700" cap="flat" cmpd="sng" algn="ctr">
                      <a:solidFill>
                        <a:srgbClr val="A3A3A3"/>
                      </a:solidFill>
                      <a:prstDash val="solid"/>
                      <a:round/>
                      <a:headEnd type="none" w="med" len="med"/>
                      <a:tailEnd type="none" w="med" len="med"/>
                    </a:lnB>
                  </a:tcPr>
                </a:tc>
                <a:extLst>
                  <a:ext uri="{0D108BD9-81ED-4DB2-BD59-A6C34878D82A}">
                    <a16:rowId xmlns:a16="http://schemas.microsoft.com/office/drawing/2014/main" val="3798772515"/>
                  </a:ext>
                </a:extLst>
              </a:tr>
            </a:tbl>
          </a:graphicData>
        </a:graphic>
      </p:graphicFrame>
      <p:pic>
        <p:nvPicPr>
          <p:cNvPr id="8" name="Picture 7">
            <a:extLst>
              <a:ext uri="{FF2B5EF4-FFF2-40B4-BE49-F238E27FC236}">
                <a16:creationId xmlns:a16="http://schemas.microsoft.com/office/drawing/2014/main" id="{C71F1DF7-5525-457D-9041-402C5EB53A98}"/>
              </a:ext>
            </a:extLst>
          </p:cNvPr>
          <p:cNvPicPr>
            <a:picLocks noChangeAspect="1"/>
          </p:cNvPicPr>
          <p:nvPr/>
        </p:nvPicPr>
        <p:blipFill>
          <a:blip r:embed="rId2"/>
          <a:stretch>
            <a:fillRect/>
          </a:stretch>
        </p:blipFill>
        <p:spPr>
          <a:xfrm>
            <a:off x="596348" y="1670680"/>
            <a:ext cx="4949687" cy="2025844"/>
          </a:xfrm>
          <a:prstGeom prst="rect">
            <a:avLst/>
          </a:prstGeom>
        </p:spPr>
      </p:pic>
      <p:pic>
        <p:nvPicPr>
          <p:cNvPr id="9" name="Picture 8">
            <a:extLst>
              <a:ext uri="{FF2B5EF4-FFF2-40B4-BE49-F238E27FC236}">
                <a16:creationId xmlns:a16="http://schemas.microsoft.com/office/drawing/2014/main" id="{29B70069-D9D8-4A65-94BE-A5C2ED4E7543}"/>
              </a:ext>
            </a:extLst>
          </p:cNvPr>
          <p:cNvPicPr>
            <a:picLocks noChangeAspect="1"/>
          </p:cNvPicPr>
          <p:nvPr/>
        </p:nvPicPr>
        <p:blipFill>
          <a:blip r:embed="rId3"/>
          <a:stretch>
            <a:fillRect/>
          </a:stretch>
        </p:blipFill>
        <p:spPr>
          <a:xfrm>
            <a:off x="596349" y="4056074"/>
            <a:ext cx="4949686" cy="2016046"/>
          </a:xfrm>
          <a:prstGeom prst="rect">
            <a:avLst/>
          </a:prstGeom>
        </p:spPr>
      </p:pic>
      <p:sp>
        <p:nvSpPr>
          <p:cNvPr id="10" name="Vinkel 4">
            <a:extLst>
              <a:ext uri="{FF2B5EF4-FFF2-40B4-BE49-F238E27FC236}">
                <a16:creationId xmlns:a16="http://schemas.microsoft.com/office/drawing/2014/main" id="{1E405AA2-C9E4-4C0A-BB52-E36854F6809B}"/>
              </a:ext>
            </a:extLst>
          </p:cNvPr>
          <p:cNvSpPr/>
          <p:nvPr/>
        </p:nvSpPr>
        <p:spPr bwMode="auto">
          <a:xfrm>
            <a:off x="5809705" y="1253241"/>
            <a:ext cx="714333" cy="5120884"/>
          </a:xfrm>
          <a:prstGeom prst="chevron">
            <a:avLst>
              <a:gd name="adj" fmla="val 48697"/>
            </a:avLst>
          </a:prstGeom>
          <a:solidFill>
            <a:schemeClr val="bg2"/>
          </a:solidFill>
          <a:ln w="9525" cap="flat" cmpd="sng" algn="ctr">
            <a:solidFill>
              <a:schemeClr val="tx1">
                <a:lumMod val="100000"/>
              </a:schemeClr>
            </a:solidFill>
            <a:prstDash val="solid"/>
            <a:round/>
            <a:headEnd type="none" w="med" len="med"/>
            <a:tailEnd type="none" w="med" len="med"/>
          </a:ln>
          <a:effectLst/>
        </p:spPr>
        <p:txBody>
          <a:bodyPr vert="horz" wrap="square" lIns="72000" tIns="54000" rIns="72000" bIns="54000" numCol="1" rtlCol="0" anchor="ctr" anchorCtr="0" compatLnSpc="1">
            <a:prstTxWarp prst="textNoShape">
              <a:avLst/>
            </a:prstTxWarp>
          </a:bodyPr>
          <a:lstStyle/>
          <a:p>
            <a:pPr fontAlgn="base">
              <a:spcBef>
                <a:spcPct val="0"/>
              </a:spcBef>
              <a:spcAft>
                <a:spcPct val="0"/>
              </a:spcAft>
            </a:pPr>
            <a:endParaRPr lang="da-DK" sz="1900" dirty="0" err="1">
              <a:solidFill>
                <a:schemeClr val="bg1"/>
              </a:solidFill>
              <a:latin typeface="Verdana" pitchFamily="34" charset="0"/>
            </a:endParaRPr>
          </a:p>
        </p:txBody>
      </p:sp>
    </p:spTree>
    <p:extLst>
      <p:ext uri="{BB962C8B-B14F-4D97-AF65-F5344CB8AC3E}">
        <p14:creationId xmlns:p14="http://schemas.microsoft.com/office/powerpoint/2010/main" val="2100284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CBD3F-047A-4835-B3EA-807E18904A4A}"/>
              </a:ext>
            </a:extLst>
          </p:cNvPr>
          <p:cNvSpPr>
            <a:spLocks noGrp="1"/>
          </p:cNvSpPr>
          <p:nvPr>
            <p:ph type="title"/>
          </p:nvPr>
        </p:nvSpPr>
        <p:spPr/>
        <p:txBody>
          <a:bodyPr/>
          <a:lstStyle/>
          <a:p>
            <a:r>
              <a:rPr lang="en-US" dirty="0"/>
              <a:t>Create the job posting</a:t>
            </a:r>
            <a:endParaRPr lang="da-DK" dirty="0"/>
          </a:p>
        </p:txBody>
      </p:sp>
      <p:sp>
        <p:nvSpPr>
          <p:cNvPr id="4" name="Slide Number Placeholder 3">
            <a:extLst>
              <a:ext uri="{FF2B5EF4-FFF2-40B4-BE49-F238E27FC236}">
                <a16:creationId xmlns:a16="http://schemas.microsoft.com/office/drawing/2014/main" id="{EB175762-9E8A-484A-95FB-B087B63845A3}"/>
              </a:ext>
            </a:extLst>
          </p:cNvPr>
          <p:cNvSpPr>
            <a:spLocks noGrp="1"/>
          </p:cNvSpPr>
          <p:nvPr>
            <p:ph type="sldNum" sz="quarter" idx="4"/>
          </p:nvPr>
        </p:nvSpPr>
        <p:spPr/>
        <p:txBody>
          <a:bodyPr/>
          <a:lstStyle/>
          <a:p>
            <a:r>
              <a:rPr lang="da-DK"/>
              <a:t>StruktureretSundFornuft.dk | </a:t>
            </a:r>
            <a:fld id="{560CA3AB-AC19-4D9C-8C95-DB933072B0B4}" type="slidenum">
              <a:rPr lang="da-DK" smtClean="0"/>
              <a:pPr/>
              <a:t>8</a:t>
            </a:fld>
            <a:endParaRPr lang="da-DK" dirty="0"/>
          </a:p>
        </p:txBody>
      </p:sp>
      <p:sp>
        <p:nvSpPr>
          <p:cNvPr id="5" name="Rectangle: Folded Corner 4">
            <a:extLst>
              <a:ext uri="{FF2B5EF4-FFF2-40B4-BE49-F238E27FC236}">
                <a16:creationId xmlns:a16="http://schemas.microsoft.com/office/drawing/2014/main" id="{9A3D4B90-B97F-4DC1-90CB-E66C47B0C3B9}"/>
              </a:ext>
            </a:extLst>
          </p:cNvPr>
          <p:cNvSpPr/>
          <p:nvPr/>
        </p:nvSpPr>
        <p:spPr>
          <a:xfrm>
            <a:off x="629480" y="1437861"/>
            <a:ext cx="4326834" cy="4856922"/>
          </a:xfrm>
          <a:prstGeom prst="foldedCorner">
            <a:avLst>
              <a:gd name="adj" fmla="val 7532"/>
            </a:avLst>
          </a:prstGeom>
          <a:solidFill>
            <a:schemeClr val="bg2"/>
          </a:solidFill>
          <a:ln w="12700" cap="flat" cmpd="sng" algn="ctr">
            <a:solidFill>
              <a:schemeClr val="tx1">
                <a:lumMod val="10000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b="1" dirty="0">
                <a:solidFill>
                  <a:schemeClr val="tx1">
                    <a:lumMod val="100000"/>
                  </a:schemeClr>
                </a:solidFill>
              </a:rPr>
              <a:t>HEADLINE OG JOB POSTING</a:t>
            </a:r>
          </a:p>
          <a:p>
            <a:r>
              <a:rPr lang="en-US" i="1" dirty="0">
                <a:solidFill>
                  <a:schemeClr val="tx1">
                    <a:lumMod val="100000"/>
                  </a:schemeClr>
                </a:solidFill>
              </a:rPr>
              <a:t>Short teaser text</a:t>
            </a:r>
          </a:p>
          <a:p>
            <a:endParaRPr lang="en-US" dirty="0">
              <a:solidFill>
                <a:schemeClr val="tx1">
                  <a:lumMod val="100000"/>
                </a:schemeClr>
              </a:solidFill>
            </a:endParaRPr>
          </a:p>
          <a:p>
            <a:r>
              <a:rPr lang="en-US" sz="1600" b="1" dirty="0">
                <a:solidFill>
                  <a:schemeClr val="tx1"/>
                </a:solidFill>
              </a:rPr>
              <a:t>The team</a:t>
            </a:r>
          </a:p>
          <a:p>
            <a:r>
              <a:rPr lang="en-US" sz="1600" b="1" dirty="0">
                <a:solidFill>
                  <a:schemeClr val="tx1"/>
                </a:solidFill>
              </a:rPr>
              <a:t>…</a:t>
            </a:r>
          </a:p>
          <a:p>
            <a:r>
              <a:rPr lang="en-US" sz="1600" b="1" dirty="0">
                <a:solidFill>
                  <a:schemeClr val="tx1"/>
                </a:solidFill>
              </a:rPr>
              <a:t>The job</a:t>
            </a:r>
          </a:p>
          <a:p>
            <a:r>
              <a:rPr lang="en-US" sz="1600" b="1" dirty="0">
                <a:solidFill>
                  <a:schemeClr val="tx1"/>
                </a:solidFill>
              </a:rPr>
              <a:t>…</a:t>
            </a:r>
          </a:p>
          <a:p>
            <a:r>
              <a:rPr lang="en-US" sz="1600" b="1" dirty="0">
                <a:solidFill>
                  <a:schemeClr val="tx1"/>
                </a:solidFill>
              </a:rPr>
              <a:t>What we offer</a:t>
            </a:r>
          </a:p>
          <a:p>
            <a:r>
              <a:rPr lang="en-US" sz="1600" b="1" dirty="0">
                <a:solidFill>
                  <a:schemeClr val="tx1"/>
                </a:solidFill>
              </a:rPr>
              <a:t>…</a:t>
            </a:r>
          </a:p>
          <a:p>
            <a:r>
              <a:rPr lang="en-US" sz="1600" b="1" dirty="0">
                <a:solidFill>
                  <a:schemeClr val="tx1"/>
                </a:solidFill>
              </a:rPr>
              <a:t>Your qualifications</a:t>
            </a:r>
          </a:p>
          <a:p>
            <a:r>
              <a:rPr lang="en-US" sz="1600" b="1" dirty="0">
                <a:solidFill>
                  <a:schemeClr val="tx1"/>
                </a:solidFill>
              </a:rPr>
              <a:t>…</a:t>
            </a:r>
          </a:p>
          <a:p>
            <a:r>
              <a:rPr lang="en-US" sz="1600" b="1" dirty="0">
                <a:solidFill>
                  <a:schemeClr val="tx1"/>
                </a:solidFill>
              </a:rPr>
              <a:t>Your Personality</a:t>
            </a:r>
          </a:p>
          <a:p>
            <a:r>
              <a:rPr lang="en-US" sz="1600" b="1" dirty="0">
                <a:solidFill>
                  <a:schemeClr val="tx1"/>
                </a:solidFill>
              </a:rPr>
              <a:t>…</a:t>
            </a:r>
          </a:p>
          <a:p>
            <a:r>
              <a:rPr lang="en-US" sz="1600" b="1" dirty="0">
                <a:solidFill>
                  <a:schemeClr val="tx1"/>
                </a:solidFill>
              </a:rPr>
              <a:t>Want to know more</a:t>
            </a:r>
          </a:p>
          <a:p>
            <a:r>
              <a:rPr lang="en-US" sz="1600" b="1" dirty="0">
                <a:solidFill>
                  <a:schemeClr val="tx1"/>
                </a:solidFill>
              </a:rPr>
              <a:t>…</a:t>
            </a:r>
          </a:p>
          <a:p>
            <a:r>
              <a:rPr lang="en-US" sz="1600" b="1" dirty="0">
                <a:solidFill>
                  <a:schemeClr val="tx1"/>
                </a:solidFill>
              </a:rPr>
              <a:t>We look forward to your application</a:t>
            </a:r>
          </a:p>
          <a:p>
            <a:r>
              <a:rPr lang="en-US" sz="1600" dirty="0">
                <a:solidFill>
                  <a:schemeClr val="tx1"/>
                </a:solidFill>
              </a:rPr>
              <a:t>…</a:t>
            </a:r>
          </a:p>
          <a:p>
            <a:endParaRPr lang="da-DK" dirty="0"/>
          </a:p>
        </p:txBody>
      </p:sp>
      <p:sp>
        <p:nvSpPr>
          <p:cNvPr id="6" name="Rectangle 5">
            <a:extLst>
              <a:ext uri="{FF2B5EF4-FFF2-40B4-BE49-F238E27FC236}">
                <a16:creationId xmlns:a16="http://schemas.microsoft.com/office/drawing/2014/main" id="{42433EF7-DE62-4E3D-8A1A-A69D8C9CCF7C}"/>
              </a:ext>
            </a:extLst>
          </p:cNvPr>
          <p:cNvSpPr/>
          <p:nvPr/>
        </p:nvSpPr>
        <p:spPr>
          <a:xfrm>
            <a:off x="5678558" y="1437861"/>
            <a:ext cx="5943600" cy="4856922"/>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flat" cmpd="sng" algn="ctr">
                <a:solidFill>
                  <a:schemeClr val="accent1">
                    <a:lumMod val="100000"/>
                    <a:shade val="50000"/>
                    <a:alpha val="0"/>
                  </a:schemeClr>
                </a:solidFill>
                <a:prstDash val="solid"/>
                <a:miter lim="800000"/>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b="1" dirty="0">
                <a:solidFill>
                  <a:schemeClr val="tx1">
                    <a:lumMod val="100000"/>
                  </a:schemeClr>
                </a:solidFill>
              </a:rPr>
              <a:t>The team</a:t>
            </a:r>
            <a:r>
              <a:rPr lang="en-US" sz="1600" dirty="0">
                <a:solidFill>
                  <a:schemeClr val="tx1">
                    <a:lumMod val="100000"/>
                  </a:schemeClr>
                </a:solidFill>
              </a:rPr>
              <a:t>: write about the team the job is part of. If managerial job, include information on both the management team and the “downward” organization</a:t>
            </a:r>
          </a:p>
          <a:p>
            <a:endParaRPr lang="en-US" sz="1600" dirty="0">
              <a:solidFill>
                <a:schemeClr val="tx1">
                  <a:lumMod val="100000"/>
                </a:schemeClr>
              </a:solidFill>
            </a:endParaRPr>
          </a:p>
          <a:p>
            <a:r>
              <a:rPr lang="en-US" sz="1600" b="1" dirty="0">
                <a:solidFill>
                  <a:schemeClr val="tx1">
                    <a:lumMod val="100000"/>
                  </a:schemeClr>
                </a:solidFill>
              </a:rPr>
              <a:t>The job</a:t>
            </a:r>
            <a:r>
              <a:rPr lang="en-US" sz="1600" dirty="0">
                <a:solidFill>
                  <a:schemeClr val="tx1">
                    <a:lumMod val="100000"/>
                  </a:schemeClr>
                </a:solidFill>
              </a:rPr>
              <a:t>: Write why the job is important. Incorporate the key results mentioned in the preparation notes</a:t>
            </a:r>
          </a:p>
          <a:p>
            <a:endParaRPr lang="en-US" sz="1600" dirty="0">
              <a:solidFill>
                <a:schemeClr val="tx1">
                  <a:lumMod val="100000"/>
                </a:schemeClr>
              </a:solidFill>
            </a:endParaRPr>
          </a:p>
          <a:p>
            <a:r>
              <a:rPr lang="en-US" sz="1600" b="1" dirty="0">
                <a:solidFill>
                  <a:schemeClr val="tx1">
                    <a:lumMod val="100000"/>
                  </a:schemeClr>
                </a:solidFill>
              </a:rPr>
              <a:t>What we offer</a:t>
            </a:r>
            <a:r>
              <a:rPr lang="en-US" sz="1600" dirty="0">
                <a:solidFill>
                  <a:schemeClr val="tx1">
                    <a:lumMod val="100000"/>
                  </a:schemeClr>
                </a:solidFill>
              </a:rPr>
              <a:t>: Write about the company as a workplace, special benefits, etc.</a:t>
            </a:r>
          </a:p>
          <a:p>
            <a:endParaRPr lang="en-US" sz="1600" dirty="0">
              <a:solidFill>
                <a:schemeClr val="tx1">
                  <a:lumMod val="100000"/>
                </a:schemeClr>
              </a:solidFill>
            </a:endParaRPr>
          </a:p>
          <a:p>
            <a:r>
              <a:rPr lang="en-US" sz="1600" b="1" dirty="0">
                <a:solidFill>
                  <a:schemeClr val="tx1">
                    <a:lumMod val="100000"/>
                  </a:schemeClr>
                </a:solidFill>
              </a:rPr>
              <a:t>Your qualifications &amp; personality</a:t>
            </a:r>
            <a:r>
              <a:rPr lang="en-US" sz="1600" dirty="0">
                <a:solidFill>
                  <a:schemeClr val="tx1">
                    <a:lumMod val="100000"/>
                  </a:schemeClr>
                </a:solidFill>
              </a:rPr>
              <a:t>: Write notes from the preparation on requirements and behavior</a:t>
            </a:r>
          </a:p>
          <a:p>
            <a:endParaRPr lang="en-US" sz="1600" dirty="0">
              <a:solidFill>
                <a:schemeClr val="tx1">
                  <a:lumMod val="100000"/>
                </a:schemeClr>
              </a:solidFill>
            </a:endParaRPr>
          </a:p>
          <a:p>
            <a:r>
              <a:rPr lang="en-US" sz="1600" b="1" dirty="0">
                <a:solidFill>
                  <a:schemeClr val="tx1">
                    <a:lumMod val="100000"/>
                  </a:schemeClr>
                </a:solidFill>
              </a:rPr>
              <a:t>Want to know more</a:t>
            </a:r>
            <a:r>
              <a:rPr lang="en-US" sz="1600" dirty="0">
                <a:solidFill>
                  <a:schemeClr val="tx1">
                    <a:lumMod val="100000"/>
                  </a:schemeClr>
                </a:solidFill>
              </a:rPr>
              <a:t>: contact information if you want to know more.</a:t>
            </a:r>
          </a:p>
          <a:p>
            <a:endParaRPr lang="en-US" sz="1600" dirty="0">
              <a:solidFill>
                <a:schemeClr val="tx1">
                  <a:lumMod val="100000"/>
                </a:schemeClr>
              </a:solidFill>
            </a:endParaRPr>
          </a:p>
          <a:p>
            <a:r>
              <a:rPr lang="en-US" sz="1600" b="1" dirty="0">
                <a:solidFill>
                  <a:schemeClr val="tx1">
                    <a:lumMod val="100000"/>
                  </a:schemeClr>
                </a:solidFill>
              </a:rPr>
              <a:t>We look forward</a:t>
            </a:r>
            <a:r>
              <a:rPr lang="en-US" sz="1600" dirty="0">
                <a:solidFill>
                  <a:schemeClr val="tx1">
                    <a:lumMod val="100000"/>
                  </a:schemeClr>
                </a:solidFill>
              </a:rPr>
              <a:t>: admin about deadlines and process of application.</a:t>
            </a:r>
            <a:endParaRPr lang="da-DK" sz="1600" dirty="0">
              <a:solidFill>
                <a:schemeClr val="tx1">
                  <a:lumMod val="100000"/>
                </a:schemeClr>
              </a:solidFill>
            </a:endParaRPr>
          </a:p>
        </p:txBody>
      </p:sp>
    </p:spTree>
    <p:extLst>
      <p:ext uri="{BB962C8B-B14F-4D97-AF65-F5344CB8AC3E}">
        <p14:creationId xmlns:p14="http://schemas.microsoft.com/office/powerpoint/2010/main" val="1453032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B5C978B0-5D49-42F7-85F8-AB0968EAF525}"/>
              </a:ext>
            </a:extLst>
          </p:cNvPr>
          <p:cNvGraphicFramePr>
            <a:graphicFrameLocks noChangeAspect="1"/>
          </p:cNvGraphicFramePr>
          <p:nvPr>
            <p:custDataLst>
              <p:tags r:id="rId2"/>
            </p:custDataLst>
            <p:extLst>
              <p:ext uri="{D42A27DB-BD31-4B8C-83A1-F6EECF244321}">
                <p14:modId xmlns:p14="http://schemas.microsoft.com/office/powerpoint/2010/main" val="3519587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26" name="think-cell Slide" r:id="rId17" imgW="501" imgH="502" progId="TCLayout.ActiveDocument.1">
                  <p:embed/>
                </p:oleObj>
              </mc:Choice>
              <mc:Fallback>
                <p:oleObj name="think-cell Slide" r:id="rId17" imgW="501" imgH="502" progId="TCLayout.ActiveDocument.1">
                  <p:embed/>
                  <p:pic>
                    <p:nvPicPr>
                      <p:cNvPr id="8" name="Object 7" hidden="1">
                        <a:extLst>
                          <a:ext uri="{FF2B5EF4-FFF2-40B4-BE49-F238E27FC236}">
                            <a16:creationId xmlns:a16="http://schemas.microsoft.com/office/drawing/2014/main" id="{B5C978B0-5D49-42F7-85F8-AB0968EAF525}"/>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9" name="Rectangle 8" hidden="1">
            <a:extLst>
              <a:ext uri="{FF2B5EF4-FFF2-40B4-BE49-F238E27FC236}">
                <a16:creationId xmlns:a16="http://schemas.microsoft.com/office/drawing/2014/main" id="{9D9A9328-FB6F-4029-9385-E720A141CFB5}"/>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a:lnSpc>
                <a:spcPct val="90000"/>
              </a:lnSpc>
              <a:spcBef>
                <a:spcPct val="0"/>
              </a:spcBef>
              <a:spcAft>
                <a:spcPct val="0"/>
              </a:spcAft>
            </a:pPr>
            <a:endParaRPr lang="en-US" sz="1200" b="1" dirty="0">
              <a:latin typeface="Verdana" panose="020B0604030504040204" pitchFamily="34" charset="0"/>
              <a:ea typeface="Verdana" panose="020B0604030504040204" pitchFamily="34" charset="0"/>
              <a:sym typeface="Verdana" panose="020B0604030504040204" pitchFamily="34" charset="0"/>
            </a:endParaRPr>
          </a:p>
        </p:txBody>
      </p:sp>
      <p:sp>
        <p:nvSpPr>
          <p:cNvPr id="2" name="Title 1">
            <a:extLst>
              <a:ext uri="{FF2B5EF4-FFF2-40B4-BE49-F238E27FC236}">
                <a16:creationId xmlns:a16="http://schemas.microsoft.com/office/drawing/2014/main" id="{8311EC82-3CC8-46E6-AB5C-335C907FD9AD}"/>
              </a:ext>
            </a:extLst>
          </p:cNvPr>
          <p:cNvSpPr>
            <a:spLocks noGrp="1"/>
          </p:cNvSpPr>
          <p:nvPr>
            <p:ph type="title"/>
          </p:nvPr>
        </p:nvSpPr>
        <p:spPr/>
        <p:txBody>
          <a:bodyPr/>
          <a:lstStyle/>
          <a:p>
            <a:r>
              <a:rPr lang="en-US" dirty="0"/>
              <a:t>High level recruitment process</a:t>
            </a:r>
          </a:p>
        </p:txBody>
      </p:sp>
      <p:sp>
        <p:nvSpPr>
          <p:cNvPr id="4" name="Slide Number Placeholder 3">
            <a:extLst>
              <a:ext uri="{FF2B5EF4-FFF2-40B4-BE49-F238E27FC236}">
                <a16:creationId xmlns:a16="http://schemas.microsoft.com/office/drawing/2014/main" id="{037210F9-2EDC-4EC1-A90F-571BD55B0E1D}"/>
              </a:ext>
            </a:extLst>
          </p:cNvPr>
          <p:cNvSpPr>
            <a:spLocks noGrp="1"/>
          </p:cNvSpPr>
          <p:nvPr>
            <p:ph type="sldNum" sz="quarter" idx="4"/>
          </p:nvPr>
        </p:nvSpPr>
        <p:spPr/>
        <p:txBody>
          <a:bodyPr/>
          <a:lstStyle/>
          <a:p>
            <a:r>
              <a:rPr lang="en-US"/>
              <a:t>StruktureretSundFornuft.dk | </a:t>
            </a:r>
            <a:fld id="{560CA3AB-AC19-4D9C-8C95-DB933072B0B4}" type="slidenum">
              <a:rPr lang="en-US" smtClean="0"/>
              <a:pPr/>
              <a:t>9</a:t>
            </a:fld>
            <a:endParaRPr lang="en-US"/>
          </a:p>
        </p:txBody>
      </p:sp>
      <p:sp>
        <p:nvSpPr>
          <p:cNvPr id="11" name="Text Placeholder 2">
            <a:extLst>
              <a:ext uri="{FF2B5EF4-FFF2-40B4-BE49-F238E27FC236}">
                <a16:creationId xmlns:a16="http://schemas.microsoft.com/office/drawing/2014/main" id="{6DEA86BC-F748-4BF8-95C2-46E63C034AF1}"/>
              </a:ext>
            </a:extLst>
          </p:cNvPr>
          <p:cNvSpPr>
            <a:spLocks noGrp="1"/>
          </p:cNvSpPr>
          <p:nvPr>
            <p:custDataLst>
              <p:tags r:id="rId4"/>
            </p:custDataLst>
          </p:nvPr>
        </p:nvSpPr>
        <p:spPr bwMode="auto">
          <a:xfrm>
            <a:off x="6034088"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Offer job</a:t>
            </a:r>
            <a:endParaRPr lang="en-US" sz="1200" b="1" dirty="0">
              <a:latin typeface="+mn-lt"/>
              <a:sym typeface="+mn-lt"/>
            </a:endParaRPr>
          </a:p>
        </p:txBody>
      </p:sp>
      <p:sp>
        <p:nvSpPr>
          <p:cNvPr id="12" name="Text Placeholder 2">
            <a:extLst>
              <a:ext uri="{FF2B5EF4-FFF2-40B4-BE49-F238E27FC236}">
                <a16:creationId xmlns:a16="http://schemas.microsoft.com/office/drawing/2014/main" id="{E75D9E00-835A-4FD8-854A-EB1A12E30B10}"/>
              </a:ext>
            </a:extLst>
          </p:cNvPr>
          <p:cNvSpPr>
            <a:spLocks noGrp="1"/>
          </p:cNvSpPr>
          <p:nvPr>
            <p:custDataLst>
              <p:tags r:id="rId5"/>
            </p:custDataLst>
          </p:nvPr>
        </p:nvSpPr>
        <p:spPr bwMode="auto">
          <a:xfrm>
            <a:off x="4176712" y="1874838"/>
            <a:ext cx="2052638" cy="1073150"/>
          </a:xfrm>
          <a:prstGeom prst="chevron">
            <a:avLst>
              <a:gd name="adj" fmla="val 18195"/>
            </a:avLst>
          </a:prstGeom>
          <a:solidFill>
            <a:schemeClr val="bg1"/>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Evaluate candidates</a:t>
            </a:r>
            <a:endParaRPr lang="en-US" sz="1200" b="1" dirty="0">
              <a:latin typeface="+mn-lt"/>
              <a:sym typeface="+mn-lt"/>
            </a:endParaRPr>
          </a:p>
        </p:txBody>
      </p:sp>
      <p:sp>
        <p:nvSpPr>
          <p:cNvPr id="13" name="Text Placeholder 2">
            <a:extLst>
              <a:ext uri="{FF2B5EF4-FFF2-40B4-BE49-F238E27FC236}">
                <a16:creationId xmlns:a16="http://schemas.microsoft.com/office/drawing/2014/main" id="{43D11D26-6CCA-460B-A97B-B1E99259E86B}"/>
              </a:ext>
            </a:extLst>
          </p:cNvPr>
          <p:cNvSpPr>
            <a:spLocks noGrp="1"/>
          </p:cNvSpPr>
          <p:nvPr>
            <p:custDataLst>
              <p:tags r:id="rId6"/>
            </p:custDataLst>
          </p:nvPr>
        </p:nvSpPr>
        <p:spPr bwMode="auto">
          <a:xfrm>
            <a:off x="9747250" y="1874838"/>
            <a:ext cx="2051050"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a:latin typeface="+mn-lt"/>
                <a:sym typeface="+mn-lt"/>
              </a:rPr>
              <a:t>Onboarding</a:t>
            </a:r>
            <a:endParaRPr lang="en-US" sz="1200" b="1" dirty="0">
              <a:latin typeface="+mn-lt"/>
              <a:sym typeface="+mn-lt"/>
            </a:endParaRPr>
          </a:p>
        </p:txBody>
      </p:sp>
      <p:sp>
        <p:nvSpPr>
          <p:cNvPr id="14" name="Text Placeholder 2">
            <a:extLst>
              <a:ext uri="{FF2B5EF4-FFF2-40B4-BE49-F238E27FC236}">
                <a16:creationId xmlns:a16="http://schemas.microsoft.com/office/drawing/2014/main" id="{0E219460-22B5-4184-9638-CA0B6A5A1CC3}"/>
              </a:ext>
            </a:extLst>
          </p:cNvPr>
          <p:cNvSpPr>
            <a:spLocks noGrp="1"/>
          </p:cNvSpPr>
          <p:nvPr>
            <p:custDataLst>
              <p:tags r:id="rId7"/>
            </p:custDataLst>
          </p:nvPr>
        </p:nvSpPr>
        <p:spPr bwMode="auto">
          <a:xfrm>
            <a:off x="7889874" y="1874838"/>
            <a:ext cx="2052638" cy="1073150"/>
          </a:xfrm>
          <a:prstGeom prst="chevron">
            <a:avLst>
              <a:gd name="adj" fmla="val 18195"/>
            </a:avLst>
          </a:prstGeom>
          <a:solidFill>
            <a:schemeClr val="bg1"/>
          </a:solidFill>
          <a:ln w="9525">
            <a:solidFill>
              <a:schemeClr val="tx1"/>
            </a:solidFill>
          </a:ln>
        </p:spPr>
        <p:txBody>
          <a:bodyPr vert="horz" wrap="none" lIns="60325" tIns="454025" rIns="0" bIns="4540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Keep </a:t>
            </a:r>
            <a:r>
              <a:rPr lang="en-US" sz="1200" b="1">
                <a:latin typeface="+mn-lt"/>
                <a:sym typeface="+mn-lt"/>
              </a:rPr>
              <a:t>in contact</a:t>
            </a:r>
            <a:endParaRPr lang="en-US" sz="1200" b="1" dirty="0">
              <a:latin typeface="+mn-lt"/>
              <a:sym typeface="+mn-lt"/>
            </a:endParaRPr>
          </a:p>
        </p:txBody>
      </p:sp>
      <p:sp>
        <p:nvSpPr>
          <p:cNvPr id="15" name="Text Placeholder 2">
            <a:extLst>
              <a:ext uri="{FF2B5EF4-FFF2-40B4-BE49-F238E27FC236}">
                <a16:creationId xmlns:a16="http://schemas.microsoft.com/office/drawing/2014/main" id="{5B7B9B59-C867-485B-8D8C-2437D20ADB92}"/>
              </a:ext>
            </a:extLst>
          </p:cNvPr>
          <p:cNvSpPr>
            <a:spLocks noGrp="1"/>
          </p:cNvSpPr>
          <p:nvPr>
            <p:custDataLst>
              <p:tags r:id="rId8"/>
            </p:custDataLst>
          </p:nvPr>
        </p:nvSpPr>
        <p:spPr bwMode="auto">
          <a:xfrm>
            <a:off x="463551" y="2947988"/>
            <a:ext cx="1857375" cy="2568575"/>
          </a:xfrm>
          <a:prstGeom prst="rect">
            <a:avLst/>
          </a:prstGeom>
          <a:solidFill>
            <a:schemeClr val="bg2"/>
          </a:solidFill>
          <a:ln>
            <a:noFill/>
          </a:ln>
        </p:spPr>
        <p:txBody>
          <a:bodyPr vert="horz" wrap="square" lIns="71438" tIns="71438" rIns="0" bIns="172878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Create job profile</a:t>
            </a:r>
          </a:p>
          <a:p>
            <a:pPr marL="85725" indent="-85725">
              <a:spcBef>
                <a:spcPct val="0"/>
              </a:spcBef>
              <a:spcAft>
                <a:spcPct val="0"/>
              </a:spcAft>
            </a:pPr>
            <a:r>
              <a:rPr lang="en-US" sz="1400" dirty="0">
                <a:latin typeface="+mn-lt"/>
                <a:sym typeface="+mn-lt"/>
              </a:rPr>
              <a:t>Create job posting</a:t>
            </a:r>
          </a:p>
          <a:p>
            <a:pPr marL="85725" indent="-85725">
              <a:spcBef>
                <a:spcPct val="0"/>
              </a:spcBef>
              <a:spcAft>
                <a:spcPct val="0"/>
              </a:spcAft>
            </a:pPr>
            <a:r>
              <a:rPr lang="en-US" sz="1400" dirty="0">
                <a:latin typeface="+mn-lt"/>
                <a:sym typeface="+mn-lt"/>
              </a:rPr>
              <a:t>Create case for case interview</a:t>
            </a:r>
          </a:p>
        </p:txBody>
      </p:sp>
      <p:sp>
        <p:nvSpPr>
          <p:cNvPr id="16" name="Text Placeholder 2">
            <a:extLst>
              <a:ext uri="{FF2B5EF4-FFF2-40B4-BE49-F238E27FC236}">
                <a16:creationId xmlns:a16="http://schemas.microsoft.com/office/drawing/2014/main" id="{05D63AEE-A95B-45EF-9285-1ABB1AD4D723}"/>
              </a:ext>
            </a:extLst>
          </p:cNvPr>
          <p:cNvSpPr>
            <a:spLocks noGrp="1"/>
          </p:cNvSpPr>
          <p:nvPr>
            <p:custDataLst>
              <p:tags r:id="rId9"/>
            </p:custDataLst>
          </p:nvPr>
        </p:nvSpPr>
        <p:spPr bwMode="auto">
          <a:xfrm>
            <a:off x="2320925" y="2947988"/>
            <a:ext cx="1855788" cy="2568575"/>
          </a:xfrm>
          <a:prstGeom prst="rect">
            <a:avLst/>
          </a:prstGeom>
          <a:solidFill>
            <a:schemeClr val="bg2"/>
          </a:solidFill>
          <a:ln>
            <a:noFill/>
          </a:ln>
          <a:extLst/>
        </p:spPr>
        <p:txBody>
          <a:bodyPr vert="horz" wrap="none" lIns="31750" tIns="71438" rIns="0" bIns="1728788"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Headhunters</a:t>
            </a:r>
          </a:p>
          <a:p>
            <a:pPr marL="85725" indent="-85725">
              <a:spcBef>
                <a:spcPct val="0"/>
              </a:spcBef>
              <a:spcAft>
                <a:spcPct val="0"/>
              </a:spcAft>
            </a:pPr>
            <a:r>
              <a:rPr lang="en-US" sz="1400" dirty="0">
                <a:latin typeface="+mn-lt"/>
                <a:sym typeface="+mn-lt"/>
              </a:rPr>
              <a:t>LinkedIn</a:t>
            </a:r>
          </a:p>
          <a:p>
            <a:pPr marL="85725" indent="-85725">
              <a:spcBef>
                <a:spcPct val="0"/>
              </a:spcBef>
              <a:spcAft>
                <a:spcPct val="0"/>
              </a:spcAft>
            </a:pPr>
            <a:r>
              <a:rPr lang="en-US" sz="1400" dirty="0">
                <a:latin typeface="+mn-lt"/>
                <a:sym typeface="+mn-lt"/>
              </a:rPr>
              <a:t>Network</a:t>
            </a:r>
          </a:p>
          <a:p>
            <a:pPr marL="85725" indent="-85725">
              <a:spcBef>
                <a:spcPct val="0"/>
              </a:spcBef>
              <a:spcAft>
                <a:spcPct val="0"/>
              </a:spcAft>
            </a:pPr>
            <a:r>
              <a:rPr lang="en-US" sz="1400" dirty="0">
                <a:latin typeface="+mn-lt"/>
                <a:sym typeface="+mn-lt"/>
              </a:rPr>
              <a:t>Job boards</a:t>
            </a:r>
          </a:p>
        </p:txBody>
      </p:sp>
      <p:sp>
        <p:nvSpPr>
          <p:cNvPr id="17" name="Text Placeholder 2">
            <a:extLst>
              <a:ext uri="{FF2B5EF4-FFF2-40B4-BE49-F238E27FC236}">
                <a16:creationId xmlns:a16="http://schemas.microsoft.com/office/drawing/2014/main" id="{64C155AF-E498-441B-A4C8-57703F22031F}"/>
              </a:ext>
            </a:extLst>
          </p:cNvPr>
          <p:cNvSpPr>
            <a:spLocks noGrp="1"/>
          </p:cNvSpPr>
          <p:nvPr>
            <p:custDataLst>
              <p:tags r:id="rId10"/>
            </p:custDataLst>
          </p:nvPr>
        </p:nvSpPr>
        <p:spPr bwMode="auto">
          <a:xfrm>
            <a:off x="4176714" y="2947988"/>
            <a:ext cx="1857375" cy="25685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71438" tIns="71438" rIns="0" bIns="0"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dirty="0">
                <a:latin typeface="+mn-lt"/>
                <a:sym typeface="+mn-lt"/>
              </a:rPr>
              <a:t>Assessments (behavioral and cognitive)</a:t>
            </a:r>
          </a:p>
          <a:p>
            <a:pPr marL="85725" indent="-85725">
              <a:spcBef>
                <a:spcPct val="0"/>
              </a:spcBef>
              <a:spcAft>
                <a:spcPct val="0"/>
              </a:spcAft>
            </a:pPr>
            <a:r>
              <a:rPr lang="en-US" sz="1400" dirty="0">
                <a:latin typeface="+mn-lt"/>
                <a:sym typeface="+mn-lt"/>
              </a:rPr>
              <a:t>Case interview</a:t>
            </a:r>
          </a:p>
          <a:p>
            <a:pPr marL="85725" indent="-85725">
              <a:spcBef>
                <a:spcPct val="0"/>
              </a:spcBef>
              <a:spcAft>
                <a:spcPct val="0"/>
              </a:spcAft>
            </a:pPr>
            <a:r>
              <a:rPr lang="en-US" sz="1400" dirty="0">
                <a:latin typeface="+mn-lt"/>
                <a:sym typeface="+mn-lt"/>
              </a:rPr>
              <a:t>Behavioral interview</a:t>
            </a:r>
          </a:p>
          <a:p>
            <a:pPr marL="85725" indent="-85725">
              <a:spcBef>
                <a:spcPct val="0"/>
              </a:spcBef>
              <a:spcAft>
                <a:spcPct val="0"/>
              </a:spcAft>
            </a:pPr>
            <a:r>
              <a:rPr lang="en-US" sz="1400" dirty="0">
                <a:latin typeface="+mn-lt"/>
                <a:sym typeface="+mn-lt"/>
              </a:rPr>
              <a:t>Grandfather interview</a:t>
            </a:r>
          </a:p>
          <a:p>
            <a:pPr marL="85725" indent="-85725">
              <a:spcBef>
                <a:spcPct val="0"/>
              </a:spcBef>
              <a:spcAft>
                <a:spcPct val="0"/>
              </a:spcAft>
            </a:pPr>
            <a:r>
              <a:rPr lang="en-US" sz="1400" dirty="0">
                <a:latin typeface="+mn-lt"/>
                <a:sym typeface="+mn-lt"/>
              </a:rPr>
              <a:t>Colleague interview</a:t>
            </a:r>
          </a:p>
          <a:p>
            <a:pPr marL="85725" indent="-85725">
              <a:spcBef>
                <a:spcPct val="0"/>
              </a:spcBef>
              <a:spcAft>
                <a:spcPct val="0"/>
              </a:spcAft>
            </a:pPr>
            <a:r>
              <a:rPr lang="en-US" sz="1400" dirty="0">
                <a:latin typeface="+mn-lt"/>
                <a:sym typeface="+mn-lt"/>
              </a:rPr>
              <a:t>Check </a:t>
            </a:r>
            <a:r>
              <a:rPr lang="en-US" sz="1400">
                <a:latin typeface="+mn-lt"/>
                <a:sym typeface="+mn-lt"/>
              </a:rPr>
              <a:t>of references</a:t>
            </a:r>
            <a:endParaRPr lang="en-US" sz="1400" dirty="0">
              <a:latin typeface="+mn-lt"/>
              <a:sym typeface="+mn-lt"/>
            </a:endParaRPr>
          </a:p>
          <a:p>
            <a:pPr marL="85725" indent="-85725">
              <a:spcBef>
                <a:spcPct val="0"/>
              </a:spcBef>
              <a:spcAft>
                <a:spcPct val="0"/>
              </a:spcAft>
            </a:pPr>
            <a:r>
              <a:rPr lang="en-US" sz="1400" dirty="0">
                <a:latin typeface="+mn-lt"/>
                <a:sym typeface="+mn-lt"/>
              </a:rPr>
              <a:t>Phone screening</a:t>
            </a:r>
          </a:p>
        </p:txBody>
      </p:sp>
      <p:sp>
        <p:nvSpPr>
          <p:cNvPr id="18" name="Text Placeholder 2">
            <a:extLst>
              <a:ext uri="{FF2B5EF4-FFF2-40B4-BE49-F238E27FC236}">
                <a16:creationId xmlns:a16="http://schemas.microsoft.com/office/drawing/2014/main" id="{E324FB30-DF01-43DB-95C1-1DB09BD80920}"/>
              </a:ext>
            </a:extLst>
          </p:cNvPr>
          <p:cNvSpPr>
            <a:spLocks noGrp="1"/>
          </p:cNvSpPr>
          <p:nvPr>
            <p:custDataLst>
              <p:tags r:id="rId11"/>
            </p:custDataLst>
          </p:nvPr>
        </p:nvSpPr>
        <p:spPr bwMode="auto">
          <a:xfrm>
            <a:off x="6034088" y="2947988"/>
            <a:ext cx="1855788" cy="25685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71438" rIns="0" bIns="211296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Final contract including salary</a:t>
            </a:r>
            <a:endParaRPr lang="en-US" sz="1400" dirty="0">
              <a:latin typeface="+mn-lt"/>
              <a:sym typeface="+mn-lt"/>
            </a:endParaRPr>
          </a:p>
        </p:txBody>
      </p:sp>
      <p:sp>
        <p:nvSpPr>
          <p:cNvPr id="19" name="Text Placeholder 2">
            <a:extLst>
              <a:ext uri="{FF2B5EF4-FFF2-40B4-BE49-F238E27FC236}">
                <a16:creationId xmlns:a16="http://schemas.microsoft.com/office/drawing/2014/main" id="{050459E6-FA00-4D09-A033-AE9A7CAACD98}"/>
              </a:ext>
            </a:extLst>
          </p:cNvPr>
          <p:cNvSpPr>
            <a:spLocks noGrp="1"/>
          </p:cNvSpPr>
          <p:nvPr>
            <p:custDataLst>
              <p:tags r:id="rId12"/>
            </p:custDataLst>
          </p:nvPr>
        </p:nvSpPr>
        <p:spPr bwMode="auto">
          <a:xfrm>
            <a:off x="7889876" y="2947988"/>
            <a:ext cx="1857375" cy="25685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none" lIns="0" tIns="71438" rIns="0" bIns="211296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Plan onboarding</a:t>
            </a:r>
          </a:p>
          <a:p>
            <a:pPr marL="85725" indent="-85725">
              <a:spcBef>
                <a:spcPct val="0"/>
              </a:spcBef>
              <a:spcAft>
                <a:spcPct val="0"/>
              </a:spcAft>
            </a:pPr>
            <a:r>
              <a:rPr lang="en-US" sz="1400">
                <a:latin typeface="+mn-lt"/>
                <a:sym typeface="+mn-lt"/>
              </a:rPr>
              <a:t>Keep in contact</a:t>
            </a:r>
            <a:endParaRPr lang="en-US" sz="1400" dirty="0">
              <a:latin typeface="+mn-lt"/>
              <a:sym typeface="+mn-lt"/>
            </a:endParaRPr>
          </a:p>
        </p:txBody>
      </p:sp>
      <p:sp>
        <p:nvSpPr>
          <p:cNvPr id="20" name="Text Placeholder 2">
            <a:extLst>
              <a:ext uri="{FF2B5EF4-FFF2-40B4-BE49-F238E27FC236}">
                <a16:creationId xmlns:a16="http://schemas.microsoft.com/office/drawing/2014/main" id="{10420829-C5ED-4F70-9ED5-E62606BEFEE8}"/>
              </a:ext>
            </a:extLst>
          </p:cNvPr>
          <p:cNvSpPr>
            <a:spLocks noGrp="1"/>
          </p:cNvSpPr>
          <p:nvPr>
            <p:custDataLst>
              <p:tags r:id="rId13"/>
            </p:custDataLst>
          </p:nvPr>
        </p:nvSpPr>
        <p:spPr bwMode="auto">
          <a:xfrm>
            <a:off x="9747250" y="2947988"/>
            <a:ext cx="1855788" cy="2568575"/>
          </a:xfrm>
          <a:prstGeom prst="rect">
            <a:avLst/>
          </a:prstGeom>
          <a:noFill/>
          <a:ln>
            <a:noFill/>
          </a:ln>
          <a:extLst>
            <a:ext uri="{909E8E84-426E-40DD-AFC4-6F175D3DCCD1}">
              <a14:hiddenFill xmlns:a14="http://schemas.microsoft.com/office/drawing/2010/main">
                <a:solidFill>
                  <a:scrgbClr r="0" g="0" b="0"/>
                </a:solidFill>
              </a14:hiddenFill>
            </a:ext>
          </a:extLst>
        </p:spPr>
        <p:txBody>
          <a:bodyPr vert="horz" wrap="square" lIns="0" tIns="71438" rIns="0" bIns="2112963" numCol="1" spcCol="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indent="-85725">
              <a:spcBef>
                <a:spcPct val="0"/>
              </a:spcBef>
              <a:spcAft>
                <a:spcPct val="0"/>
              </a:spcAft>
            </a:pPr>
            <a:r>
              <a:rPr lang="en-US" altLang="en-US" sz="1400">
                <a:latin typeface="+mn-lt"/>
                <a:sym typeface="+mn-lt"/>
              </a:rPr>
              <a:t>Onboarding plan execution</a:t>
            </a:r>
            <a:endParaRPr lang="en-US" sz="1400" dirty="0">
              <a:latin typeface="+mn-lt"/>
              <a:sym typeface="+mn-lt"/>
            </a:endParaRPr>
          </a:p>
        </p:txBody>
      </p:sp>
      <p:sp>
        <p:nvSpPr>
          <p:cNvPr id="7" name="Text Placeholder 2">
            <a:extLst>
              <a:ext uri="{FF2B5EF4-FFF2-40B4-BE49-F238E27FC236}">
                <a16:creationId xmlns:a16="http://schemas.microsoft.com/office/drawing/2014/main" id="{C5FACF62-2B30-4825-A3E7-18D4BA650095}"/>
              </a:ext>
            </a:extLst>
          </p:cNvPr>
          <p:cNvSpPr>
            <a:spLocks noGrp="1"/>
          </p:cNvSpPr>
          <p:nvPr>
            <p:custDataLst>
              <p:tags r:id="rId14"/>
            </p:custDataLst>
          </p:nvPr>
        </p:nvSpPr>
        <p:spPr bwMode="auto">
          <a:xfrm>
            <a:off x="463549" y="1874838"/>
            <a:ext cx="2052638" cy="1073150"/>
          </a:xfrm>
          <a:prstGeom prst="homePlate">
            <a:avLst>
              <a:gd name="adj" fmla="val 18195"/>
            </a:avLst>
          </a:prstGeom>
          <a:solidFill>
            <a:schemeClr val="bg2"/>
          </a:solidFill>
          <a:ln w="9525">
            <a:solidFill>
              <a:schemeClr val="tx1"/>
            </a:solidFill>
          </a:ln>
        </p:spPr>
        <p:txBody>
          <a:bodyPr vert="horz" wrap="square" lIns="60325" tIns="288925" rIns="53975" bIns="28892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Evaluate requirement for the </a:t>
            </a:r>
            <a:r>
              <a:rPr lang="en-US" sz="1200" b="1">
                <a:latin typeface="+mn-lt"/>
                <a:sym typeface="+mn-lt"/>
              </a:rPr>
              <a:t>open position</a:t>
            </a:r>
            <a:endParaRPr lang="en-US" sz="1200" b="1" dirty="0">
              <a:latin typeface="+mn-lt"/>
              <a:sym typeface="+mn-lt"/>
            </a:endParaRPr>
          </a:p>
        </p:txBody>
      </p:sp>
      <p:sp>
        <p:nvSpPr>
          <p:cNvPr id="10" name="Text Placeholder 2">
            <a:extLst>
              <a:ext uri="{FF2B5EF4-FFF2-40B4-BE49-F238E27FC236}">
                <a16:creationId xmlns:a16="http://schemas.microsoft.com/office/drawing/2014/main" id="{039B0686-4C8F-43DD-93AB-DCDE533A777A}"/>
              </a:ext>
            </a:extLst>
          </p:cNvPr>
          <p:cNvSpPr>
            <a:spLocks noGrp="1"/>
          </p:cNvSpPr>
          <p:nvPr>
            <p:custDataLst>
              <p:tags r:id="rId15"/>
            </p:custDataLst>
          </p:nvPr>
        </p:nvSpPr>
        <p:spPr bwMode="auto">
          <a:xfrm>
            <a:off x="2320925" y="1874838"/>
            <a:ext cx="2051050" cy="1073150"/>
          </a:xfrm>
          <a:prstGeom prst="chevron">
            <a:avLst>
              <a:gd name="adj" fmla="val 18195"/>
            </a:avLst>
          </a:prstGeom>
          <a:solidFill>
            <a:schemeClr val="bg2"/>
          </a:solidFill>
          <a:ln w="9525">
            <a:solidFill>
              <a:schemeClr val="tx1"/>
            </a:solidFill>
          </a:ln>
        </p:spPr>
        <p:txBody>
          <a:bodyPr vert="horz" wrap="square" lIns="60325" tIns="371475" rIns="0" bIns="371475" numCol="1" spcCol="0" rtlCol="0"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ct val="0"/>
              </a:spcAft>
              <a:buNone/>
            </a:pPr>
            <a:r>
              <a:rPr lang="en-US" sz="1200" b="1" dirty="0">
                <a:latin typeface="+mn-lt"/>
                <a:sym typeface="+mn-lt"/>
              </a:rPr>
              <a:t>Search for candidates</a:t>
            </a:r>
          </a:p>
        </p:txBody>
      </p:sp>
    </p:spTree>
    <p:extLst>
      <p:ext uri="{BB962C8B-B14F-4D97-AF65-F5344CB8AC3E}">
        <p14:creationId xmlns:p14="http://schemas.microsoft.com/office/powerpoint/2010/main" val="19013684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ableOfContents TableOfContentsShowsSubsections AgendaSlides SectionNumber SlideNumber"/>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Ep9fXHZXRg6bCCLXerSraw"/>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wVO81YgSTpaW0Bydw3ukvQ"/>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C087vPOgQdiluNS8WbX_jA"/>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z3sii8uOTkSYpU30xOB7Kg"/>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mYtthOuxT.SlPmBZ3yp3cw"/>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EteSws4IRRii56ZRUoxwA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Ep9fXHZXRg6bCCLXerSraw"/>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i2PNY6_PSVyEqT7xOA_zR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sLf3vIE9Q7akErKSknWkD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rpN0bkiRQpGVXc7ymgXtKQ"/>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fwd6uGoMQPiPFFrtgTkmJ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jsLMsOMYRqaMuXjnr3o5mA"/>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jqFyoeecRUGWq9Kd1KxFwg"/>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rP7Vsmq6RUOwogUAW3r3Dw"/>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tdyXg16BlRDuMA9x0vp3ao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tsLf3vIE9Q7akErKSknWkD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wVO81YgSTpaW0Bydw3ukvQ"/>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C087vPOgQdiluNS8WbX_j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tz3sii8uOTkSYpU30xOB7Kg"/>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C087vPOgQdiluNS8WbX_j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t6uV_U8VSR_SAsDqS.HlGa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mYtthOuxT.SlPmBZ3yp3c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wVO81YgSTpaW0Bydw3ukv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6uV_U8VSR_SAsDqS.HlGa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z3sii8uOTkSYpU30xOB7Kg"/>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i2PNY6_PSVyEqT7xOA_zR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rpN0bkiRQpGVXc7ymgXtK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fwd6uGoMQPiPFFrtgTkmJw"/>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jsLMsOMYRqaMuXjnr3o5m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jqFyoeecRUGWq9Kd1KxFw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rP7Vsmq6RUOwogUAW3r3Dw"/>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dyXg16BlRDuMA9x0vp3ao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Ep9fXHZXRg6bCCLXerSraw"/>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C087vPOgQdiluNS8WbX_j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VO81YgSTpaW0Bydw3ukv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6uV_U8VSR_SAsDqS.HlGa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z3sii8uOTkSYpU30xOB7K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i2PNY6_PSVyEqT7xOA_zR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rpN0bkiRQpGVXc7ymgXtKQ"/>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fwd6uGoMQPiPFFrtgTkmJ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jsLMsOMYRqaMuXjnr3o5mA"/>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jqFyoeecRUGWq9Kd1KxFw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rP7Vsmq6RUOwogUAW3r3D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dyXg16BlRDuMA9x0vp3ao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sLf3vIE9Q7akErKSknWkD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3kz68z52Q3WhVLIjt0ZZe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Ep9fXHZXRg6bCCLXerSraw"/>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C087vPOgQdiluNS8WbX_j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6uV_U8VSR_SAsDqS.HlGaQ"/>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z3sii8uOTkSYpU30xOB7K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i2PNY6_PSVyEqT7xOA_zRA"/>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rpN0bkiRQpGVXc7ymgXtKQ"/>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fwd6uGoMQPiPFFrtgTkmJw"/>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jsLMsOMYRqaMuXjnr3o5m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jqFyoeecRUGWq9Kd1KxFw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rP7Vsmq6RUOwogUAW3r3D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dyXg16BlRDuMA9x0vp3ao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sLf3vIE9Q7akErKSknWkD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wVO81YgSTpaW0Bydw3ukv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nn7jsQXCRfucieNRSvN6YQ"/>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0DpsUtUMTf2cEkrdkZOY0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GnjTzBkKS86OwBRYLb_uA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Iw.zNE0PQoiqnTnfHmr9E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8KkRFmPuSHGhGrfjgfD7X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7GBFwNJ6SuylicVLIzfnf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PaX_ir9MSCmefp5rgif5.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TTeTictERA2uPQxabXOAYQ"/>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OomIzPi3S9mkDawXgqEjw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cTHVLiUpRGujS6MOudsCx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stHkoQsCSIG0KIRlO.O8zw"/>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DUz0TAzXR4a1CoeElgxxdA"/>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5MRA8CYSnWg.8Hn7otIJ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Ewu8H.0QSiCpFQ4s_5fJ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9gDALFx7SCKIxi1ZVOQtB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yt.RDGd9SSaLR_HUoap6b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pRSFGm3SWuRAbduEYgC4g"/>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Ep9fXHZXRg6bCCLXerSra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6uV_U8VSR_SAsDqS.HlGaQ"/>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z3sii8uOTkSYpU30xOB7Kg"/>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i2PNY6_PSVyEqT7xOA_zRA"/>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rpN0bkiRQpGVXc7ymgXtKQ"/>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fwd6uGoMQPiPFFrtgTkmJ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zwL.gECgQ.KGLhfLMSiEcQ"/>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jsLMsOMYRqaMuXjnr3o5mA"/>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jqFyoeecRUGWq9Kd1KxFwg"/>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rP7Vsmq6RUOwogUAW3r3D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dyXg16BlRDuMA9x0vp3aow"/>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sLf3vIE9Q7akErKSknWkD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wVO81YgSTpaW0Bydw3ukv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C087vPOgQdiluNS8WbX_jA"/>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wES0nlnSTUmGx1OGjd5kHA"/>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Ep9fXHZXRg6bCCLXerSra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6uV_U8VSR_SAsDqS.HlGaQ"/>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i2PNY6_PSVyEqT7xOA_zR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rpN0bkiRQpGVXc7ymgXtK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fwd6uGoMQPiPFFrtgTkmJ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jsLMsOMYRqaMuXjnr3o5mA"/>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jqFyoeecRUGWq9Kd1KxFwg"/>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rP7Vsmq6RUOwogUAW3r3D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dyXg16BlRDuMA9x0vp3ao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sLf3vIE9Q7akErKSknWkDw"/>
</p:tagLst>
</file>

<file path=ppt/theme/theme1.xml><?xml version="1.0" encoding="utf-8"?>
<a:theme xmlns:a="http://schemas.openxmlformats.org/drawingml/2006/main" name="struktureretsundfornuft-dk">
  <a:themeElements>
    <a:clrScheme name="Office-tem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Verdana">
      <a:majorFont>
        <a:latin typeface="Verdana"/>
        <a:ea typeface=""/>
        <a:cs typeface=""/>
      </a:majorFont>
      <a:minorFont>
        <a:latin typeface="Verdana"/>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ruktureretSundFornuft" id="{41E4506C-2E25-4B18-8A34-7C573775F515}" vid="{9304D8A6-ADF3-47A5-98BE-59250B927619}"/>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StruktureretSundFornuft</Template>
  <TotalTime>380</TotalTime>
  <Words>2270</Words>
  <Application>Microsoft Office PowerPoint</Application>
  <PresentationFormat>Widescreen</PresentationFormat>
  <Paragraphs>508</Paragraphs>
  <Slides>22</Slides>
  <Notes>3</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8" baseType="lpstr">
      <vt:lpstr>Arial</vt:lpstr>
      <vt:lpstr>Calibri</vt:lpstr>
      <vt:lpstr>Verdana</vt:lpstr>
      <vt:lpstr>Wingdings</vt:lpstr>
      <vt:lpstr>struktureretsundfornuft-dk</vt:lpstr>
      <vt:lpstr>think-cell Slide</vt:lpstr>
      <vt:lpstr>Recruitment</vt:lpstr>
      <vt:lpstr>High level recruitment process</vt:lpstr>
      <vt:lpstr>Is this really needed?</vt:lpstr>
      <vt:lpstr>Results and needed behavior</vt:lpstr>
      <vt:lpstr>Competence levels – scores for assesment and setting requirements</vt:lpstr>
      <vt:lpstr>Results and needed behavior</vt:lpstr>
      <vt:lpstr>Transfer results, responsibilities and requirements to the job description</vt:lpstr>
      <vt:lpstr>Create the job posting</vt:lpstr>
      <vt:lpstr>High level recruitment process</vt:lpstr>
      <vt:lpstr>Channels to use for candidate search</vt:lpstr>
      <vt:lpstr>High level recruitment process</vt:lpstr>
      <vt:lpstr>Things to remember</vt:lpstr>
      <vt:lpstr>Interview process</vt:lpstr>
      <vt:lpstr>Use the interview capture form during interviews</vt:lpstr>
      <vt:lpstr>High level recruitment process</vt:lpstr>
      <vt:lpstr>Offer job to top candidate</vt:lpstr>
      <vt:lpstr>High level recruitment process</vt:lpstr>
      <vt:lpstr>Plan onboarding</vt:lpstr>
      <vt:lpstr>Keep in contact</vt:lpstr>
      <vt:lpstr>High level recruitment process</vt:lpstr>
      <vt:lpstr>Execute the onboarding plan</vt:lpstr>
      <vt:lpstr>REMEMBER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Dann Bleeker Pedersen</dc:creator>
  <cp:lastModifiedBy>Dann Bleeker Pedersen</cp:lastModifiedBy>
  <cp:revision>18</cp:revision>
  <dcterms:created xsi:type="dcterms:W3CDTF">2018-08-29T15:49:15Z</dcterms:created>
  <dcterms:modified xsi:type="dcterms:W3CDTF">2018-08-30T09:10:27Z</dcterms:modified>
</cp:coreProperties>
</file>