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notesSlides/notesSlide7.xml" ContentType="application/vnd.openxmlformats-officedocument.presentationml.notesSlide+xml"/>
  <Default Extension="xlsx" ContentType="application/vnd.openxmlformats-officedocument.spreadsheetml.sheet"/>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6"/>
  </p:notesMasterIdLst>
  <p:sldIdLst>
    <p:sldId id="256" r:id="rId2"/>
    <p:sldId id="344" r:id="rId3"/>
    <p:sldId id="405" r:id="rId4"/>
    <p:sldId id="410" r:id="rId5"/>
    <p:sldId id="414" r:id="rId6"/>
    <p:sldId id="270" r:id="rId7"/>
    <p:sldId id="271" r:id="rId8"/>
    <p:sldId id="406" r:id="rId9"/>
    <p:sldId id="408" r:id="rId10"/>
    <p:sldId id="411" r:id="rId11"/>
    <p:sldId id="415" r:id="rId12"/>
    <p:sldId id="416" r:id="rId13"/>
    <p:sldId id="420" r:id="rId14"/>
    <p:sldId id="417" r:id="rId15"/>
    <p:sldId id="421" r:id="rId16"/>
    <p:sldId id="419" r:id="rId17"/>
    <p:sldId id="422" r:id="rId18"/>
    <p:sldId id="423" r:id="rId19"/>
    <p:sldId id="425" r:id="rId20"/>
    <p:sldId id="428" r:id="rId21"/>
    <p:sldId id="426" r:id="rId22"/>
    <p:sldId id="427" r:id="rId23"/>
    <p:sldId id="429" r:id="rId24"/>
    <p:sldId id="430" r:id="rId25"/>
    <p:sldId id="431" r:id="rId26"/>
    <p:sldId id="435" r:id="rId27"/>
    <p:sldId id="436" r:id="rId28"/>
    <p:sldId id="438" r:id="rId29"/>
    <p:sldId id="439" r:id="rId30"/>
    <p:sldId id="441" r:id="rId31"/>
    <p:sldId id="442" r:id="rId32"/>
    <p:sldId id="443" r:id="rId33"/>
    <p:sldId id="349" r:id="rId34"/>
    <p:sldId id="413" r:id="rId35"/>
    <p:sldId id="360" r:id="rId36"/>
    <p:sldId id="362" r:id="rId37"/>
    <p:sldId id="363" r:id="rId38"/>
    <p:sldId id="365" r:id="rId39"/>
    <p:sldId id="364" r:id="rId40"/>
    <p:sldId id="366" r:id="rId41"/>
    <p:sldId id="367" r:id="rId42"/>
    <p:sldId id="368" r:id="rId43"/>
    <p:sldId id="369" r:id="rId44"/>
    <p:sldId id="372" r:id="rId45"/>
    <p:sldId id="347" r:id="rId46"/>
    <p:sldId id="444" r:id="rId47"/>
    <p:sldId id="350" r:id="rId48"/>
    <p:sldId id="375" r:id="rId49"/>
    <p:sldId id="377" r:id="rId50"/>
    <p:sldId id="378" r:id="rId51"/>
    <p:sldId id="379" r:id="rId52"/>
    <p:sldId id="380" r:id="rId53"/>
    <p:sldId id="381" r:id="rId54"/>
    <p:sldId id="382" r:id="rId55"/>
    <p:sldId id="445" r:id="rId56"/>
    <p:sldId id="383" r:id="rId57"/>
    <p:sldId id="315" r:id="rId58"/>
    <p:sldId id="295" r:id="rId59"/>
    <p:sldId id="304" r:id="rId60"/>
    <p:sldId id="300" r:id="rId61"/>
    <p:sldId id="301" r:id="rId62"/>
    <p:sldId id="302" r:id="rId63"/>
    <p:sldId id="306" r:id="rId64"/>
    <p:sldId id="313" r:id="rId65"/>
    <p:sldId id="305" r:id="rId66"/>
    <p:sldId id="258" r:id="rId67"/>
    <p:sldId id="264" r:id="rId68"/>
    <p:sldId id="268" r:id="rId69"/>
    <p:sldId id="283" r:id="rId70"/>
    <p:sldId id="285" r:id="rId71"/>
    <p:sldId id="286" r:id="rId72"/>
    <p:sldId id="288" r:id="rId73"/>
    <p:sldId id="287" r:id="rId74"/>
    <p:sldId id="269" r:id="rId75"/>
    <p:sldId id="266" r:id="rId76"/>
    <p:sldId id="284" r:id="rId77"/>
    <p:sldId id="320" r:id="rId78"/>
    <p:sldId id="327" r:id="rId79"/>
    <p:sldId id="316" r:id="rId80"/>
    <p:sldId id="325" r:id="rId81"/>
    <p:sldId id="324" r:id="rId82"/>
    <p:sldId id="321" r:id="rId83"/>
    <p:sldId id="322" r:id="rId84"/>
    <p:sldId id="323" r:id="rId85"/>
    <p:sldId id="328" r:id="rId86"/>
    <p:sldId id="331" r:id="rId87"/>
    <p:sldId id="334" r:id="rId88"/>
    <p:sldId id="338" r:id="rId89"/>
    <p:sldId id="319" r:id="rId90"/>
    <p:sldId id="335" r:id="rId91"/>
    <p:sldId id="336" r:id="rId92"/>
    <p:sldId id="333" r:id="rId93"/>
    <p:sldId id="339" r:id="rId94"/>
    <p:sldId id="446" r:id="rId95"/>
    <p:sldId id="384" r:id="rId96"/>
    <p:sldId id="447" r:id="rId97"/>
    <p:sldId id="397" r:id="rId98"/>
    <p:sldId id="259" r:id="rId99"/>
    <p:sldId id="308" r:id="rId100"/>
    <p:sldId id="448" r:id="rId101"/>
    <p:sldId id="357" r:id="rId102"/>
    <p:sldId id="449" r:id="rId103"/>
    <p:sldId id="279" r:id="rId104"/>
    <p:sldId id="280" r:id="rId105"/>
    <p:sldId id="450" r:id="rId106"/>
    <p:sldId id="396" r:id="rId107"/>
    <p:sldId id="391" r:id="rId108"/>
    <p:sldId id="392" r:id="rId109"/>
    <p:sldId id="393" r:id="rId110"/>
    <p:sldId id="395" r:id="rId111"/>
    <p:sldId id="394" r:id="rId112"/>
    <p:sldId id="387" r:id="rId113"/>
    <p:sldId id="452" r:id="rId114"/>
    <p:sldId id="451" r:id="rId115"/>
  </p:sldIdLst>
  <p:sldSz cx="9144000" cy="6858000" type="screen4x3"/>
  <p:notesSz cx="6797675" cy="9982200"/>
  <p:custDataLst>
    <p:tags r:id="rId117"/>
  </p:custDataLst>
  <p:defaultTextStyle>
    <a:defPPr>
      <a:defRPr lang="en-US"/>
    </a:defPPr>
    <a:lvl1pPr algn="l" rtl="0" fontAlgn="base">
      <a:spcBef>
        <a:spcPct val="0"/>
      </a:spcBef>
      <a:spcAft>
        <a:spcPct val="0"/>
      </a:spcAft>
      <a:defRPr sz="1900" kern="1200">
        <a:solidFill>
          <a:schemeClr val="tx1"/>
        </a:solidFill>
        <a:latin typeface="Verdana" pitchFamily="34" charset="0"/>
        <a:ea typeface="+mn-ea"/>
        <a:cs typeface="+mn-cs"/>
      </a:defRPr>
    </a:lvl1pPr>
    <a:lvl2pPr marL="457200" algn="l" rtl="0" fontAlgn="base">
      <a:spcBef>
        <a:spcPct val="0"/>
      </a:spcBef>
      <a:spcAft>
        <a:spcPct val="0"/>
      </a:spcAft>
      <a:defRPr sz="1900" kern="1200">
        <a:solidFill>
          <a:schemeClr val="tx1"/>
        </a:solidFill>
        <a:latin typeface="Verdana" pitchFamily="34" charset="0"/>
        <a:ea typeface="+mn-ea"/>
        <a:cs typeface="+mn-cs"/>
      </a:defRPr>
    </a:lvl2pPr>
    <a:lvl3pPr marL="914400" algn="l" rtl="0" fontAlgn="base">
      <a:spcBef>
        <a:spcPct val="0"/>
      </a:spcBef>
      <a:spcAft>
        <a:spcPct val="0"/>
      </a:spcAft>
      <a:defRPr sz="1900" kern="1200">
        <a:solidFill>
          <a:schemeClr val="tx1"/>
        </a:solidFill>
        <a:latin typeface="Verdana" pitchFamily="34" charset="0"/>
        <a:ea typeface="+mn-ea"/>
        <a:cs typeface="+mn-cs"/>
      </a:defRPr>
    </a:lvl3pPr>
    <a:lvl4pPr marL="1371600" algn="l" rtl="0" fontAlgn="base">
      <a:spcBef>
        <a:spcPct val="0"/>
      </a:spcBef>
      <a:spcAft>
        <a:spcPct val="0"/>
      </a:spcAft>
      <a:defRPr sz="1900" kern="1200">
        <a:solidFill>
          <a:schemeClr val="tx1"/>
        </a:solidFill>
        <a:latin typeface="Verdana" pitchFamily="34" charset="0"/>
        <a:ea typeface="+mn-ea"/>
        <a:cs typeface="+mn-cs"/>
      </a:defRPr>
    </a:lvl4pPr>
    <a:lvl5pPr marL="1828800" algn="l" rtl="0" fontAlgn="base">
      <a:spcBef>
        <a:spcPct val="0"/>
      </a:spcBef>
      <a:spcAft>
        <a:spcPct val="0"/>
      </a:spcAft>
      <a:defRPr sz="1900" kern="1200">
        <a:solidFill>
          <a:schemeClr val="tx1"/>
        </a:solidFill>
        <a:latin typeface="Verdana" pitchFamily="34" charset="0"/>
        <a:ea typeface="+mn-ea"/>
        <a:cs typeface="+mn-cs"/>
      </a:defRPr>
    </a:lvl5pPr>
    <a:lvl6pPr marL="2286000" algn="l" defTabSz="914400" rtl="0" eaLnBrk="1" latinLnBrk="0" hangingPunct="1">
      <a:defRPr sz="1900" kern="1200">
        <a:solidFill>
          <a:schemeClr val="tx1"/>
        </a:solidFill>
        <a:latin typeface="Verdana" pitchFamily="34" charset="0"/>
        <a:ea typeface="+mn-ea"/>
        <a:cs typeface="+mn-cs"/>
      </a:defRPr>
    </a:lvl6pPr>
    <a:lvl7pPr marL="2743200" algn="l" defTabSz="914400" rtl="0" eaLnBrk="1" latinLnBrk="0" hangingPunct="1">
      <a:defRPr sz="1900" kern="1200">
        <a:solidFill>
          <a:schemeClr val="tx1"/>
        </a:solidFill>
        <a:latin typeface="Verdana" pitchFamily="34" charset="0"/>
        <a:ea typeface="+mn-ea"/>
        <a:cs typeface="+mn-cs"/>
      </a:defRPr>
    </a:lvl7pPr>
    <a:lvl8pPr marL="3200400" algn="l" defTabSz="914400" rtl="0" eaLnBrk="1" latinLnBrk="0" hangingPunct="1">
      <a:defRPr sz="1900" kern="1200">
        <a:solidFill>
          <a:schemeClr val="tx1"/>
        </a:solidFill>
        <a:latin typeface="Verdana" pitchFamily="34" charset="0"/>
        <a:ea typeface="+mn-ea"/>
        <a:cs typeface="+mn-cs"/>
      </a:defRPr>
    </a:lvl8pPr>
    <a:lvl9pPr marL="3657600" algn="l" defTabSz="914400" rtl="0" eaLnBrk="1" latinLnBrk="0" hangingPunct="1">
      <a:defRPr sz="19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n Bleeker Pedersen" initials="DBP" lastIdx="6" clrIdx="0">
    <p:extLst>
      <p:ext uri="{19B8F6BF-5375-455C-9EA6-DF929625EA0E}">
        <p15:presenceInfo xmlns:p15="http://schemas.microsoft.com/office/powerpoint/2012/main" xmlns="" userId="911d2b9d99de05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AEAEA"/>
    <a:srgbClr val="FF0000"/>
    <a:srgbClr val="266BAF"/>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38" autoAdjust="0"/>
    <p:restoredTop sz="93712" autoAdjust="0"/>
  </p:normalViewPr>
  <p:slideViewPr>
    <p:cSldViewPr>
      <p:cViewPr varScale="1">
        <p:scale>
          <a:sx n="95" d="100"/>
          <a:sy n="95" d="100"/>
        </p:scale>
        <p:origin x="-114" y="-31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279" d="250"/>
        <a:sy n="279" d="250"/>
      </p:scale>
      <p:origin x="0" y="-3597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gs" Target="tags/tag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_rels/viewProps.xml.rels><?xml version="1.0" encoding="UTF-8" standalone="yes"?>
<Relationships xmlns="http://schemas.openxmlformats.org/package/2006/relationships"><Relationship Id="rId1" Type="http://schemas.openxmlformats.org/officeDocument/2006/relationships/slide" Target="slides/slide9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regneark1.xlsx"/></Relationships>
</file>

<file path=ppt/charts/chart1.xml><?xml version="1.0" encoding="utf-8"?>
<c:chartSpace xmlns:c="http://schemas.openxmlformats.org/drawingml/2006/chart" xmlns:a="http://schemas.openxmlformats.org/drawingml/2006/main" xmlns:r="http://schemas.openxmlformats.org/officeDocument/2006/relationships">
  <c:lang val="da-DK"/>
  <c:chart>
    <c:title>
      <c:tx>
        <c:rich>
          <a:bodyPr rot="0" spcFirstLastPara="1" vertOverflow="ellipsis" vert="horz" wrap="square" anchor="ctr" anchorCtr="1"/>
          <a:lstStyle/>
          <a:p>
            <a:pPr>
              <a:defRPr lang="da-DK" sz="1862" b="0" i="0" u="none" strike="noStrike" kern="1200" spc="0" baseline="0" noProof="0">
                <a:solidFill>
                  <a:schemeClr val="tx1">
                    <a:lumMod val="65000"/>
                    <a:lumOff val="35000"/>
                  </a:schemeClr>
                </a:solidFill>
                <a:latin typeface="+mn-lt"/>
                <a:ea typeface="+mn-ea"/>
                <a:cs typeface="+mn-cs"/>
              </a:defRPr>
            </a:pPr>
            <a:r>
              <a:rPr lang="da-DK" sz="1200" b="1" noProof="0" dirty="0" smtClean="0"/>
              <a:t>Danske</a:t>
            </a:r>
            <a:r>
              <a:rPr lang="da-DK" sz="1200" b="1" baseline="0" noProof="0" dirty="0" smtClean="0"/>
              <a:t> kvinders højeste uddannelsesniveau i 2011</a:t>
            </a:r>
            <a:endParaRPr lang="da-DK" sz="1200" b="1" noProof="0" dirty="0"/>
          </a:p>
        </c:rich>
      </c:tx>
      <c:spPr>
        <a:noFill/>
        <a:ln>
          <a:noFill/>
        </a:ln>
        <a:effectLst/>
      </c:spPr>
    </c:title>
    <c:plotArea>
      <c:layout>
        <c:manualLayout>
          <c:layoutTarget val="inner"/>
          <c:xMode val="edge"/>
          <c:yMode val="edge"/>
          <c:x val="0.46054040504297006"/>
          <c:y val="0.13946875000000059"/>
          <c:w val="0.43079610345012442"/>
          <c:h val="0.76697884822833629"/>
        </c:manualLayout>
      </c:layout>
      <c:barChart>
        <c:barDir val="bar"/>
        <c:grouping val="clustered"/>
        <c:ser>
          <c:idx val="0"/>
          <c:order val="0"/>
          <c:tx>
            <c:strRef>
              <c:f>'Ark1'!$B$1</c:f>
              <c:strCache>
                <c:ptCount val="1"/>
                <c:pt idx="0">
                  <c:v>Kvinder</c:v>
                </c:pt>
              </c:strCache>
              <c:extLst xmlns:c15="http://schemas.microsoft.com/office/drawing/2012/chart"/>
            </c:strRef>
          </c:tx>
          <c:spPr>
            <a:pattFill prst="wdDnDiag">
              <a:fgClr>
                <a:schemeClr val="accent1"/>
              </a:fgClr>
              <a:bgClr>
                <a:schemeClr val="bg1"/>
              </a:bgClr>
            </a:pattFill>
            <a:ln>
              <a:solidFill>
                <a:schemeClr val="tx1"/>
              </a:solidFill>
            </a:ln>
            <a:effectLst/>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a-DK"/>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Lit>
              <c:ptCount val="6"/>
              <c:pt idx="0">
                <c:v>Grundskole</c:v>
              </c:pt>
              <c:pt idx="1">
                <c:v>Gymnasiale</c:v>
              </c:pt>
              <c:pt idx="2">
                <c:v>Erhvervsuddannelser</c:v>
              </c:pt>
              <c:pt idx="3">
                <c:v>Kort og mellemlang videregående</c:v>
              </c:pt>
              <c:pt idx="4">
                <c:v>Lang videregående</c:v>
              </c:pt>
              <c:pt idx="5">
                <c:v>Forsker</c:v>
              </c:pt>
            </c:strLit>
          </c:cat>
          <c:val>
            <c:numRef>
              <c:f>'Ark1'!$B$2:$B$7</c:f>
              <c:numCache>
                <c:formatCode>0%</c:formatCode>
                <c:ptCount val="6"/>
                <c:pt idx="0">
                  <c:v>0.24400000000000002</c:v>
                </c:pt>
                <c:pt idx="1">
                  <c:v>0.24900000000000003</c:v>
                </c:pt>
                <c:pt idx="2">
                  <c:v>0.28300000000000003</c:v>
                </c:pt>
                <c:pt idx="3">
                  <c:v>0.16000000000000003</c:v>
                </c:pt>
                <c:pt idx="4">
                  <c:v>5.9000000000000004E-2</c:v>
                </c:pt>
                <c:pt idx="5">
                  <c:v>4.000000000000001E-3</c:v>
                </c:pt>
              </c:numCache>
            </c:numRef>
          </c:val>
          <c:extLst/>
        </c:ser>
        <c:dLbls>
          <c:showVal val="1"/>
        </c:dLbls>
        <c:gapWidth val="182"/>
        <c:axId val="221655040"/>
        <c:axId val="221656576"/>
        <c:extLst/>
      </c:barChart>
      <c:catAx>
        <c:axId val="221655040"/>
        <c:scaling>
          <c:orientation val="maxMin"/>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221656576"/>
        <c:crosses val="autoZero"/>
        <c:lblAlgn val="ctr"/>
        <c:lblOffset val="100"/>
      </c:catAx>
      <c:valAx>
        <c:axId val="221656576"/>
        <c:scaling>
          <c:orientation val="minMax"/>
        </c:scaling>
        <c:delete val="1"/>
        <c:axPos val="t"/>
        <c:numFmt formatCode="0%" sourceLinked="1"/>
        <c:majorTickMark val="none"/>
        <c:tickLblPos val="none"/>
        <c:crossAx val="221655040"/>
        <c:crosses val="autoZero"/>
        <c:crossBetween val="between"/>
      </c:valAx>
      <c:spPr>
        <a:noFill/>
        <a:ln>
          <a:noFill/>
        </a:ln>
        <a:effectLst/>
      </c:spPr>
    </c:plotArea>
    <c:plotVisOnly val="1"/>
    <c:dispBlanksAs val="gap"/>
  </c:chart>
  <c:spPr>
    <a:solidFill>
      <a:schemeClr val="bg1"/>
    </a:solidFill>
    <a:ln>
      <a:solidFill>
        <a:schemeClr val="tx1"/>
      </a:solidFill>
    </a:ln>
    <a:effectLst/>
  </c:spPr>
  <c:txPr>
    <a:bodyPr/>
    <a:lstStyle/>
    <a:p>
      <a:pPr>
        <a:defRPr/>
      </a:pPr>
      <a:endParaRPr lang="da-DK"/>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23131E-3A23-431C-B318-183C96806C17}" type="doc">
      <dgm:prSet loTypeId="urn:microsoft.com/office/officeart/2005/8/layout/chevron1" loCatId="process" qsTypeId="urn:microsoft.com/office/officeart/2005/8/quickstyle/simple1" qsCatId="simple" csTypeId="urn:microsoft.com/office/officeart/2005/8/colors/accent1_2" csCatId="accent1" phldr="1"/>
      <dgm:spPr/>
    </dgm:pt>
    <dgm:pt modelId="{1875ADD5-5F16-4AC6-8923-4F27E450730F}">
      <dgm:prSet phldrT="[Tekst]"/>
      <dgm:spPr>
        <a:ln>
          <a:solidFill>
            <a:schemeClr val="tx1"/>
          </a:solidFill>
        </a:ln>
      </dgm:spPr>
      <dgm:t>
        <a:bodyPr/>
        <a:lstStyle/>
        <a:p>
          <a:r>
            <a:rPr lang="da-DK" dirty="0" smtClean="0"/>
            <a:t>Storyboard</a:t>
          </a:r>
          <a:endParaRPr lang="da-DK" dirty="0"/>
        </a:p>
      </dgm:t>
    </dgm:pt>
    <dgm:pt modelId="{F1A772A3-62C1-432E-B5F0-B305CDDD99C2}" type="parTrans" cxnId="{FA99D2DA-A799-476D-86E6-265B002A44CE}">
      <dgm:prSet/>
      <dgm:spPr/>
      <dgm:t>
        <a:bodyPr/>
        <a:lstStyle/>
        <a:p>
          <a:endParaRPr lang="da-DK"/>
        </a:p>
      </dgm:t>
    </dgm:pt>
    <dgm:pt modelId="{3CD8FB08-94F5-4B2A-A28C-8D798FFFC582}" type="sibTrans" cxnId="{FA99D2DA-A799-476D-86E6-265B002A44CE}">
      <dgm:prSet/>
      <dgm:spPr/>
      <dgm:t>
        <a:bodyPr/>
        <a:lstStyle/>
        <a:p>
          <a:endParaRPr lang="da-DK"/>
        </a:p>
      </dgm:t>
    </dgm:pt>
    <dgm:pt modelId="{E0AE0696-5519-4AA9-8DC8-7046003FA899}">
      <dgm:prSet phldrT="[Tekst]"/>
      <dgm:spPr>
        <a:ln>
          <a:solidFill>
            <a:schemeClr val="tx1"/>
          </a:solidFill>
        </a:ln>
      </dgm:spPr>
      <dgm:t>
        <a:bodyPr/>
        <a:lstStyle/>
        <a:p>
          <a:r>
            <a:rPr lang="da-DK" dirty="0" smtClean="0"/>
            <a:t>Dias-struktur</a:t>
          </a:r>
          <a:endParaRPr lang="da-DK" dirty="0"/>
        </a:p>
      </dgm:t>
    </dgm:pt>
    <dgm:pt modelId="{1BB61664-E423-471D-A212-7597076E7183}" type="parTrans" cxnId="{47B49F62-AD51-40EA-B7E3-E5574462152B}">
      <dgm:prSet/>
      <dgm:spPr/>
      <dgm:t>
        <a:bodyPr/>
        <a:lstStyle/>
        <a:p>
          <a:endParaRPr lang="da-DK"/>
        </a:p>
      </dgm:t>
    </dgm:pt>
    <dgm:pt modelId="{CF6A9392-31ED-4A40-807E-5B6C788BCDA9}" type="sibTrans" cxnId="{47B49F62-AD51-40EA-B7E3-E5574462152B}">
      <dgm:prSet/>
      <dgm:spPr/>
      <dgm:t>
        <a:bodyPr/>
        <a:lstStyle/>
        <a:p>
          <a:endParaRPr lang="da-DK"/>
        </a:p>
      </dgm:t>
    </dgm:pt>
    <dgm:pt modelId="{084D79AC-929C-4F46-90B3-E2F3D4BAADCA}">
      <dgm:prSet phldrT="[Tekst]"/>
      <dgm:spPr>
        <a:ln>
          <a:solidFill>
            <a:schemeClr val="tx1"/>
          </a:solidFill>
        </a:ln>
      </dgm:spPr>
      <dgm:t>
        <a:bodyPr/>
        <a:lstStyle/>
        <a:p>
          <a:r>
            <a:rPr lang="da-DK" dirty="0" err="1" smtClean="0"/>
            <a:t>Diassæt</a:t>
          </a:r>
          <a:endParaRPr lang="da-DK" dirty="0"/>
        </a:p>
      </dgm:t>
    </dgm:pt>
    <dgm:pt modelId="{DA350005-AE41-42C0-B081-7D218E0AE22E}" type="parTrans" cxnId="{23643C20-9C1D-4015-ACAA-47A650D60F87}">
      <dgm:prSet/>
      <dgm:spPr/>
      <dgm:t>
        <a:bodyPr/>
        <a:lstStyle/>
        <a:p>
          <a:endParaRPr lang="da-DK"/>
        </a:p>
      </dgm:t>
    </dgm:pt>
    <dgm:pt modelId="{C1E7A2E4-4161-47F1-B98F-6D5CF29D6FC0}" type="sibTrans" cxnId="{23643C20-9C1D-4015-ACAA-47A650D60F87}">
      <dgm:prSet/>
      <dgm:spPr/>
      <dgm:t>
        <a:bodyPr/>
        <a:lstStyle/>
        <a:p>
          <a:endParaRPr lang="da-DK"/>
        </a:p>
      </dgm:t>
    </dgm:pt>
    <dgm:pt modelId="{6E81008E-D802-4EC3-9F77-F0ABC8C10D01}">
      <dgm:prSet phldrT="[Tekst]" custT="1"/>
      <dgm:spPr/>
      <dgm:t>
        <a:bodyPr/>
        <a:lstStyle/>
        <a:p>
          <a:r>
            <a:rPr lang="da-DK" sz="1200" dirty="0" smtClean="0"/>
            <a:t>Der er et tydeligt hovedbudskab</a:t>
          </a:r>
          <a:endParaRPr lang="da-DK" sz="1200" dirty="0"/>
        </a:p>
      </dgm:t>
    </dgm:pt>
    <dgm:pt modelId="{8E3BB1D8-964C-4A32-A6E0-BDF3C1180B16}" type="parTrans" cxnId="{C1C04E43-4282-4DA6-95E2-F7A752331785}">
      <dgm:prSet/>
      <dgm:spPr/>
      <dgm:t>
        <a:bodyPr/>
        <a:lstStyle/>
        <a:p>
          <a:endParaRPr lang="da-DK"/>
        </a:p>
      </dgm:t>
    </dgm:pt>
    <dgm:pt modelId="{8F719BD7-DBE8-4214-A61A-BC279C1C02A8}" type="sibTrans" cxnId="{C1C04E43-4282-4DA6-95E2-F7A752331785}">
      <dgm:prSet/>
      <dgm:spPr/>
      <dgm:t>
        <a:bodyPr/>
        <a:lstStyle/>
        <a:p>
          <a:endParaRPr lang="da-DK"/>
        </a:p>
      </dgm:t>
    </dgm:pt>
    <dgm:pt modelId="{FDB7BA9A-6D09-4302-B068-7BCAADA2D395}">
      <dgm:prSet phldrT="[Tekst]" custT="1"/>
      <dgm:spPr/>
      <dgm:t>
        <a:bodyPr/>
        <a:lstStyle/>
        <a:p>
          <a:r>
            <a:rPr lang="da-DK" sz="1200" dirty="0" smtClean="0"/>
            <a:t>Strukturen er klar og skinner igennem i dokumentet</a:t>
          </a:r>
          <a:endParaRPr lang="da-DK" sz="1200" dirty="0"/>
        </a:p>
      </dgm:t>
    </dgm:pt>
    <dgm:pt modelId="{72305222-3380-4A24-BB2C-816D4A06B01D}" type="parTrans" cxnId="{EC204F9D-ED1E-4A50-B539-1EAD9D2CA3DF}">
      <dgm:prSet/>
      <dgm:spPr/>
      <dgm:t>
        <a:bodyPr/>
        <a:lstStyle/>
        <a:p>
          <a:endParaRPr lang="da-DK"/>
        </a:p>
      </dgm:t>
    </dgm:pt>
    <dgm:pt modelId="{38E72C5F-C9EC-4D73-A1A3-8B2FB1E3E1B2}" type="sibTrans" cxnId="{EC204F9D-ED1E-4A50-B539-1EAD9D2CA3DF}">
      <dgm:prSet/>
      <dgm:spPr/>
      <dgm:t>
        <a:bodyPr/>
        <a:lstStyle/>
        <a:p>
          <a:endParaRPr lang="da-DK"/>
        </a:p>
      </dgm:t>
    </dgm:pt>
    <dgm:pt modelId="{8DFB6933-2FCD-4AE1-95E7-D10FAA95C41D}">
      <dgm:prSet phldrT="[Tekst]" custT="1"/>
      <dgm:spPr/>
      <dgm:t>
        <a:bodyPr/>
        <a:lstStyle/>
        <a:p>
          <a:r>
            <a:rPr lang="da-DK" sz="1200" dirty="0" smtClean="0"/>
            <a:t>Overskrifterne hænger logisk sammen og fortæller en historie</a:t>
          </a:r>
          <a:endParaRPr lang="da-DK" sz="1200" dirty="0"/>
        </a:p>
      </dgm:t>
    </dgm:pt>
    <dgm:pt modelId="{2130B06E-4867-4060-8BCD-3853B709E461}" type="parTrans" cxnId="{7B470218-BD2C-4C17-B99B-19BF548D1086}">
      <dgm:prSet/>
      <dgm:spPr/>
      <dgm:t>
        <a:bodyPr/>
        <a:lstStyle/>
        <a:p>
          <a:endParaRPr lang="da-DK"/>
        </a:p>
      </dgm:t>
    </dgm:pt>
    <dgm:pt modelId="{FEF26A82-5B75-42F6-90AD-16DFA9F2B6AA}" type="sibTrans" cxnId="{7B470218-BD2C-4C17-B99B-19BF548D1086}">
      <dgm:prSet/>
      <dgm:spPr/>
      <dgm:t>
        <a:bodyPr/>
        <a:lstStyle/>
        <a:p>
          <a:endParaRPr lang="da-DK"/>
        </a:p>
      </dgm:t>
    </dgm:pt>
    <dgm:pt modelId="{C025D238-084C-4EE6-BE5A-014407AD712D}">
      <dgm:prSet phldrT="[Tekst]" custT="1"/>
      <dgm:spPr/>
      <dgm:t>
        <a:bodyPr/>
        <a:lstStyle/>
        <a:p>
          <a:r>
            <a:rPr lang="da-DK" sz="1200" dirty="0" smtClean="0"/>
            <a:t>Valgte designregler er overholdt</a:t>
          </a:r>
          <a:endParaRPr lang="da-DK" sz="1200" dirty="0"/>
        </a:p>
      </dgm:t>
    </dgm:pt>
    <dgm:pt modelId="{AA81171D-F9FD-463E-BC71-0B5D1A1C7F86}" type="parTrans" cxnId="{23399128-289B-44B1-BE3E-B6DADCD89F58}">
      <dgm:prSet/>
      <dgm:spPr/>
      <dgm:t>
        <a:bodyPr/>
        <a:lstStyle/>
        <a:p>
          <a:endParaRPr lang="da-DK"/>
        </a:p>
      </dgm:t>
    </dgm:pt>
    <dgm:pt modelId="{92A6DA6D-8454-49F4-A227-DF0A3843C9A2}" type="sibTrans" cxnId="{23399128-289B-44B1-BE3E-B6DADCD89F58}">
      <dgm:prSet/>
      <dgm:spPr/>
      <dgm:t>
        <a:bodyPr/>
        <a:lstStyle/>
        <a:p>
          <a:endParaRPr lang="da-DK"/>
        </a:p>
      </dgm:t>
    </dgm:pt>
    <dgm:pt modelId="{9ACEB01C-481C-407C-A1FD-980B566CBF33}">
      <dgm:prSet phldrT="[Tekst]" custT="1"/>
      <dgm:spPr/>
      <dgm:t>
        <a:bodyPr/>
        <a:lstStyle/>
        <a:p>
          <a:r>
            <a:rPr lang="da-DK" sz="1200" dirty="0" smtClean="0"/>
            <a:t>Reglerne for dias-design er overholdt</a:t>
          </a:r>
          <a:endParaRPr lang="da-DK" sz="1200" dirty="0"/>
        </a:p>
      </dgm:t>
    </dgm:pt>
    <dgm:pt modelId="{7BA8D2D6-5D6F-4BF8-9B43-9100BC9EC3A6}" type="parTrans" cxnId="{773F97F4-132D-46E0-8527-DD1619393654}">
      <dgm:prSet/>
      <dgm:spPr/>
      <dgm:t>
        <a:bodyPr/>
        <a:lstStyle/>
        <a:p>
          <a:endParaRPr lang="da-DK"/>
        </a:p>
      </dgm:t>
    </dgm:pt>
    <dgm:pt modelId="{763D46D4-D84A-49EE-ACB2-E703FB721D08}" type="sibTrans" cxnId="{773F97F4-132D-46E0-8527-DD1619393654}">
      <dgm:prSet/>
      <dgm:spPr/>
      <dgm:t>
        <a:bodyPr/>
        <a:lstStyle/>
        <a:p>
          <a:endParaRPr lang="da-DK"/>
        </a:p>
      </dgm:t>
    </dgm:pt>
    <dgm:pt modelId="{ACAF0289-4913-4CA0-868F-2B0451A21342}">
      <dgm:prSet phldrT="[Tekst]" custT="1"/>
      <dgm:spPr/>
      <dgm:t>
        <a:bodyPr/>
        <a:lstStyle/>
        <a:p>
          <a:r>
            <a:rPr lang="da-DK" sz="1200" dirty="0" smtClean="0"/>
            <a:t>Siderne har et ensartet layout</a:t>
          </a:r>
          <a:endParaRPr lang="da-DK" sz="1200" dirty="0"/>
        </a:p>
      </dgm:t>
    </dgm:pt>
    <dgm:pt modelId="{8653F332-7989-4711-B3F6-7F35C0773542}" type="parTrans" cxnId="{164F8975-8D7E-4379-B75D-E56B87A6C10F}">
      <dgm:prSet/>
      <dgm:spPr/>
      <dgm:t>
        <a:bodyPr/>
        <a:lstStyle/>
        <a:p>
          <a:endParaRPr lang="da-DK"/>
        </a:p>
      </dgm:t>
    </dgm:pt>
    <dgm:pt modelId="{965EB32F-623B-4CEB-88A8-CE1916222E2B}" type="sibTrans" cxnId="{164F8975-8D7E-4379-B75D-E56B87A6C10F}">
      <dgm:prSet/>
      <dgm:spPr/>
      <dgm:t>
        <a:bodyPr/>
        <a:lstStyle/>
        <a:p>
          <a:endParaRPr lang="da-DK"/>
        </a:p>
      </dgm:t>
    </dgm:pt>
    <dgm:pt modelId="{1F15F097-78C3-4E25-9CE3-5D376ACC366B}">
      <dgm:prSet phldrT="[Tekst]" custT="1"/>
      <dgm:spPr/>
      <dgm:t>
        <a:bodyPr/>
        <a:lstStyle/>
        <a:p>
          <a:r>
            <a:rPr lang="da-DK" sz="1200" dirty="0" smtClean="0"/>
            <a:t>Der er en god variation af indholdselementer</a:t>
          </a:r>
          <a:endParaRPr lang="da-DK" sz="1200" dirty="0"/>
        </a:p>
      </dgm:t>
    </dgm:pt>
    <dgm:pt modelId="{23CB7DC9-36AD-403C-906D-4F8215B58222}" type="parTrans" cxnId="{6DCB15B1-1A12-4355-8C31-3CAD909BC7C7}">
      <dgm:prSet/>
      <dgm:spPr/>
      <dgm:t>
        <a:bodyPr/>
        <a:lstStyle/>
        <a:p>
          <a:endParaRPr lang="da-DK"/>
        </a:p>
      </dgm:t>
    </dgm:pt>
    <dgm:pt modelId="{3E5829A5-16AA-4045-9CA6-AA0CFD13854C}" type="sibTrans" cxnId="{6DCB15B1-1A12-4355-8C31-3CAD909BC7C7}">
      <dgm:prSet/>
      <dgm:spPr/>
      <dgm:t>
        <a:bodyPr/>
        <a:lstStyle/>
        <a:p>
          <a:endParaRPr lang="da-DK"/>
        </a:p>
      </dgm:t>
    </dgm:pt>
    <dgm:pt modelId="{290B2C7D-0531-4CB7-9535-BC15E4EDE359}">
      <dgm:prSet phldrT="[Tekst]" custT="1"/>
      <dgm:spPr/>
      <dgm:t>
        <a:bodyPr/>
        <a:lstStyle/>
        <a:p>
          <a:r>
            <a:rPr lang="da-DK" sz="1200" dirty="0" smtClean="0"/>
            <a:t>Layout og farvebrug er enkelt</a:t>
          </a:r>
          <a:endParaRPr lang="da-DK" sz="1200" dirty="0"/>
        </a:p>
      </dgm:t>
    </dgm:pt>
    <dgm:pt modelId="{06C9E78C-8D9C-4CC1-B955-5468D613AD85}" type="parTrans" cxnId="{9D25A14C-8995-42FB-BC0E-D571F94D9778}">
      <dgm:prSet/>
      <dgm:spPr/>
      <dgm:t>
        <a:bodyPr/>
        <a:lstStyle/>
        <a:p>
          <a:endParaRPr lang="da-DK"/>
        </a:p>
      </dgm:t>
    </dgm:pt>
    <dgm:pt modelId="{428D5065-A152-457B-B374-47A0F1211E5D}" type="sibTrans" cxnId="{9D25A14C-8995-42FB-BC0E-D571F94D9778}">
      <dgm:prSet/>
      <dgm:spPr/>
      <dgm:t>
        <a:bodyPr/>
        <a:lstStyle/>
        <a:p>
          <a:endParaRPr lang="da-DK"/>
        </a:p>
      </dgm:t>
    </dgm:pt>
    <dgm:pt modelId="{8E5FBCF3-0D86-48FA-8F72-A00EE8F07A9B}">
      <dgm:prSet phldrT="[Tekst]" custT="1"/>
      <dgm:spPr/>
      <dgm:t>
        <a:bodyPr/>
        <a:lstStyle/>
        <a:p>
          <a:r>
            <a:rPr lang="da-DK" sz="1200" dirty="0" smtClean="0"/>
            <a:t>Kilder er angivet konsekvent</a:t>
          </a:r>
          <a:endParaRPr lang="da-DK" sz="1200" dirty="0"/>
        </a:p>
      </dgm:t>
    </dgm:pt>
    <dgm:pt modelId="{E46856F6-5517-4F13-B6AB-CAEDF5DBBAFA}" type="parTrans" cxnId="{6548A85E-43B6-4A5E-9BB4-936ECDC93B19}">
      <dgm:prSet/>
      <dgm:spPr/>
      <dgm:t>
        <a:bodyPr/>
        <a:lstStyle/>
        <a:p>
          <a:endParaRPr lang="da-DK"/>
        </a:p>
      </dgm:t>
    </dgm:pt>
    <dgm:pt modelId="{E5EB0389-1D8F-4E70-95ED-C056867B2174}" type="sibTrans" cxnId="{6548A85E-43B6-4A5E-9BB4-936ECDC93B19}">
      <dgm:prSet/>
      <dgm:spPr/>
      <dgm:t>
        <a:bodyPr/>
        <a:lstStyle/>
        <a:p>
          <a:endParaRPr lang="da-DK"/>
        </a:p>
      </dgm:t>
    </dgm:pt>
    <dgm:pt modelId="{DCD3E32E-7A0F-4D6A-9455-F84B2862EFD6}">
      <dgm:prSet phldrT="[Tekst]" custT="1"/>
      <dgm:spPr/>
      <dgm:t>
        <a:bodyPr/>
        <a:lstStyle/>
        <a:p>
          <a:r>
            <a:rPr lang="da-DK" sz="1200" dirty="0" smtClean="0"/>
            <a:t>Målgruppens behov og forventninger er gennemtænkt</a:t>
          </a:r>
          <a:endParaRPr lang="da-DK" sz="1200" dirty="0"/>
        </a:p>
      </dgm:t>
    </dgm:pt>
    <dgm:pt modelId="{0C552780-DEEE-45A7-9005-24249263FAF8}" type="parTrans" cxnId="{43EC25E7-CDB9-4A38-A1EB-C04CEECCA97A}">
      <dgm:prSet/>
      <dgm:spPr/>
      <dgm:t>
        <a:bodyPr/>
        <a:lstStyle/>
        <a:p>
          <a:endParaRPr lang="da-DK"/>
        </a:p>
      </dgm:t>
    </dgm:pt>
    <dgm:pt modelId="{B61476C8-D064-4ACF-8F0A-C7ABD282CF8E}" type="sibTrans" cxnId="{43EC25E7-CDB9-4A38-A1EB-C04CEECCA97A}">
      <dgm:prSet/>
      <dgm:spPr/>
      <dgm:t>
        <a:bodyPr/>
        <a:lstStyle/>
        <a:p>
          <a:endParaRPr lang="da-DK"/>
        </a:p>
      </dgm:t>
    </dgm:pt>
    <dgm:pt modelId="{C1377C08-E021-4623-9F5B-ACE1CCE4759D}">
      <dgm:prSet phldrT="[Tekst]" custT="1"/>
      <dgm:spPr/>
      <dgm:t>
        <a:bodyPr/>
        <a:lstStyle/>
        <a:p>
          <a:r>
            <a:rPr lang="da-DK" sz="1200" dirty="0" smtClean="0"/>
            <a:t>Der er kun én idé pr. side</a:t>
          </a:r>
          <a:endParaRPr lang="da-DK" sz="1200" dirty="0"/>
        </a:p>
      </dgm:t>
    </dgm:pt>
    <dgm:pt modelId="{5D42708C-C24D-4B9F-BD55-1DD2480E3527}" type="parTrans" cxnId="{26DDB26A-9F36-486D-9FFD-ADB2FE6AF967}">
      <dgm:prSet/>
      <dgm:spPr/>
      <dgm:t>
        <a:bodyPr/>
        <a:lstStyle/>
        <a:p>
          <a:endParaRPr lang="da-DK"/>
        </a:p>
      </dgm:t>
    </dgm:pt>
    <dgm:pt modelId="{FA31AE1B-DB93-46D8-8405-E9984F165F85}" type="sibTrans" cxnId="{26DDB26A-9F36-486D-9FFD-ADB2FE6AF967}">
      <dgm:prSet/>
      <dgm:spPr/>
      <dgm:t>
        <a:bodyPr/>
        <a:lstStyle/>
        <a:p>
          <a:endParaRPr lang="da-DK"/>
        </a:p>
      </dgm:t>
    </dgm:pt>
    <dgm:pt modelId="{D656E3BD-689D-4E36-8F8B-6BA1917E971E}" type="pres">
      <dgm:prSet presAssocID="{3723131E-3A23-431C-B318-183C96806C17}" presName="Name0" presStyleCnt="0">
        <dgm:presLayoutVars>
          <dgm:dir/>
          <dgm:animLvl val="lvl"/>
          <dgm:resizeHandles val="exact"/>
        </dgm:presLayoutVars>
      </dgm:prSet>
      <dgm:spPr/>
    </dgm:pt>
    <dgm:pt modelId="{BF55AA15-9B08-4C9B-A047-512C395883D9}" type="pres">
      <dgm:prSet presAssocID="{1875ADD5-5F16-4AC6-8923-4F27E450730F}" presName="composite" presStyleCnt="0"/>
      <dgm:spPr/>
    </dgm:pt>
    <dgm:pt modelId="{2FB86EDF-1A21-4C21-AE14-532EAF2886F2}" type="pres">
      <dgm:prSet presAssocID="{1875ADD5-5F16-4AC6-8923-4F27E450730F}" presName="parTx" presStyleLbl="node1" presStyleIdx="0" presStyleCnt="3">
        <dgm:presLayoutVars>
          <dgm:chMax val="0"/>
          <dgm:chPref val="0"/>
          <dgm:bulletEnabled val="1"/>
        </dgm:presLayoutVars>
      </dgm:prSet>
      <dgm:spPr/>
      <dgm:t>
        <a:bodyPr/>
        <a:lstStyle/>
        <a:p>
          <a:endParaRPr lang="da-DK"/>
        </a:p>
      </dgm:t>
    </dgm:pt>
    <dgm:pt modelId="{8E0EC203-28B4-4DF3-8A49-B87ED80A60AB}" type="pres">
      <dgm:prSet presAssocID="{1875ADD5-5F16-4AC6-8923-4F27E450730F}" presName="desTx" presStyleLbl="revTx" presStyleIdx="0" presStyleCnt="3">
        <dgm:presLayoutVars>
          <dgm:bulletEnabled val="1"/>
        </dgm:presLayoutVars>
      </dgm:prSet>
      <dgm:spPr/>
      <dgm:t>
        <a:bodyPr/>
        <a:lstStyle/>
        <a:p>
          <a:endParaRPr lang="da-DK"/>
        </a:p>
      </dgm:t>
    </dgm:pt>
    <dgm:pt modelId="{FAEEC0AA-4BFB-470A-A763-BA86244AAFA7}" type="pres">
      <dgm:prSet presAssocID="{3CD8FB08-94F5-4B2A-A28C-8D798FFFC582}" presName="space" presStyleCnt="0"/>
      <dgm:spPr/>
    </dgm:pt>
    <dgm:pt modelId="{642FF200-885E-4716-81CF-BBED1D1F179D}" type="pres">
      <dgm:prSet presAssocID="{E0AE0696-5519-4AA9-8DC8-7046003FA899}" presName="composite" presStyleCnt="0"/>
      <dgm:spPr/>
    </dgm:pt>
    <dgm:pt modelId="{E0AD2B26-B379-49C6-8317-A82132AD3393}" type="pres">
      <dgm:prSet presAssocID="{E0AE0696-5519-4AA9-8DC8-7046003FA899}" presName="parTx" presStyleLbl="node1" presStyleIdx="1" presStyleCnt="3">
        <dgm:presLayoutVars>
          <dgm:chMax val="0"/>
          <dgm:chPref val="0"/>
          <dgm:bulletEnabled val="1"/>
        </dgm:presLayoutVars>
      </dgm:prSet>
      <dgm:spPr/>
      <dgm:t>
        <a:bodyPr/>
        <a:lstStyle/>
        <a:p>
          <a:endParaRPr lang="da-DK"/>
        </a:p>
      </dgm:t>
    </dgm:pt>
    <dgm:pt modelId="{332E94AE-CAAF-4DC5-95B7-E6468F6DD6E0}" type="pres">
      <dgm:prSet presAssocID="{E0AE0696-5519-4AA9-8DC8-7046003FA899}" presName="desTx" presStyleLbl="revTx" presStyleIdx="1" presStyleCnt="3">
        <dgm:presLayoutVars>
          <dgm:bulletEnabled val="1"/>
        </dgm:presLayoutVars>
      </dgm:prSet>
      <dgm:spPr/>
      <dgm:t>
        <a:bodyPr/>
        <a:lstStyle/>
        <a:p>
          <a:endParaRPr lang="da-DK"/>
        </a:p>
      </dgm:t>
    </dgm:pt>
    <dgm:pt modelId="{80CBE74D-5FB8-489D-91C3-DE0E010508DA}" type="pres">
      <dgm:prSet presAssocID="{CF6A9392-31ED-4A40-807E-5B6C788BCDA9}" presName="space" presStyleCnt="0"/>
      <dgm:spPr/>
    </dgm:pt>
    <dgm:pt modelId="{207D3ABA-A831-44F5-A23B-72472EF549FE}" type="pres">
      <dgm:prSet presAssocID="{084D79AC-929C-4F46-90B3-E2F3D4BAADCA}" presName="composite" presStyleCnt="0"/>
      <dgm:spPr/>
    </dgm:pt>
    <dgm:pt modelId="{C3CDF4FB-D717-4550-8300-0F6FF40F720B}" type="pres">
      <dgm:prSet presAssocID="{084D79AC-929C-4F46-90B3-E2F3D4BAADCA}" presName="parTx" presStyleLbl="node1" presStyleIdx="2" presStyleCnt="3">
        <dgm:presLayoutVars>
          <dgm:chMax val="0"/>
          <dgm:chPref val="0"/>
          <dgm:bulletEnabled val="1"/>
        </dgm:presLayoutVars>
      </dgm:prSet>
      <dgm:spPr/>
      <dgm:t>
        <a:bodyPr/>
        <a:lstStyle/>
        <a:p>
          <a:endParaRPr lang="da-DK"/>
        </a:p>
      </dgm:t>
    </dgm:pt>
    <dgm:pt modelId="{A368FD3A-CA59-4B7D-90F3-165242860C17}" type="pres">
      <dgm:prSet presAssocID="{084D79AC-929C-4F46-90B3-E2F3D4BAADCA}" presName="desTx" presStyleLbl="revTx" presStyleIdx="2" presStyleCnt="3">
        <dgm:presLayoutVars>
          <dgm:bulletEnabled val="1"/>
        </dgm:presLayoutVars>
      </dgm:prSet>
      <dgm:spPr/>
      <dgm:t>
        <a:bodyPr/>
        <a:lstStyle/>
        <a:p>
          <a:endParaRPr lang="da-DK"/>
        </a:p>
      </dgm:t>
    </dgm:pt>
  </dgm:ptLst>
  <dgm:cxnLst>
    <dgm:cxn modelId="{23399128-289B-44B1-BE3E-B6DADCD89F58}" srcId="{E0AE0696-5519-4AA9-8DC8-7046003FA899}" destId="{C025D238-084C-4EE6-BE5A-014407AD712D}" srcOrd="2" destOrd="0" parTransId="{AA81171D-F9FD-463E-BC71-0B5D1A1C7F86}" sibTransId="{92A6DA6D-8454-49F4-A227-DF0A3843C9A2}"/>
    <dgm:cxn modelId="{6DCB15B1-1A12-4355-8C31-3CAD909BC7C7}" srcId="{084D79AC-929C-4F46-90B3-E2F3D4BAADCA}" destId="{1F15F097-78C3-4E25-9CE3-5D376ACC366B}" srcOrd="2" destOrd="0" parTransId="{23CB7DC9-36AD-403C-906D-4F8215B58222}" sibTransId="{3E5829A5-16AA-4045-9CA6-AA0CFD13854C}"/>
    <dgm:cxn modelId="{0D7EFEEF-A202-44EA-A6E3-C69C94DB3EA4}" type="presOf" srcId="{9ACEB01C-481C-407C-A1FD-980B566CBF33}" destId="{A368FD3A-CA59-4B7D-90F3-165242860C17}" srcOrd="0" destOrd="0" presId="urn:microsoft.com/office/officeart/2005/8/layout/chevron1"/>
    <dgm:cxn modelId="{C638D160-339D-4D69-AED7-40182AC99B31}" type="presOf" srcId="{ACAF0289-4913-4CA0-868F-2B0451A21342}" destId="{A368FD3A-CA59-4B7D-90F3-165242860C17}" srcOrd="0" destOrd="1" presId="urn:microsoft.com/office/officeart/2005/8/layout/chevron1"/>
    <dgm:cxn modelId="{E851D9FD-2945-45FA-BC0C-818D4E5EE5C1}" type="presOf" srcId="{E0AE0696-5519-4AA9-8DC8-7046003FA899}" destId="{E0AD2B26-B379-49C6-8317-A82132AD3393}" srcOrd="0" destOrd="0" presId="urn:microsoft.com/office/officeart/2005/8/layout/chevron1"/>
    <dgm:cxn modelId="{7B470218-BD2C-4C17-B99B-19BF548D1086}" srcId="{E0AE0696-5519-4AA9-8DC8-7046003FA899}" destId="{8DFB6933-2FCD-4AE1-95E7-D10FAA95C41D}" srcOrd="0" destOrd="0" parTransId="{2130B06E-4867-4060-8BCD-3853B709E461}" sibTransId="{FEF26A82-5B75-42F6-90AD-16DFA9F2B6AA}"/>
    <dgm:cxn modelId="{EC204F9D-ED1E-4A50-B539-1EAD9D2CA3DF}" srcId="{1875ADD5-5F16-4AC6-8923-4F27E450730F}" destId="{FDB7BA9A-6D09-4302-B068-7BCAADA2D395}" srcOrd="1" destOrd="0" parTransId="{72305222-3380-4A24-BB2C-816D4A06B01D}" sibTransId="{38E72C5F-C9EC-4D73-A1A3-8B2FB1E3E1B2}"/>
    <dgm:cxn modelId="{FA99D2DA-A799-476D-86E6-265B002A44CE}" srcId="{3723131E-3A23-431C-B318-183C96806C17}" destId="{1875ADD5-5F16-4AC6-8923-4F27E450730F}" srcOrd="0" destOrd="0" parTransId="{F1A772A3-62C1-432E-B5F0-B305CDDD99C2}" sibTransId="{3CD8FB08-94F5-4B2A-A28C-8D798FFFC582}"/>
    <dgm:cxn modelId="{C1C04E43-4282-4DA6-95E2-F7A752331785}" srcId="{1875ADD5-5F16-4AC6-8923-4F27E450730F}" destId="{6E81008E-D802-4EC3-9F77-F0ABC8C10D01}" srcOrd="0" destOrd="0" parTransId="{8E3BB1D8-964C-4A32-A6E0-BDF3C1180B16}" sibTransId="{8F719BD7-DBE8-4214-A61A-BC279C1C02A8}"/>
    <dgm:cxn modelId="{6548A85E-43B6-4A5E-9BB4-936ECDC93B19}" srcId="{084D79AC-929C-4F46-90B3-E2F3D4BAADCA}" destId="{8E5FBCF3-0D86-48FA-8F72-A00EE8F07A9B}" srcOrd="4" destOrd="0" parTransId="{E46856F6-5517-4F13-B6AB-CAEDF5DBBAFA}" sibTransId="{E5EB0389-1D8F-4E70-95ED-C056867B2174}"/>
    <dgm:cxn modelId="{57542EDA-6BBA-4C43-B70E-067496089C43}" type="presOf" srcId="{084D79AC-929C-4F46-90B3-E2F3D4BAADCA}" destId="{C3CDF4FB-D717-4550-8300-0F6FF40F720B}" srcOrd="0" destOrd="0" presId="urn:microsoft.com/office/officeart/2005/8/layout/chevron1"/>
    <dgm:cxn modelId="{43EC25E7-CDB9-4A38-A1EB-C04CEECCA97A}" srcId="{1875ADD5-5F16-4AC6-8923-4F27E450730F}" destId="{DCD3E32E-7A0F-4D6A-9455-F84B2862EFD6}" srcOrd="2" destOrd="0" parTransId="{0C552780-DEEE-45A7-9005-24249263FAF8}" sibTransId="{B61476C8-D064-4ACF-8F0A-C7ABD282CF8E}"/>
    <dgm:cxn modelId="{820EDB2F-4CB0-475B-BA92-834B193E18F9}" type="presOf" srcId="{C025D238-084C-4EE6-BE5A-014407AD712D}" destId="{332E94AE-CAAF-4DC5-95B7-E6468F6DD6E0}" srcOrd="0" destOrd="2" presId="urn:microsoft.com/office/officeart/2005/8/layout/chevron1"/>
    <dgm:cxn modelId="{18C85540-0A7E-48B6-B0BA-6E6B563BA16D}" type="presOf" srcId="{C1377C08-E021-4623-9F5B-ACE1CCE4759D}" destId="{332E94AE-CAAF-4DC5-95B7-E6468F6DD6E0}" srcOrd="0" destOrd="1" presId="urn:microsoft.com/office/officeart/2005/8/layout/chevron1"/>
    <dgm:cxn modelId="{B57EF000-54C1-4B07-987C-92751CAD3E9E}" type="presOf" srcId="{3723131E-3A23-431C-B318-183C96806C17}" destId="{D656E3BD-689D-4E36-8F8B-6BA1917E971E}" srcOrd="0" destOrd="0" presId="urn:microsoft.com/office/officeart/2005/8/layout/chevron1"/>
    <dgm:cxn modelId="{164F8975-8D7E-4379-B75D-E56B87A6C10F}" srcId="{084D79AC-929C-4F46-90B3-E2F3D4BAADCA}" destId="{ACAF0289-4913-4CA0-868F-2B0451A21342}" srcOrd="1" destOrd="0" parTransId="{8653F332-7989-4711-B3F6-7F35C0773542}" sibTransId="{965EB32F-623B-4CEB-88A8-CE1916222E2B}"/>
    <dgm:cxn modelId="{5E49FF1B-957E-410C-9323-E60AD1F9268C}" type="presOf" srcId="{8DFB6933-2FCD-4AE1-95E7-D10FAA95C41D}" destId="{332E94AE-CAAF-4DC5-95B7-E6468F6DD6E0}" srcOrd="0" destOrd="0" presId="urn:microsoft.com/office/officeart/2005/8/layout/chevron1"/>
    <dgm:cxn modelId="{9D25A14C-8995-42FB-BC0E-D571F94D9778}" srcId="{084D79AC-929C-4F46-90B3-E2F3D4BAADCA}" destId="{290B2C7D-0531-4CB7-9535-BC15E4EDE359}" srcOrd="3" destOrd="0" parTransId="{06C9E78C-8D9C-4CC1-B955-5468D613AD85}" sibTransId="{428D5065-A152-457B-B374-47A0F1211E5D}"/>
    <dgm:cxn modelId="{88F34B93-04B7-45EF-B126-8F97DB24085C}" type="presOf" srcId="{DCD3E32E-7A0F-4D6A-9455-F84B2862EFD6}" destId="{8E0EC203-28B4-4DF3-8A49-B87ED80A60AB}" srcOrd="0" destOrd="2" presId="urn:microsoft.com/office/officeart/2005/8/layout/chevron1"/>
    <dgm:cxn modelId="{CF01670F-8345-4246-95E1-41DBE5327B46}" type="presOf" srcId="{8E5FBCF3-0D86-48FA-8F72-A00EE8F07A9B}" destId="{A368FD3A-CA59-4B7D-90F3-165242860C17}" srcOrd="0" destOrd="4" presId="urn:microsoft.com/office/officeart/2005/8/layout/chevron1"/>
    <dgm:cxn modelId="{77E23F1F-8B1B-46EC-AE9F-3AF577E2339E}" type="presOf" srcId="{290B2C7D-0531-4CB7-9535-BC15E4EDE359}" destId="{A368FD3A-CA59-4B7D-90F3-165242860C17}" srcOrd="0" destOrd="3" presId="urn:microsoft.com/office/officeart/2005/8/layout/chevron1"/>
    <dgm:cxn modelId="{340E70A7-FF7C-4535-B060-ECAD3AB76F38}" type="presOf" srcId="{1875ADD5-5F16-4AC6-8923-4F27E450730F}" destId="{2FB86EDF-1A21-4C21-AE14-532EAF2886F2}" srcOrd="0" destOrd="0" presId="urn:microsoft.com/office/officeart/2005/8/layout/chevron1"/>
    <dgm:cxn modelId="{26DDB26A-9F36-486D-9FFD-ADB2FE6AF967}" srcId="{E0AE0696-5519-4AA9-8DC8-7046003FA899}" destId="{C1377C08-E021-4623-9F5B-ACE1CCE4759D}" srcOrd="1" destOrd="0" parTransId="{5D42708C-C24D-4B9F-BD55-1DD2480E3527}" sibTransId="{FA31AE1B-DB93-46D8-8405-E9984F165F85}"/>
    <dgm:cxn modelId="{773F97F4-132D-46E0-8527-DD1619393654}" srcId="{084D79AC-929C-4F46-90B3-E2F3D4BAADCA}" destId="{9ACEB01C-481C-407C-A1FD-980B566CBF33}" srcOrd="0" destOrd="0" parTransId="{7BA8D2D6-5D6F-4BF8-9B43-9100BC9EC3A6}" sibTransId="{763D46D4-D84A-49EE-ACB2-E703FB721D08}"/>
    <dgm:cxn modelId="{47B49F62-AD51-40EA-B7E3-E5574462152B}" srcId="{3723131E-3A23-431C-B318-183C96806C17}" destId="{E0AE0696-5519-4AA9-8DC8-7046003FA899}" srcOrd="1" destOrd="0" parTransId="{1BB61664-E423-471D-A212-7597076E7183}" sibTransId="{CF6A9392-31ED-4A40-807E-5B6C788BCDA9}"/>
    <dgm:cxn modelId="{A200C6DE-BD38-4658-B463-B48D1311AEF8}" type="presOf" srcId="{1F15F097-78C3-4E25-9CE3-5D376ACC366B}" destId="{A368FD3A-CA59-4B7D-90F3-165242860C17}" srcOrd="0" destOrd="2" presId="urn:microsoft.com/office/officeart/2005/8/layout/chevron1"/>
    <dgm:cxn modelId="{89676F32-10F4-4CA0-9D0C-FA31A8C749D1}" type="presOf" srcId="{FDB7BA9A-6D09-4302-B068-7BCAADA2D395}" destId="{8E0EC203-28B4-4DF3-8A49-B87ED80A60AB}" srcOrd="0" destOrd="1" presId="urn:microsoft.com/office/officeart/2005/8/layout/chevron1"/>
    <dgm:cxn modelId="{23643C20-9C1D-4015-ACAA-47A650D60F87}" srcId="{3723131E-3A23-431C-B318-183C96806C17}" destId="{084D79AC-929C-4F46-90B3-E2F3D4BAADCA}" srcOrd="2" destOrd="0" parTransId="{DA350005-AE41-42C0-B081-7D218E0AE22E}" sibTransId="{C1E7A2E4-4161-47F1-B98F-6D5CF29D6FC0}"/>
    <dgm:cxn modelId="{D8E19822-4849-42AA-B075-490A525006F8}" type="presOf" srcId="{6E81008E-D802-4EC3-9F77-F0ABC8C10D01}" destId="{8E0EC203-28B4-4DF3-8A49-B87ED80A60AB}" srcOrd="0" destOrd="0" presId="urn:microsoft.com/office/officeart/2005/8/layout/chevron1"/>
    <dgm:cxn modelId="{C4F812CC-89D2-46DB-A00F-D4A517E76AB1}" type="presParOf" srcId="{D656E3BD-689D-4E36-8F8B-6BA1917E971E}" destId="{BF55AA15-9B08-4C9B-A047-512C395883D9}" srcOrd="0" destOrd="0" presId="urn:microsoft.com/office/officeart/2005/8/layout/chevron1"/>
    <dgm:cxn modelId="{E323BCD0-561A-45FC-8BEB-0D01F14F6AF6}" type="presParOf" srcId="{BF55AA15-9B08-4C9B-A047-512C395883D9}" destId="{2FB86EDF-1A21-4C21-AE14-532EAF2886F2}" srcOrd="0" destOrd="0" presId="urn:microsoft.com/office/officeart/2005/8/layout/chevron1"/>
    <dgm:cxn modelId="{4943E904-6541-4F76-B58E-00264BAC21F5}" type="presParOf" srcId="{BF55AA15-9B08-4C9B-A047-512C395883D9}" destId="{8E0EC203-28B4-4DF3-8A49-B87ED80A60AB}" srcOrd="1" destOrd="0" presId="urn:microsoft.com/office/officeart/2005/8/layout/chevron1"/>
    <dgm:cxn modelId="{F7408E9E-E94A-4A67-B2B5-FAE8D7D07257}" type="presParOf" srcId="{D656E3BD-689D-4E36-8F8B-6BA1917E971E}" destId="{FAEEC0AA-4BFB-470A-A763-BA86244AAFA7}" srcOrd="1" destOrd="0" presId="urn:microsoft.com/office/officeart/2005/8/layout/chevron1"/>
    <dgm:cxn modelId="{B7E94D3A-4093-4E35-AEB2-A92F6B53EDD4}" type="presParOf" srcId="{D656E3BD-689D-4E36-8F8B-6BA1917E971E}" destId="{642FF200-885E-4716-81CF-BBED1D1F179D}" srcOrd="2" destOrd="0" presId="urn:microsoft.com/office/officeart/2005/8/layout/chevron1"/>
    <dgm:cxn modelId="{6121D431-8916-4C86-9577-E51353FD8715}" type="presParOf" srcId="{642FF200-885E-4716-81CF-BBED1D1F179D}" destId="{E0AD2B26-B379-49C6-8317-A82132AD3393}" srcOrd="0" destOrd="0" presId="urn:microsoft.com/office/officeart/2005/8/layout/chevron1"/>
    <dgm:cxn modelId="{4922833D-A43E-4EA0-8775-33BE7E1ADDCA}" type="presParOf" srcId="{642FF200-885E-4716-81CF-BBED1D1F179D}" destId="{332E94AE-CAAF-4DC5-95B7-E6468F6DD6E0}" srcOrd="1" destOrd="0" presId="urn:microsoft.com/office/officeart/2005/8/layout/chevron1"/>
    <dgm:cxn modelId="{3DEBBEFF-FE1F-4F50-A5D5-2CF956D63684}" type="presParOf" srcId="{D656E3BD-689D-4E36-8F8B-6BA1917E971E}" destId="{80CBE74D-5FB8-489D-91C3-DE0E010508DA}" srcOrd="3" destOrd="0" presId="urn:microsoft.com/office/officeart/2005/8/layout/chevron1"/>
    <dgm:cxn modelId="{E9F0BF8B-5E5D-42CF-98BF-503C7F89AEB0}" type="presParOf" srcId="{D656E3BD-689D-4E36-8F8B-6BA1917E971E}" destId="{207D3ABA-A831-44F5-A23B-72472EF549FE}" srcOrd="4" destOrd="0" presId="urn:microsoft.com/office/officeart/2005/8/layout/chevron1"/>
    <dgm:cxn modelId="{DFC80102-6936-4657-944A-A1A803519BE8}" type="presParOf" srcId="{207D3ABA-A831-44F5-A23B-72472EF549FE}" destId="{C3CDF4FB-D717-4550-8300-0F6FF40F720B}" srcOrd="0" destOrd="0" presId="urn:microsoft.com/office/officeart/2005/8/layout/chevron1"/>
    <dgm:cxn modelId="{343FE729-BDE8-4360-9D8D-CFF225C75BBB}" type="presParOf" srcId="{207D3ABA-A831-44F5-A23B-72472EF549FE}" destId="{A368FD3A-CA59-4B7D-90F3-165242860C17}" srcOrd="1" destOrd="0" presId="urn:microsoft.com/office/officeart/2005/8/layout/chevron1"/>
  </dgm:cxnLst>
  <dgm:bg/>
  <dgm:whole>
    <a:ln>
      <a:no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6135" cy="49903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9955" y="0"/>
            <a:ext cx="2946135" cy="499031"/>
          </a:xfrm>
          <a:prstGeom prst="rect">
            <a:avLst/>
          </a:prstGeom>
        </p:spPr>
        <p:txBody>
          <a:bodyPr vert="horz" lIns="91440" tIns="45720" rIns="91440" bIns="45720" rtlCol="0"/>
          <a:lstStyle>
            <a:lvl1pPr algn="r">
              <a:defRPr sz="1200"/>
            </a:lvl1pPr>
          </a:lstStyle>
          <a:p>
            <a:fld id="{35E0B48C-B68B-4B27-99EE-DCE92E497450}" type="datetimeFigureOut">
              <a:rPr lang="da-DK" smtClean="0"/>
              <a:pPr/>
              <a:t>20-08-2013</a:t>
            </a:fld>
            <a:endParaRPr lang="da-DK"/>
          </a:p>
        </p:txBody>
      </p:sp>
      <p:sp>
        <p:nvSpPr>
          <p:cNvPr id="4" name="Pladsholder til diasbillede 3"/>
          <p:cNvSpPr>
            <a:spLocks noGrp="1" noRot="1" noChangeAspect="1"/>
          </p:cNvSpPr>
          <p:nvPr>
            <p:ph type="sldImg" idx="2"/>
          </p:nvPr>
        </p:nvSpPr>
        <p:spPr>
          <a:xfrm>
            <a:off x="906463" y="749300"/>
            <a:ext cx="4986337" cy="3741738"/>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0244" y="4741585"/>
            <a:ext cx="5437188" cy="4491273"/>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81576"/>
            <a:ext cx="2946135" cy="49903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9955" y="9481576"/>
            <a:ext cx="2946135" cy="499030"/>
          </a:xfrm>
          <a:prstGeom prst="rect">
            <a:avLst/>
          </a:prstGeom>
        </p:spPr>
        <p:txBody>
          <a:bodyPr vert="horz" lIns="91440" tIns="45720" rIns="91440" bIns="45720" rtlCol="0" anchor="b"/>
          <a:lstStyle>
            <a:lvl1pPr algn="r">
              <a:defRPr sz="1200"/>
            </a:lvl1pPr>
          </a:lstStyle>
          <a:p>
            <a:fld id="{B5D817AA-6685-4E7C-B2B8-B7F7832955EF}" type="slidenum">
              <a:rPr lang="da-DK" smtClean="0"/>
              <a:pPr/>
              <a:t>‹nr.›</a:t>
            </a:fld>
            <a:endParaRPr lang="da-DK"/>
          </a:p>
        </p:txBody>
      </p:sp>
    </p:spTree>
    <p:extLst>
      <p:ext uri="{BB962C8B-B14F-4D97-AF65-F5344CB8AC3E}">
        <p14:creationId xmlns:p14="http://schemas.microsoft.com/office/powerpoint/2010/main" xmlns="" val="953769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Prophecy" TargetMode="External"/><Relationship Id="rId3" Type="http://schemas.openxmlformats.org/officeDocument/2006/relationships/hyperlink" Target="http://en.wikipedia.org/wiki/Greek_mythology" TargetMode="External"/><Relationship Id="rId7" Type="http://schemas.openxmlformats.org/officeDocument/2006/relationships/hyperlink" Target="http://en.wikipedia.org/wiki/Apollo"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en.wikipedia.org/wiki/Troy" TargetMode="External"/><Relationship Id="rId5" Type="http://schemas.openxmlformats.org/officeDocument/2006/relationships/hyperlink" Target="http://en.wikipedia.org/wiki/Priam" TargetMode="External"/><Relationship Id="rId4" Type="http://schemas.openxmlformats.org/officeDocument/2006/relationships/hyperlink" Target="http://en.wikipedia.org/wiki/Cassandr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B5D817AA-6685-4E7C-B2B8-B7F7832955EF}" type="slidenum">
              <a:rPr lang="da-DK" smtClean="0"/>
              <a:pPr/>
              <a:t>1</a:t>
            </a:fld>
            <a:endParaRPr lang="da-DK"/>
          </a:p>
        </p:txBody>
      </p:sp>
    </p:spTree>
    <p:extLst>
      <p:ext uri="{BB962C8B-B14F-4D97-AF65-F5344CB8AC3E}">
        <p14:creationId xmlns:p14="http://schemas.microsoft.com/office/powerpoint/2010/main" xmlns="" val="2145679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term originates in </a:t>
            </a:r>
            <a:r>
              <a:rPr lang="en-US" sz="1200" b="0" i="0" u="none" strike="noStrike" kern="1200" dirty="0" smtClean="0">
                <a:solidFill>
                  <a:schemeClr val="tx1"/>
                </a:solidFill>
                <a:effectLst/>
                <a:latin typeface="+mn-lt"/>
                <a:ea typeface="+mn-ea"/>
                <a:cs typeface="+mn-cs"/>
                <a:hlinkClick r:id="rId3" tooltip="Greek mythology"/>
              </a:rPr>
              <a:t>Greek mythology</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4" tooltip="Cassandra"/>
              </a:rPr>
              <a:t>Cassandra</a:t>
            </a:r>
            <a:r>
              <a:rPr lang="en-US" sz="1200" b="0" i="0" kern="1200" dirty="0" smtClean="0">
                <a:solidFill>
                  <a:schemeClr val="tx1"/>
                </a:solidFill>
                <a:effectLst/>
                <a:latin typeface="+mn-lt"/>
                <a:ea typeface="+mn-ea"/>
                <a:cs typeface="+mn-cs"/>
              </a:rPr>
              <a:t> was a daughter of </a:t>
            </a:r>
            <a:r>
              <a:rPr lang="en-US" sz="1200" b="0" i="0" u="none" strike="noStrike" kern="1200" dirty="0" err="1" smtClean="0">
                <a:solidFill>
                  <a:schemeClr val="tx1"/>
                </a:solidFill>
                <a:effectLst/>
                <a:latin typeface="+mn-lt"/>
                <a:ea typeface="+mn-ea"/>
                <a:cs typeface="+mn-cs"/>
                <a:hlinkClick r:id="rId5" tooltip="Priam"/>
              </a:rPr>
              <a:t>Priam</a:t>
            </a:r>
            <a:r>
              <a:rPr lang="en-US" sz="1200" b="0" i="0" kern="1200" dirty="0" smtClean="0">
                <a:solidFill>
                  <a:schemeClr val="tx1"/>
                </a:solidFill>
                <a:effectLst/>
                <a:latin typeface="+mn-lt"/>
                <a:ea typeface="+mn-ea"/>
                <a:cs typeface="+mn-cs"/>
              </a:rPr>
              <a:t>, the King of </a:t>
            </a:r>
            <a:r>
              <a:rPr lang="en-US" sz="1200" b="0" i="0" u="none" strike="noStrike" kern="1200" dirty="0" smtClean="0">
                <a:solidFill>
                  <a:schemeClr val="tx1"/>
                </a:solidFill>
                <a:effectLst/>
                <a:latin typeface="+mn-lt"/>
                <a:ea typeface="+mn-ea"/>
                <a:cs typeface="+mn-cs"/>
                <a:hlinkClick r:id="rId6" tooltip="Troy"/>
              </a:rPr>
              <a:t>Troy</a:t>
            </a:r>
            <a:r>
              <a:rPr lang="en-US" sz="1200" b="0" i="0" kern="1200" dirty="0" smtClean="0">
                <a:solidFill>
                  <a:schemeClr val="tx1"/>
                </a:solidFill>
                <a:effectLst/>
                <a:latin typeface="+mn-lt"/>
                <a:ea typeface="+mn-ea"/>
                <a:cs typeface="+mn-cs"/>
              </a:rPr>
              <a:t>. Struck by her beauty, </a:t>
            </a:r>
            <a:r>
              <a:rPr lang="en-US" sz="1200" b="0" i="0" u="none" strike="noStrike" kern="1200" dirty="0" smtClean="0">
                <a:solidFill>
                  <a:schemeClr val="tx1"/>
                </a:solidFill>
                <a:effectLst/>
                <a:latin typeface="+mn-lt"/>
                <a:ea typeface="+mn-ea"/>
                <a:cs typeface="+mn-cs"/>
                <a:hlinkClick r:id="rId7" tooltip="Apollo"/>
              </a:rPr>
              <a:t>Apollo</a:t>
            </a:r>
            <a:r>
              <a:rPr lang="en-US" sz="1200" b="0" i="0" kern="1200" dirty="0" smtClean="0">
                <a:solidFill>
                  <a:schemeClr val="tx1"/>
                </a:solidFill>
                <a:effectLst/>
                <a:latin typeface="+mn-lt"/>
                <a:ea typeface="+mn-ea"/>
                <a:cs typeface="+mn-cs"/>
              </a:rPr>
              <a:t> provided her with the gift of </a:t>
            </a:r>
            <a:r>
              <a:rPr lang="en-US" sz="1200" b="0" i="0" u="none" strike="noStrike" kern="1200" dirty="0" smtClean="0">
                <a:solidFill>
                  <a:schemeClr val="tx1"/>
                </a:solidFill>
                <a:effectLst/>
                <a:latin typeface="+mn-lt"/>
                <a:ea typeface="+mn-ea"/>
                <a:cs typeface="+mn-cs"/>
                <a:hlinkClick r:id="rId8" tooltip="Prophecy"/>
              </a:rPr>
              <a:t>prophecy</a:t>
            </a:r>
            <a:r>
              <a:rPr lang="en-US" sz="1200" b="0" i="0" kern="1200" dirty="0" smtClean="0">
                <a:solidFill>
                  <a:schemeClr val="tx1"/>
                </a:solidFill>
                <a:effectLst/>
                <a:latin typeface="+mn-lt"/>
                <a:ea typeface="+mn-ea"/>
                <a:cs typeface="+mn-cs"/>
              </a:rPr>
              <a:t>, but when Cassandra refused Apollo's romantic advances, he placed a curse ensuring that nobody would believe her warnings. Cassandra was left with the knowledge of future events, but could neither alter these events nor convince others of the validity of her predictions.</a:t>
            </a:r>
            <a:endParaRPr lang="da-DK" dirty="0"/>
          </a:p>
        </p:txBody>
      </p:sp>
      <p:sp>
        <p:nvSpPr>
          <p:cNvPr id="4" name="Pladsholder til slidenummer 3"/>
          <p:cNvSpPr>
            <a:spLocks noGrp="1"/>
          </p:cNvSpPr>
          <p:nvPr>
            <p:ph type="sldNum" sz="quarter" idx="10"/>
          </p:nvPr>
        </p:nvSpPr>
        <p:spPr/>
        <p:txBody>
          <a:bodyPr/>
          <a:lstStyle/>
          <a:p>
            <a:fld id="{B5D817AA-6685-4E7C-B2B8-B7F7832955EF}" type="slidenum">
              <a:rPr lang="da-DK" smtClean="0"/>
              <a:pPr/>
              <a:t>5</a:t>
            </a:fld>
            <a:endParaRPr lang="da-DK"/>
          </a:p>
        </p:txBody>
      </p:sp>
    </p:spTree>
    <p:extLst>
      <p:ext uri="{BB962C8B-B14F-4D97-AF65-F5344CB8AC3E}">
        <p14:creationId xmlns:p14="http://schemas.microsoft.com/office/powerpoint/2010/main" xmlns="" val="68464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sz="1200" dirty="0" smtClean="0"/>
              <a:t>Dear Shirley,</a:t>
            </a:r>
          </a:p>
          <a:p>
            <a:endParaRPr lang="en-US" sz="1200" dirty="0" smtClean="0"/>
          </a:p>
          <a:p>
            <a:r>
              <a:rPr lang="en-US" sz="1200" dirty="0" smtClean="0"/>
              <a:t>Remember last Saturday afternoon when I was playing in the park with my boyfriend and you came over, and he told me that when my back was turned, you kissed him?</a:t>
            </a:r>
          </a:p>
          <a:p>
            <a:endParaRPr lang="en-US" sz="1200" dirty="0" smtClean="0"/>
          </a:p>
          <a:p>
            <a:r>
              <a:rPr lang="en-US" sz="1200" dirty="0" smtClean="0"/>
              <a:t>And also, on Sunday when you came to my house and my Mom made you a tuna fish salad for lunch and you said: “</a:t>
            </a:r>
            <a:r>
              <a:rPr lang="en-US" sz="1200" dirty="0" err="1" smtClean="0"/>
              <a:t>Yech</a:t>
            </a:r>
            <a:r>
              <a:rPr lang="en-US" sz="1200" dirty="0" smtClean="0"/>
              <a:t>! That’s the worst salad I ever ate!”?</a:t>
            </a:r>
          </a:p>
          <a:p>
            <a:endParaRPr lang="en-US" sz="1200" dirty="0" smtClean="0"/>
          </a:p>
          <a:p>
            <a:r>
              <a:rPr lang="en-US" sz="1200" dirty="0" smtClean="0"/>
              <a:t>And yesterday, when my cat brushed against your leg, you kicked her and threatened to sic your dog “Monster” on her?</a:t>
            </a:r>
          </a:p>
          <a:p>
            <a:endParaRPr lang="en-US" sz="1200" dirty="0" smtClean="0"/>
          </a:p>
          <a:p>
            <a:endParaRPr lang="en-US" sz="1200" dirty="0" smtClean="0"/>
          </a:p>
          <a:p>
            <a:r>
              <a:rPr lang="en-US" sz="1200" dirty="0" smtClean="0"/>
              <a:t>Well, for all of these reasons, I hate you, and I no longer want to be your friend.</a:t>
            </a:r>
          </a:p>
          <a:p>
            <a:endParaRPr lang="en-US" sz="1200" dirty="0" smtClean="0"/>
          </a:p>
          <a:p>
            <a:r>
              <a:rPr lang="en-US" sz="1200" dirty="0" smtClean="0"/>
              <a:t>Lucy</a:t>
            </a:r>
          </a:p>
          <a:p>
            <a:endParaRPr lang="da-DK" dirty="0"/>
          </a:p>
        </p:txBody>
      </p:sp>
      <p:sp>
        <p:nvSpPr>
          <p:cNvPr id="4" name="Pladsholder til slidenummer 3"/>
          <p:cNvSpPr>
            <a:spLocks noGrp="1"/>
          </p:cNvSpPr>
          <p:nvPr>
            <p:ph type="sldNum" sz="quarter" idx="10"/>
          </p:nvPr>
        </p:nvSpPr>
        <p:spPr/>
        <p:txBody>
          <a:bodyPr/>
          <a:lstStyle/>
          <a:p>
            <a:fld id="{B5D817AA-6685-4E7C-B2B8-B7F7832955EF}" type="slidenum">
              <a:rPr lang="da-DK" smtClean="0"/>
              <a:pPr/>
              <a:t>13</a:t>
            </a:fld>
            <a:endParaRPr lang="da-DK"/>
          </a:p>
        </p:txBody>
      </p:sp>
    </p:spTree>
    <p:extLst>
      <p:ext uri="{BB962C8B-B14F-4D97-AF65-F5344CB8AC3E}">
        <p14:creationId xmlns:p14="http://schemas.microsoft.com/office/powerpoint/2010/main" xmlns="" val="184859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sz="1200" dirty="0" smtClean="0"/>
              <a:t>Dear Shirley,</a:t>
            </a:r>
          </a:p>
          <a:p>
            <a:endParaRPr lang="en-US" sz="1200" dirty="0" smtClean="0"/>
          </a:p>
          <a:p>
            <a:r>
              <a:rPr lang="en-US" sz="1200" dirty="0" smtClean="0"/>
              <a:t>I HATE you. Here are my reasons: </a:t>
            </a:r>
          </a:p>
          <a:p>
            <a:pPr marL="228600" indent="-228600">
              <a:buFont typeface="+mj-lt"/>
              <a:buAutoNum type="arabicPeriod"/>
            </a:pPr>
            <a:r>
              <a:rPr lang="en-US" sz="1200" dirty="0" smtClean="0"/>
              <a:t>You stole my boyfriend.</a:t>
            </a:r>
          </a:p>
          <a:p>
            <a:pPr marL="228600" indent="-228600">
              <a:buFont typeface="+mj-lt"/>
              <a:buAutoNum type="arabicPeriod"/>
            </a:pPr>
            <a:r>
              <a:rPr lang="en-US" sz="1200" dirty="0" smtClean="0"/>
              <a:t>You insulted my mother.</a:t>
            </a:r>
          </a:p>
          <a:p>
            <a:pPr marL="228600" indent="-228600">
              <a:buFont typeface="+mj-lt"/>
              <a:buAutoNum type="arabicPeriod"/>
            </a:pPr>
            <a:r>
              <a:rPr lang="en-US" sz="1200" dirty="0" smtClean="0"/>
              <a:t>You scared my cat.</a:t>
            </a:r>
          </a:p>
          <a:p>
            <a:pPr marL="228600" indent="-228600">
              <a:buFont typeface="+mj-lt"/>
              <a:buAutoNum type="arabicPeriod"/>
            </a:pPr>
            <a:endParaRPr lang="en-US" sz="1200" dirty="0" smtClean="0"/>
          </a:p>
          <a:p>
            <a:r>
              <a:rPr lang="en-US" sz="1200" dirty="0" smtClean="0"/>
              <a:t>I am no longer your friend.</a:t>
            </a:r>
          </a:p>
          <a:p>
            <a:endParaRPr lang="en-US" sz="1200" dirty="0" smtClean="0"/>
          </a:p>
          <a:p>
            <a:r>
              <a:rPr lang="en-US" sz="1200" dirty="0" smtClean="0"/>
              <a:t>Lucy</a:t>
            </a:r>
          </a:p>
          <a:p>
            <a:pPr marL="177796" indent="-177796">
              <a:buFont typeface="Arial" charset="0"/>
              <a:buChar char="•"/>
            </a:pPr>
            <a:endParaRPr lang="da-DK" sz="1200" dirty="0" smtClean="0"/>
          </a:p>
          <a:p>
            <a:endParaRPr lang="da-DK" dirty="0"/>
          </a:p>
        </p:txBody>
      </p:sp>
      <p:sp>
        <p:nvSpPr>
          <p:cNvPr id="4" name="Pladsholder til slidenummer 3"/>
          <p:cNvSpPr>
            <a:spLocks noGrp="1"/>
          </p:cNvSpPr>
          <p:nvPr>
            <p:ph type="sldNum" sz="quarter" idx="10"/>
          </p:nvPr>
        </p:nvSpPr>
        <p:spPr/>
        <p:txBody>
          <a:bodyPr/>
          <a:lstStyle/>
          <a:p>
            <a:fld id="{B5D817AA-6685-4E7C-B2B8-B7F7832955EF}" type="slidenum">
              <a:rPr lang="da-DK" smtClean="0"/>
              <a:pPr/>
              <a:t>15</a:t>
            </a:fld>
            <a:endParaRPr lang="da-DK"/>
          </a:p>
        </p:txBody>
      </p:sp>
    </p:spTree>
    <p:extLst>
      <p:ext uri="{BB962C8B-B14F-4D97-AF65-F5344CB8AC3E}">
        <p14:creationId xmlns:p14="http://schemas.microsoft.com/office/powerpoint/2010/main" xmlns="" val="1340334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B5D817AA-6685-4E7C-B2B8-B7F7832955EF}" type="slidenum">
              <a:rPr lang="da-DK" smtClean="0"/>
              <a:pPr/>
              <a:t>23</a:t>
            </a:fld>
            <a:endParaRPr lang="da-DK"/>
          </a:p>
        </p:txBody>
      </p:sp>
    </p:spTree>
    <p:extLst>
      <p:ext uri="{BB962C8B-B14F-4D97-AF65-F5344CB8AC3E}">
        <p14:creationId xmlns:p14="http://schemas.microsoft.com/office/powerpoint/2010/main" xmlns="" val="308217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B1F923E5-7B97-4806-80E5-629DA1B6583D}" type="slidenum">
              <a:rPr lang="da-DK" smtClean="0"/>
              <a:pPr/>
              <a:t>28</a:t>
            </a:fld>
            <a:endParaRPr lang="da-DK"/>
          </a:p>
        </p:txBody>
      </p:sp>
    </p:spTree>
    <p:extLst>
      <p:ext uri="{BB962C8B-B14F-4D97-AF65-F5344CB8AC3E}">
        <p14:creationId xmlns:p14="http://schemas.microsoft.com/office/powerpoint/2010/main" xmlns="" val="2244368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B1F923E5-7B97-4806-80E5-629DA1B6583D}" type="slidenum">
              <a:rPr lang="da-DK" smtClean="0"/>
              <a:pPr/>
              <a:t>29</a:t>
            </a:fld>
            <a:endParaRPr lang="da-DK"/>
          </a:p>
        </p:txBody>
      </p:sp>
    </p:spTree>
    <p:extLst>
      <p:ext uri="{BB962C8B-B14F-4D97-AF65-F5344CB8AC3E}">
        <p14:creationId xmlns:p14="http://schemas.microsoft.com/office/powerpoint/2010/main" xmlns="" val="2309611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s SSF">
    <p:bg>
      <p:bgPr>
        <a:solidFill>
          <a:schemeClr val="bg1">
            <a:lumMod val="95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619672" y="1665289"/>
            <a:ext cx="5976663" cy="1292225"/>
          </a:xfrm>
        </p:spPr>
        <p:txBody>
          <a:bodyPr>
            <a:normAutofit/>
          </a:bodyPr>
          <a:lstStyle>
            <a:lvl1pPr>
              <a:defRPr>
                <a:solidFill>
                  <a:srgbClr val="000000"/>
                </a:solidFill>
              </a:defRPr>
            </a:lvl1pPr>
          </a:lstStyle>
          <a:p>
            <a:r>
              <a:rPr lang="da-DK" noProof="0" dirty="0" smtClean="0"/>
              <a:t>Klik for at redigere titeltypografi i masteren</a:t>
            </a:r>
            <a:endParaRPr lang="da-DK" noProof="0" dirty="0"/>
          </a:p>
        </p:txBody>
      </p:sp>
      <p:sp>
        <p:nvSpPr>
          <p:cNvPr id="7171" name="Rectangle 3"/>
          <p:cNvSpPr>
            <a:spLocks noGrp="1" noChangeArrowheads="1"/>
          </p:cNvSpPr>
          <p:nvPr>
            <p:ph type="subTitle" idx="1"/>
          </p:nvPr>
        </p:nvSpPr>
        <p:spPr>
          <a:xfrm>
            <a:off x="1619673" y="3262314"/>
            <a:ext cx="5976662" cy="1108075"/>
          </a:xfrm>
        </p:spPr>
        <p:txBody>
          <a:bodyPr>
            <a:normAutofit/>
          </a:bodyPr>
          <a:lstStyle>
            <a:lvl1pPr marL="0" indent="0">
              <a:buFontTx/>
              <a:buNone/>
              <a:defRPr>
                <a:solidFill>
                  <a:srgbClr val="000000"/>
                </a:solidFill>
              </a:defRPr>
            </a:lvl1pPr>
          </a:lstStyle>
          <a:p>
            <a:r>
              <a:rPr lang="da-DK" noProof="0" smtClean="0"/>
              <a:t>Klik for at redigere undertiteltypografien i masteren</a:t>
            </a:r>
            <a:endParaRPr lang="da-DK" noProof="0" dirty="0"/>
          </a:p>
        </p:txBody>
      </p:sp>
      <p:sp>
        <p:nvSpPr>
          <p:cNvPr id="9" name="Rektangel 8"/>
          <p:cNvSpPr/>
          <p:nvPr userDrawn="1"/>
        </p:nvSpPr>
        <p:spPr bwMode="auto">
          <a:xfrm>
            <a:off x="0" y="6669360"/>
            <a:ext cx="9144000" cy="19876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solidFill>
                  <a:schemeClr val="bg1">
                    <a:lumMod val="50000"/>
                  </a:schemeClr>
                </a:solidFill>
                <a:effectLst/>
                <a:latin typeface="Verdana" pitchFamily="34" charset="0"/>
              </a:rPr>
              <a:t>StruktureretSundFornuft.dk</a:t>
            </a:r>
          </a:p>
        </p:txBody>
      </p:sp>
    </p:spTree>
    <p:extLst>
      <p:ext uri="{BB962C8B-B14F-4D97-AF65-F5344CB8AC3E}">
        <p14:creationId xmlns:p14="http://schemas.microsoft.com/office/powerpoint/2010/main" xmlns="" val="103259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smtClean="0"/>
              <a:t>Klik for at redigere titeltypografi i masteren</a:t>
            </a:r>
            <a:endParaRPr lang="da-DK" noProof="0"/>
          </a:p>
        </p:txBody>
      </p:sp>
      <p:sp>
        <p:nvSpPr>
          <p:cNvPr id="3" name="Content Placeholder 2"/>
          <p:cNvSpPr>
            <a:spLocks noGrp="1"/>
          </p:cNvSpPr>
          <p:nvPr>
            <p:ph idx="1"/>
          </p:nvPr>
        </p:nvSpPr>
        <p:spPr/>
        <p:txBody>
          <a:bodyPr/>
          <a:lstStyle/>
          <a:p>
            <a:pPr lvl="0"/>
            <a:r>
              <a:rPr lang="da-DK" noProof="0" smtClean="0"/>
              <a:t>Klik for at redigere typografi i masteren</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dirty="0"/>
          </a:p>
        </p:txBody>
      </p:sp>
      <p:sp>
        <p:nvSpPr>
          <p:cNvPr id="5" name="Slide Number Placeholder 4"/>
          <p:cNvSpPr>
            <a:spLocks noGrp="1"/>
          </p:cNvSpPr>
          <p:nvPr>
            <p:ph type="sldNum" sz="quarter" idx="11"/>
          </p:nvPr>
        </p:nvSpPr>
        <p:spPr>
          <a:xfrm>
            <a:off x="6974904" y="6728420"/>
            <a:ext cx="2133600" cy="139700"/>
          </a:xfrm>
        </p:spPr>
        <p:txBody>
          <a:bodyPr/>
          <a:lstStyle>
            <a:lvl1pPr algn="r">
              <a:defRPr/>
            </a:lvl1pPr>
          </a:lstStyle>
          <a:p>
            <a:fld id="{4C559319-974E-43DE-8758-BFC4F0130C6A}" type="slidenum">
              <a:rPr lang="da-DK" smtClean="0"/>
              <a:pPr/>
              <a:t>‹nr.›</a:t>
            </a:fld>
            <a:endParaRPr lang="da-DK"/>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71" name="Rectangle 47"/>
          <p:cNvSpPr>
            <a:spLocks noGrp="1" noChangeArrowheads="1"/>
          </p:cNvSpPr>
          <p:nvPr>
            <p:ph type="sldNum" sz="quarter" idx="4"/>
          </p:nvPr>
        </p:nvSpPr>
        <p:spPr bwMode="auto">
          <a:xfrm>
            <a:off x="6976800" y="6674401"/>
            <a:ext cx="2133600" cy="1397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lnSpc>
                <a:spcPct val="115000"/>
              </a:lnSpc>
              <a:defRPr sz="800"/>
            </a:lvl1pPr>
          </a:lstStyle>
          <a:p>
            <a:fld id="{07332735-7A3E-4A8B-8C8A-3D53BB481DD8}" type="slidenum">
              <a:rPr lang="da-DK" smtClean="0"/>
              <a:pPr/>
              <a:t>‹nr.›</a:t>
            </a:fld>
            <a:endParaRPr lang="da-DK"/>
          </a:p>
        </p:txBody>
      </p:sp>
      <p:sp>
        <p:nvSpPr>
          <p:cNvPr id="1026" name="Rectangle 2"/>
          <p:cNvSpPr>
            <a:spLocks noGrp="1" noChangeArrowheads="1"/>
          </p:cNvSpPr>
          <p:nvPr>
            <p:ph type="title"/>
          </p:nvPr>
        </p:nvSpPr>
        <p:spPr bwMode="auto">
          <a:xfrm>
            <a:off x="719137" y="536575"/>
            <a:ext cx="7700963" cy="7620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da-DK" dirty="0" smtClean="0"/>
              <a:t>Klik for at redigere titeltypografi i masteren</a:t>
            </a:r>
          </a:p>
        </p:txBody>
      </p:sp>
      <p:sp>
        <p:nvSpPr>
          <p:cNvPr id="1027" name="Rectangle 3"/>
          <p:cNvSpPr>
            <a:spLocks noGrp="1" noChangeArrowheads="1"/>
          </p:cNvSpPr>
          <p:nvPr>
            <p:ph type="body" idx="1"/>
          </p:nvPr>
        </p:nvSpPr>
        <p:spPr bwMode="auto">
          <a:xfrm>
            <a:off x="719137" y="1655763"/>
            <a:ext cx="7700963" cy="39370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smtClean="0"/>
          </a:p>
        </p:txBody>
      </p:sp>
    </p:spTree>
  </p:cSld>
  <p:clrMap bg1="lt1" tx1="dk1" bg2="lt2" tx2="dk2" accent1="accent1" accent2="accent2" accent3="accent3" accent4="accent4" accent5="accent5" accent6="accent6" hlink="hlink" folHlink="folHlink"/>
  <p:sldLayoutIdLst>
    <p:sldLayoutId id="2147483651" r:id="rId1"/>
    <p:sldLayoutId id="2147483650" r:id="rId2"/>
  </p:sldLayoutIdLst>
  <p:hf hdr="0" ftr="0" dt="0"/>
  <p:txStyles>
    <p:titleStyle>
      <a:lvl1pPr algn="l" rtl="0" eaLnBrk="1" fontAlgn="base" hangingPunct="1">
        <a:lnSpc>
          <a:spcPct val="96000"/>
        </a:lnSpc>
        <a:spcBef>
          <a:spcPct val="0"/>
        </a:spcBef>
        <a:spcAft>
          <a:spcPct val="0"/>
        </a:spcAft>
        <a:defRPr sz="2000" b="1">
          <a:solidFill>
            <a:schemeClr val="tx1"/>
          </a:solidFill>
          <a:latin typeface="+mj-lt"/>
          <a:ea typeface="+mj-ea"/>
          <a:cs typeface="+mj-cs"/>
        </a:defRPr>
      </a:lvl1pPr>
      <a:lvl2pPr algn="l" rtl="0" eaLnBrk="1" fontAlgn="base" hangingPunct="1">
        <a:lnSpc>
          <a:spcPct val="96000"/>
        </a:lnSpc>
        <a:spcBef>
          <a:spcPct val="0"/>
        </a:spcBef>
        <a:spcAft>
          <a:spcPct val="0"/>
        </a:spcAft>
        <a:defRPr sz="2600" b="1">
          <a:solidFill>
            <a:schemeClr val="tx1"/>
          </a:solidFill>
          <a:latin typeface="Verdana" pitchFamily="34" charset="0"/>
        </a:defRPr>
      </a:lvl2pPr>
      <a:lvl3pPr algn="l" rtl="0" eaLnBrk="1" fontAlgn="base" hangingPunct="1">
        <a:lnSpc>
          <a:spcPct val="96000"/>
        </a:lnSpc>
        <a:spcBef>
          <a:spcPct val="0"/>
        </a:spcBef>
        <a:spcAft>
          <a:spcPct val="0"/>
        </a:spcAft>
        <a:defRPr sz="2600" b="1">
          <a:solidFill>
            <a:schemeClr val="tx1"/>
          </a:solidFill>
          <a:latin typeface="Verdana" pitchFamily="34" charset="0"/>
        </a:defRPr>
      </a:lvl3pPr>
      <a:lvl4pPr algn="l" rtl="0" eaLnBrk="1" fontAlgn="base" hangingPunct="1">
        <a:lnSpc>
          <a:spcPct val="96000"/>
        </a:lnSpc>
        <a:spcBef>
          <a:spcPct val="0"/>
        </a:spcBef>
        <a:spcAft>
          <a:spcPct val="0"/>
        </a:spcAft>
        <a:defRPr sz="2600" b="1">
          <a:solidFill>
            <a:schemeClr val="tx1"/>
          </a:solidFill>
          <a:latin typeface="Verdana" pitchFamily="34" charset="0"/>
        </a:defRPr>
      </a:lvl4pPr>
      <a:lvl5pPr algn="l" rtl="0" eaLnBrk="1" fontAlgn="base" hangingPunct="1">
        <a:lnSpc>
          <a:spcPct val="96000"/>
        </a:lnSpc>
        <a:spcBef>
          <a:spcPct val="0"/>
        </a:spcBef>
        <a:spcAft>
          <a:spcPct val="0"/>
        </a:spcAft>
        <a:defRPr sz="2600" b="1">
          <a:solidFill>
            <a:schemeClr val="tx1"/>
          </a:solidFill>
          <a:latin typeface="Verdana" pitchFamily="34" charset="0"/>
        </a:defRPr>
      </a:lvl5pPr>
      <a:lvl6pPr marL="457189" algn="l" rtl="0" eaLnBrk="1" fontAlgn="base" hangingPunct="1">
        <a:lnSpc>
          <a:spcPct val="96000"/>
        </a:lnSpc>
        <a:spcBef>
          <a:spcPct val="0"/>
        </a:spcBef>
        <a:spcAft>
          <a:spcPct val="0"/>
        </a:spcAft>
        <a:defRPr sz="2600" b="1">
          <a:solidFill>
            <a:schemeClr val="tx1"/>
          </a:solidFill>
          <a:latin typeface="Verdana" pitchFamily="34" charset="0"/>
        </a:defRPr>
      </a:lvl6pPr>
      <a:lvl7pPr marL="914378" algn="l" rtl="0" eaLnBrk="1" fontAlgn="base" hangingPunct="1">
        <a:lnSpc>
          <a:spcPct val="96000"/>
        </a:lnSpc>
        <a:spcBef>
          <a:spcPct val="0"/>
        </a:spcBef>
        <a:spcAft>
          <a:spcPct val="0"/>
        </a:spcAft>
        <a:defRPr sz="2600" b="1">
          <a:solidFill>
            <a:schemeClr val="tx1"/>
          </a:solidFill>
          <a:latin typeface="Verdana" pitchFamily="34" charset="0"/>
        </a:defRPr>
      </a:lvl7pPr>
      <a:lvl8pPr marL="1371566" algn="l" rtl="0" eaLnBrk="1" fontAlgn="base" hangingPunct="1">
        <a:lnSpc>
          <a:spcPct val="96000"/>
        </a:lnSpc>
        <a:spcBef>
          <a:spcPct val="0"/>
        </a:spcBef>
        <a:spcAft>
          <a:spcPct val="0"/>
        </a:spcAft>
        <a:defRPr sz="2600" b="1">
          <a:solidFill>
            <a:schemeClr val="tx1"/>
          </a:solidFill>
          <a:latin typeface="Verdana" pitchFamily="34" charset="0"/>
        </a:defRPr>
      </a:lvl8pPr>
      <a:lvl9pPr marL="1828754" algn="l" rtl="0" eaLnBrk="1" fontAlgn="base" hangingPunct="1">
        <a:lnSpc>
          <a:spcPct val="96000"/>
        </a:lnSpc>
        <a:spcBef>
          <a:spcPct val="0"/>
        </a:spcBef>
        <a:spcAft>
          <a:spcPct val="0"/>
        </a:spcAft>
        <a:defRPr sz="2600" b="1">
          <a:solidFill>
            <a:schemeClr val="tx1"/>
          </a:solidFill>
          <a:latin typeface="Verdana" pitchFamily="34" charset="0"/>
        </a:defRPr>
      </a:lvl9pPr>
    </p:titleStyle>
    <p:bodyStyle>
      <a:lvl1pPr marL="268281" indent="-268281" algn="l" rtl="0" eaLnBrk="1" fontAlgn="base" hangingPunct="1">
        <a:lnSpc>
          <a:spcPct val="105000"/>
        </a:lnSpc>
        <a:spcBef>
          <a:spcPct val="20000"/>
        </a:spcBef>
        <a:spcAft>
          <a:spcPct val="0"/>
        </a:spcAft>
        <a:buSzPct val="90000"/>
        <a:buChar char="•"/>
        <a:defRPr sz="1900">
          <a:solidFill>
            <a:schemeClr val="tx1"/>
          </a:solidFill>
          <a:latin typeface="+mn-lt"/>
          <a:ea typeface="+mn-ea"/>
          <a:cs typeface="+mn-cs"/>
        </a:defRPr>
      </a:lvl1pPr>
      <a:lvl2pPr marL="552437" indent="-282568" algn="l" rtl="0" eaLnBrk="1" fontAlgn="base" hangingPunct="1">
        <a:lnSpc>
          <a:spcPct val="105000"/>
        </a:lnSpc>
        <a:spcBef>
          <a:spcPct val="20000"/>
        </a:spcBef>
        <a:spcAft>
          <a:spcPct val="0"/>
        </a:spcAft>
        <a:buSzPct val="90000"/>
        <a:buChar char="•"/>
        <a:defRPr sz="1900">
          <a:solidFill>
            <a:schemeClr val="tx1"/>
          </a:solidFill>
          <a:latin typeface="+mn-lt"/>
        </a:defRPr>
      </a:lvl2pPr>
      <a:lvl3pPr marL="831830" indent="-277806" algn="l" rtl="0" eaLnBrk="1" fontAlgn="base" hangingPunct="1">
        <a:lnSpc>
          <a:spcPct val="105000"/>
        </a:lnSpc>
        <a:spcBef>
          <a:spcPct val="20000"/>
        </a:spcBef>
        <a:spcAft>
          <a:spcPct val="0"/>
        </a:spcAft>
        <a:buSzPct val="90000"/>
        <a:buChar char="•"/>
        <a:defRPr sz="1900">
          <a:solidFill>
            <a:schemeClr val="tx1"/>
          </a:solidFill>
          <a:latin typeface="+mn-lt"/>
        </a:defRPr>
      </a:lvl3pPr>
      <a:lvl4pPr marL="1111223" indent="-277806" algn="l" rtl="0" eaLnBrk="1" fontAlgn="base" hangingPunct="1">
        <a:lnSpc>
          <a:spcPct val="105000"/>
        </a:lnSpc>
        <a:spcBef>
          <a:spcPct val="20000"/>
        </a:spcBef>
        <a:spcAft>
          <a:spcPct val="0"/>
        </a:spcAft>
        <a:buSzPct val="90000"/>
        <a:buChar char="•"/>
        <a:defRPr sz="1900">
          <a:solidFill>
            <a:schemeClr val="tx1"/>
          </a:solidFill>
          <a:latin typeface="+mn-lt"/>
        </a:defRPr>
      </a:lvl4pPr>
      <a:lvl5pPr marL="1384265" indent="-271457" algn="l" rtl="0" eaLnBrk="1" fontAlgn="base" hangingPunct="1">
        <a:lnSpc>
          <a:spcPct val="105000"/>
        </a:lnSpc>
        <a:spcBef>
          <a:spcPct val="20000"/>
        </a:spcBef>
        <a:spcAft>
          <a:spcPct val="0"/>
        </a:spcAft>
        <a:buSzPct val="90000"/>
        <a:buChar char="•"/>
        <a:defRPr sz="1900">
          <a:solidFill>
            <a:schemeClr val="tx1"/>
          </a:solidFill>
          <a:latin typeface="+mn-lt"/>
        </a:defRPr>
      </a:lvl5pPr>
      <a:lvl6pPr marL="1841454" indent="-271457" algn="l" rtl="0" eaLnBrk="1" fontAlgn="base" hangingPunct="1">
        <a:lnSpc>
          <a:spcPct val="105000"/>
        </a:lnSpc>
        <a:spcBef>
          <a:spcPct val="20000"/>
        </a:spcBef>
        <a:spcAft>
          <a:spcPct val="0"/>
        </a:spcAft>
        <a:buSzPct val="90000"/>
        <a:buChar char="•"/>
        <a:defRPr sz="1900">
          <a:solidFill>
            <a:schemeClr val="tx1"/>
          </a:solidFill>
          <a:latin typeface="+mn-lt"/>
        </a:defRPr>
      </a:lvl6pPr>
      <a:lvl7pPr marL="2298643" indent="-271457" algn="l" rtl="0" eaLnBrk="1" fontAlgn="base" hangingPunct="1">
        <a:lnSpc>
          <a:spcPct val="105000"/>
        </a:lnSpc>
        <a:spcBef>
          <a:spcPct val="20000"/>
        </a:spcBef>
        <a:spcAft>
          <a:spcPct val="0"/>
        </a:spcAft>
        <a:buSzPct val="90000"/>
        <a:buChar char="•"/>
        <a:defRPr sz="1900">
          <a:solidFill>
            <a:schemeClr val="tx1"/>
          </a:solidFill>
          <a:latin typeface="+mn-lt"/>
        </a:defRPr>
      </a:lvl7pPr>
      <a:lvl8pPr marL="2755831" indent="-271457" algn="l" rtl="0" eaLnBrk="1" fontAlgn="base" hangingPunct="1">
        <a:lnSpc>
          <a:spcPct val="105000"/>
        </a:lnSpc>
        <a:spcBef>
          <a:spcPct val="20000"/>
        </a:spcBef>
        <a:spcAft>
          <a:spcPct val="0"/>
        </a:spcAft>
        <a:buSzPct val="90000"/>
        <a:buChar char="•"/>
        <a:defRPr sz="1900">
          <a:solidFill>
            <a:schemeClr val="tx1"/>
          </a:solidFill>
          <a:latin typeface="+mn-lt"/>
        </a:defRPr>
      </a:lvl8pPr>
      <a:lvl9pPr marL="3213020" indent="-271457" algn="l" rtl="0" eaLnBrk="1" fontAlgn="base" hangingPunct="1">
        <a:lnSpc>
          <a:spcPct val="105000"/>
        </a:lnSpc>
        <a:spcBef>
          <a:spcPct val="20000"/>
        </a:spcBef>
        <a:spcAft>
          <a:spcPct val="0"/>
        </a:spcAft>
        <a:buSzPct val="90000"/>
        <a:buChar char="•"/>
        <a:defRPr sz="1900">
          <a:solidFill>
            <a:schemeClr val="tx1"/>
          </a:solidFill>
          <a:latin typeface="+mn-lt"/>
        </a:defRPr>
      </a:lvl9pPr>
    </p:bodyStyle>
    <p:otherStyle>
      <a:defPPr>
        <a:defRPr lang="da-DK"/>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0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phils-career-blog.co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sciencedaily.com/releases/2010/07/100706082156.htm"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8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truktureretsundfornuft.dk/powerpoint-templates/"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a-DK" sz="2600" dirty="0" smtClean="0"/>
              <a:t>Det gode diassæt</a:t>
            </a:r>
            <a:endParaRPr lang="da-DK" sz="2600" dirty="0"/>
          </a:p>
        </p:txBody>
      </p:sp>
      <p:sp>
        <p:nvSpPr>
          <p:cNvPr id="3" name="Undertitel 2"/>
          <p:cNvSpPr>
            <a:spLocks noGrp="1"/>
          </p:cNvSpPr>
          <p:nvPr>
            <p:ph type="subTitle" idx="1"/>
          </p:nvPr>
        </p:nvSpPr>
        <p:spPr/>
        <p:txBody>
          <a:bodyPr/>
          <a:lstStyle/>
          <a:p>
            <a:r>
              <a:rPr lang="da-DK" dirty="0" smtClean="0"/>
              <a:t>En introduktion</a:t>
            </a:r>
            <a:endParaRPr lang="da-DK" dirty="0"/>
          </a:p>
        </p:txBody>
      </p:sp>
      <p:sp>
        <p:nvSpPr>
          <p:cNvPr id="5" name="Tekstfelt 3"/>
          <p:cNvSpPr txBox="1"/>
          <p:nvPr/>
        </p:nvSpPr>
        <p:spPr>
          <a:xfrm>
            <a:off x="72008" y="6040596"/>
            <a:ext cx="3563888" cy="484748"/>
          </a:xfrm>
          <a:prstGeom prst="rect">
            <a:avLst/>
          </a:prstGeom>
          <a:noFill/>
        </p:spPr>
        <p:txBody>
          <a:bodyPr wrap="square" lIns="0" tIns="0" rIns="0" bIns="0" rtlCol="0">
            <a:spAutoFit/>
          </a:bodyPr>
          <a:lstStyle/>
          <a:p>
            <a:r>
              <a:rPr lang="da-DK" sz="1050" dirty="0"/>
              <a:t>Senest ændret: </a:t>
            </a:r>
            <a:r>
              <a:rPr lang="da-DK" sz="1050" dirty="0" smtClean="0"/>
              <a:t>2013-08-04</a:t>
            </a:r>
            <a:endParaRPr lang="da-DK" sz="1050" dirty="0"/>
          </a:p>
          <a:p>
            <a:endParaRPr lang="da-DK" sz="1050" dirty="0"/>
          </a:p>
          <a:p>
            <a:r>
              <a:rPr lang="da-DK" sz="1050" dirty="0"/>
              <a:t>Dann Bleeker Pedersen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73343" cy="762000"/>
          </a:xfrm>
          <a:noFill/>
        </p:spPr>
        <p:txBody>
          <a:bodyPr/>
          <a:lstStyle/>
          <a:p>
            <a:r>
              <a:rPr lang="da-DK" dirty="0" smtClean="0"/>
              <a:t>Det er muligt at tilpasse budskabet til den begrænsede kapacitet ved hjælp af pyramideprincippet</a:t>
            </a:r>
            <a:endParaRPr lang="da-DK" dirty="0"/>
          </a:p>
        </p:txBody>
      </p:sp>
      <p:sp>
        <p:nvSpPr>
          <p:cNvPr id="3" name="Tekstboks 2"/>
          <p:cNvSpPr txBox="1"/>
          <p:nvPr/>
        </p:nvSpPr>
        <p:spPr>
          <a:xfrm>
            <a:off x="35496" y="6320933"/>
            <a:ext cx="8856984" cy="246221"/>
          </a:xfrm>
          <a:prstGeom prst="rect">
            <a:avLst/>
          </a:prstGeom>
          <a:noFill/>
        </p:spPr>
        <p:txBody>
          <a:bodyPr wrap="square" lIns="0" tIns="0" rIns="0" bIns="0" rtlCol="0">
            <a:spAutoFit/>
          </a:bodyPr>
          <a:lstStyle/>
          <a:p>
            <a:pPr marL="446077" indent="-446077"/>
            <a:r>
              <a:rPr lang="da-DK" sz="800" dirty="0" smtClean="0">
                <a:solidFill>
                  <a:srgbClr val="000000"/>
                </a:solidFill>
              </a:rPr>
              <a:t>Kilde</a:t>
            </a:r>
            <a:r>
              <a:rPr lang="da-DK" sz="800" dirty="0">
                <a:solidFill>
                  <a:srgbClr val="000000"/>
                </a:solidFill>
              </a:rPr>
              <a:t>: Tilpasset udgave af Harold D. </a:t>
            </a:r>
            <a:r>
              <a:rPr lang="da-DK" sz="800" dirty="0" err="1">
                <a:solidFill>
                  <a:srgbClr val="000000"/>
                </a:solidFill>
              </a:rPr>
              <a:t>Lasswell</a:t>
            </a:r>
            <a:r>
              <a:rPr lang="da-DK" sz="800" dirty="0">
                <a:solidFill>
                  <a:srgbClr val="000000"/>
                </a:solidFill>
              </a:rPr>
              <a:t> kommunikationsteori fra </a:t>
            </a:r>
            <a:r>
              <a:rPr lang="da-DK" sz="800" dirty="0" smtClean="0">
                <a:solidFill>
                  <a:srgbClr val="000000"/>
                </a:solidFill>
              </a:rPr>
              <a:t>1960 samt Shannon &amp; Weavers ”</a:t>
            </a:r>
            <a:r>
              <a:rPr lang="en-US" sz="800" dirty="0" smtClean="0"/>
              <a:t>A </a:t>
            </a:r>
            <a:r>
              <a:rPr lang="en-US" sz="800" dirty="0"/>
              <a:t>Mathematical Theory of </a:t>
            </a:r>
            <a:r>
              <a:rPr lang="en-US" sz="800" dirty="0" smtClean="0"/>
              <a:t>Communication”</a:t>
            </a:r>
            <a:r>
              <a:rPr lang="da-DK" sz="800" dirty="0" smtClean="0">
                <a:solidFill>
                  <a:srgbClr val="000000"/>
                </a:solidFill>
              </a:rPr>
              <a:t> fra 1948 | </a:t>
            </a:r>
            <a:r>
              <a:rPr lang="da-DK" sz="800" dirty="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a:t>
            </a:r>
            <a:endParaRPr lang="en-US" sz="800" dirty="0" smtClean="0"/>
          </a:p>
        </p:txBody>
      </p:sp>
      <p:sp>
        <p:nvSpPr>
          <p:cNvPr id="4" name="Pladsholder til slidenummer 3"/>
          <p:cNvSpPr>
            <a:spLocks noGrp="1"/>
          </p:cNvSpPr>
          <p:nvPr>
            <p:ph type="sldNum" sz="quarter" idx="11"/>
          </p:nvPr>
        </p:nvSpPr>
        <p:spPr/>
        <p:txBody>
          <a:bodyPr/>
          <a:lstStyle/>
          <a:p>
            <a:fld id="{E2E1D250-0014-450E-ADD3-929C6907FF4E}" type="slidenum">
              <a:rPr lang="da-DK" smtClean="0"/>
              <a:pPr/>
              <a:t>10</a:t>
            </a:fld>
            <a:endParaRPr lang="da-DK" dirty="0"/>
          </a:p>
        </p:txBody>
      </p:sp>
      <p:sp>
        <p:nvSpPr>
          <p:cNvPr id="28" name="Proces 27"/>
          <p:cNvSpPr/>
          <p:nvPr/>
        </p:nvSpPr>
        <p:spPr bwMode="auto">
          <a:xfrm>
            <a:off x="1907704" y="2132856"/>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Afsender</a:t>
            </a:r>
          </a:p>
        </p:txBody>
      </p:sp>
      <p:sp>
        <p:nvSpPr>
          <p:cNvPr id="32" name="Proces 31"/>
          <p:cNvSpPr/>
          <p:nvPr/>
        </p:nvSpPr>
        <p:spPr bwMode="auto">
          <a:xfrm>
            <a:off x="1907704" y="2924944"/>
            <a:ext cx="1152128" cy="504056"/>
          </a:xfrm>
          <a:prstGeom prst="flowChartProcess">
            <a:avLst/>
          </a:prstGeom>
          <a:solidFill>
            <a:schemeClr val="bg1">
              <a:lumMod val="75000"/>
            </a:schemeClr>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Budskab</a:t>
            </a:r>
          </a:p>
        </p:txBody>
      </p:sp>
      <p:sp>
        <p:nvSpPr>
          <p:cNvPr id="33" name="Proces 32"/>
          <p:cNvSpPr/>
          <p:nvPr/>
        </p:nvSpPr>
        <p:spPr bwMode="auto">
          <a:xfrm>
            <a:off x="1907704" y="3717032"/>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Kanal</a:t>
            </a:r>
          </a:p>
        </p:txBody>
      </p:sp>
      <p:sp>
        <p:nvSpPr>
          <p:cNvPr id="34" name="Proces 33"/>
          <p:cNvSpPr/>
          <p:nvPr/>
        </p:nvSpPr>
        <p:spPr bwMode="auto">
          <a:xfrm>
            <a:off x="1907704" y="4509120"/>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Modtager</a:t>
            </a:r>
          </a:p>
        </p:txBody>
      </p:sp>
      <p:sp>
        <p:nvSpPr>
          <p:cNvPr id="35" name="Proces 34"/>
          <p:cNvSpPr/>
          <p:nvPr/>
        </p:nvSpPr>
        <p:spPr bwMode="auto">
          <a:xfrm>
            <a:off x="1907704" y="5301208"/>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Effekt</a:t>
            </a:r>
          </a:p>
        </p:txBody>
      </p:sp>
      <p:cxnSp>
        <p:nvCxnSpPr>
          <p:cNvPr id="27" name="Lige pilforbindelse 26"/>
          <p:cNvCxnSpPr>
            <a:stCxn id="28" idx="2"/>
            <a:endCxn id="32" idx="0"/>
          </p:cNvCxnSpPr>
          <p:nvPr/>
        </p:nvCxnSpPr>
        <p:spPr bwMode="auto">
          <a:xfrm>
            <a:off x="2483768" y="2636912"/>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8" name="Lige pilforbindelse 37"/>
          <p:cNvCxnSpPr>
            <a:stCxn id="32" idx="2"/>
            <a:endCxn id="33" idx="0"/>
          </p:cNvCxnSpPr>
          <p:nvPr/>
        </p:nvCxnSpPr>
        <p:spPr bwMode="auto">
          <a:xfrm>
            <a:off x="2483768" y="3429000"/>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1" name="Lige pilforbindelse 40"/>
          <p:cNvCxnSpPr>
            <a:stCxn id="33" idx="2"/>
            <a:endCxn id="34" idx="0"/>
          </p:cNvCxnSpPr>
          <p:nvPr/>
        </p:nvCxnSpPr>
        <p:spPr bwMode="auto">
          <a:xfrm>
            <a:off x="2483768" y="4221088"/>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4" name="Lige pilforbindelse 43"/>
          <p:cNvCxnSpPr>
            <a:stCxn id="34" idx="2"/>
            <a:endCxn id="35" idx="0"/>
          </p:cNvCxnSpPr>
          <p:nvPr/>
        </p:nvCxnSpPr>
        <p:spPr bwMode="auto">
          <a:xfrm>
            <a:off x="2483768" y="5013176"/>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pSp>
        <p:nvGrpSpPr>
          <p:cNvPr id="31" name="Gruppe 30"/>
          <p:cNvGrpSpPr/>
          <p:nvPr/>
        </p:nvGrpSpPr>
        <p:grpSpPr>
          <a:xfrm rot="5400000">
            <a:off x="587289" y="3673955"/>
            <a:ext cx="2088232" cy="590209"/>
            <a:chOff x="2661306" y="4255567"/>
            <a:chExt cx="3957224" cy="590209"/>
          </a:xfrm>
          <a:solidFill>
            <a:schemeClr val="bg1"/>
          </a:solidFill>
          <a:effectLst/>
        </p:grpSpPr>
        <p:cxnSp>
          <p:nvCxnSpPr>
            <p:cNvPr id="22" name="Lige pilforbindelse 21"/>
            <p:cNvCxnSpPr/>
            <p:nvPr/>
          </p:nvCxnSpPr>
          <p:spPr bwMode="auto">
            <a:xfrm flipV="1">
              <a:off x="3237371" y="4255567"/>
              <a:ext cx="0" cy="244022"/>
            </a:xfrm>
            <a:prstGeom prst="straightConnector1">
              <a:avLst/>
            </a:prstGeom>
            <a:grpFill/>
            <a:ln w="12700" cap="flat" cmpd="sng" algn="ctr">
              <a:solidFill>
                <a:schemeClr val="tx1"/>
              </a:solidFill>
              <a:prstDash val="dash"/>
              <a:round/>
              <a:headEnd type="none" w="med" len="med"/>
              <a:tailEnd type="arrow"/>
            </a:ln>
            <a:effectLst/>
          </p:spPr>
        </p:cxnSp>
        <p:cxnSp>
          <p:nvCxnSpPr>
            <p:cNvPr id="26" name="Lige pilforbindelse 25"/>
            <p:cNvCxnSpPr/>
            <p:nvPr/>
          </p:nvCxnSpPr>
          <p:spPr bwMode="auto">
            <a:xfrm flipV="1">
              <a:off x="4639918" y="4255567"/>
              <a:ext cx="1" cy="250136"/>
            </a:xfrm>
            <a:prstGeom prst="straightConnector1">
              <a:avLst/>
            </a:prstGeom>
            <a:grpFill/>
            <a:ln w="12700" cap="flat" cmpd="sng" algn="ctr">
              <a:solidFill>
                <a:schemeClr val="tx1"/>
              </a:solidFill>
              <a:prstDash val="solid"/>
              <a:round/>
              <a:headEnd type="none" w="med" len="med"/>
              <a:tailEnd type="arrow"/>
            </a:ln>
            <a:effectLst/>
          </p:spPr>
        </p:cxnSp>
        <p:cxnSp>
          <p:nvCxnSpPr>
            <p:cNvPr id="36" name="Lige pilforbindelse 35"/>
            <p:cNvCxnSpPr/>
            <p:nvPr/>
          </p:nvCxnSpPr>
          <p:spPr bwMode="auto">
            <a:xfrm flipV="1">
              <a:off x="6042465" y="4255567"/>
              <a:ext cx="1" cy="253553"/>
            </a:xfrm>
            <a:prstGeom prst="straightConnector1">
              <a:avLst/>
            </a:prstGeom>
            <a:grpFill/>
            <a:ln w="12700" cap="flat" cmpd="sng" algn="ctr">
              <a:solidFill>
                <a:schemeClr val="tx1"/>
              </a:solidFill>
              <a:prstDash val="dash"/>
              <a:round/>
              <a:headEnd type="none" w="med" len="med"/>
              <a:tailEnd type="arrow"/>
            </a:ln>
            <a:effectLst/>
          </p:spPr>
        </p:cxnSp>
        <p:sp>
          <p:nvSpPr>
            <p:cNvPr id="21" name="Proces 20"/>
            <p:cNvSpPr/>
            <p:nvPr/>
          </p:nvSpPr>
          <p:spPr bwMode="auto">
            <a:xfrm>
              <a:off x="2661306" y="4509120"/>
              <a:ext cx="3957224" cy="336656"/>
            </a:xfrm>
            <a:prstGeom prst="flowChartProcess">
              <a:avLst/>
            </a:prstGeom>
            <a:grp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smtClean="0"/>
                <a:t>Støj</a:t>
              </a:r>
              <a:endParaRPr lang="da-DK" sz="1200" dirty="0"/>
            </a:p>
          </p:txBody>
        </p:sp>
      </p:grpSp>
      <p:sp>
        <p:nvSpPr>
          <p:cNvPr id="69" name="Rektangel 68"/>
          <p:cNvSpPr/>
          <p:nvPr/>
        </p:nvSpPr>
        <p:spPr bwMode="auto">
          <a:xfrm>
            <a:off x="4067944" y="1881630"/>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Lav budskabet efter pyramideprincippet</a:t>
            </a:r>
            <a:endParaRPr lang="da-DK" sz="1200" b="1" dirty="0"/>
          </a:p>
          <a:p>
            <a:pPr defTabSz="914378"/>
            <a:endParaRPr lang="da-DK" sz="900" b="1" u="sng" dirty="0" smtClean="0"/>
          </a:p>
          <a:p>
            <a:pPr defTabSz="914378"/>
            <a:r>
              <a:rPr lang="da-DK" sz="900" b="1" dirty="0" smtClean="0"/>
              <a:t>Tilpas efter modtagerens kapacitet</a:t>
            </a:r>
          </a:p>
          <a:p>
            <a:pPr marL="171450" indent="-171450" defTabSz="914378">
              <a:buFont typeface="Arial" panose="020B0604020202020204" pitchFamily="34" charset="0"/>
              <a:buChar char="•"/>
            </a:pPr>
            <a:r>
              <a:rPr lang="da-DK" sz="900" dirty="0" smtClean="0"/>
              <a:t>Modtageren har en begrænset kapacitet</a:t>
            </a:r>
          </a:p>
          <a:p>
            <a:pPr marL="171450" indent="-171450" defTabSz="914378">
              <a:buFont typeface="Arial" panose="020B0604020202020204" pitchFamily="34" charset="0"/>
              <a:buChar char="•"/>
            </a:pPr>
            <a:r>
              <a:rPr lang="da-DK" sz="900" dirty="0" smtClean="0"/>
              <a:t>Budskabet skal tilpasses, så det kommunikeres mest effektivt i forhold til denne kapacitet</a:t>
            </a:r>
          </a:p>
          <a:p>
            <a:pPr defTabSz="914378"/>
            <a:endParaRPr lang="da-DK" sz="900" b="1" dirty="0" smtClean="0"/>
          </a:p>
          <a:p>
            <a:pPr defTabSz="914378"/>
            <a:r>
              <a:rPr lang="da-DK" sz="900" b="1" dirty="0" smtClean="0"/>
              <a:t>Kommunikation skal flytte et budskab fra afsender til modtager</a:t>
            </a:r>
          </a:p>
          <a:p>
            <a:pPr marL="171450" indent="-171450" defTabSz="914378">
              <a:buFont typeface="Arial" panose="020B0604020202020204" pitchFamily="34" charset="0"/>
              <a:buChar char="•"/>
            </a:pPr>
            <a:r>
              <a:rPr lang="da-DK" sz="900" dirty="0" smtClean="0"/>
              <a:t>Formålet med kommunikation er at flytte et budskab fra en afsender til en modtager for at opnå en ønsket effekt</a:t>
            </a:r>
          </a:p>
          <a:p>
            <a:pPr marL="171450" indent="-171450" defTabSz="914378">
              <a:buFont typeface="Arial" panose="020B0604020202020204" pitchFamily="34" charset="0"/>
              <a:buChar char="•"/>
            </a:pPr>
            <a:r>
              <a:rPr lang="da-DK" sz="900" dirty="0" smtClean="0"/>
              <a:t>Modtageren kan kun indtage en lille del af budskabet ad gangen</a:t>
            </a:r>
          </a:p>
          <a:p>
            <a:pPr marL="171450" indent="-171450" defTabSz="914378">
              <a:buFont typeface="Arial" panose="020B0604020202020204" pitchFamily="34" charset="0"/>
              <a:buChar char="•"/>
            </a:pPr>
            <a:r>
              <a:rPr lang="da-DK" sz="900" dirty="0" smtClean="0"/>
              <a:t>Budskabet og kanalbrugen skal derfor tilpasses til denne begrænsning</a:t>
            </a:r>
          </a:p>
          <a:p>
            <a:pPr defTabSz="914378"/>
            <a:endParaRPr lang="da-DK" sz="900" b="1" dirty="0" smtClean="0"/>
          </a:p>
          <a:p>
            <a:pPr defTabSz="914378"/>
            <a:r>
              <a:rPr lang="da-DK" sz="900" b="1" dirty="0" smtClean="0"/>
              <a:t>Pyramideprincippet kan bruges til at tilpasse budskabet</a:t>
            </a:r>
          </a:p>
          <a:p>
            <a:pPr marL="171450" indent="-171450" defTabSz="914378">
              <a:buFont typeface="Arial" panose="020B0604020202020204" pitchFamily="34" charset="0"/>
              <a:buChar char="•"/>
            </a:pPr>
            <a:r>
              <a:rPr lang="da-DK" sz="900" dirty="0" smtClean="0"/>
              <a:t>Pyramideprincippet (se næste side) skaber en logisk struktur af ens budskab, der gør det nemmere at flytte det fra afsenderen via kanalen til modtageren</a:t>
            </a:r>
          </a:p>
          <a:p>
            <a:pPr marL="171450" indent="-171450" defTabSz="914378">
              <a:buFont typeface="Arial" panose="020B0604020202020204" pitchFamily="34" charset="0"/>
              <a:buChar char="•"/>
            </a:pPr>
            <a:r>
              <a:rPr lang="da-DK" sz="900" dirty="0" smtClean="0"/>
              <a:t>Pyramideprincippet er en fantastisk måde at strukturere et argument på, der tager højde for begrænsningerne i kommunikationsprocessen</a:t>
            </a:r>
            <a:endParaRPr lang="da-DK" sz="900" dirty="0"/>
          </a:p>
        </p:txBody>
      </p:sp>
      <p:sp>
        <p:nvSpPr>
          <p:cNvPr id="20" name="Ligebenet trekant 19"/>
          <p:cNvSpPr/>
          <p:nvPr/>
        </p:nvSpPr>
        <p:spPr bwMode="auto">
          <a:xfrm>
            <a:off x="5580112" y="4797152"/>
            <a:ext cx="1800200" cy="1152128"/>
          </a:xfrm>
          <a:prstGeom prst="triangl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3" name="Rektangel 22"/>
          <p:cNvSpPr/>
          <p:nvPr/>
        </p:nvSpPr>
        <p:spPr bwMode="auto">
          <a:xfrm>
            <a:off x="6300192" y="5085184"/>
            <a:ext cx="360040"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4" name="Rektangel 23"/>
          <p:cNvSpPr/>
          <p:nvPr/>
        </p:nvSpPr>
        <p:spPr bwMode="auto">
          <a:xfrm>
            <a:off x="6012160" y="5373216"/>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5" name="Rektangel 24"/>
          <p:cNvSpPr/>
          <p:nvPr/>
        </p:nvSpPr>
        <p:spPr bwMode="auto">
          <a:xfrm>
            <a:off x="6336196" y="5373216"/>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9" name="Rektangel 28"/>
          <p:cNvSpPr/>
          <p:nvPr/>
        </p:nvSpPr>
        <p:spPr bwMode="auto">
          <a:xfrm>
            <a:off x="6660232" y="5373216"/>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30" name="Rektangel 29"/>
          <p:cNvSpPr/>
          <p:nvPr/>
        </p:nvSpPr>
        <p:spPr bwMode="auto">
          <a:xfrm>
            <a:off x="5688000" y="566124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37" name="Rektangel 36"/>
          <p:cNvSpPr/>
          <p:nvPr/>
        </p:nvSpPr>
        <p:spPr bwMode="auto">
          <a:xfrm>
            <a:off x="6012160" y="566124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39" name="Rektangel 38"/>
          <p:cNvSpPr/>
          <p:nvPr/>
        </p:nvSpPr>
        <p:spPr bwMode="auto">
          <a:xfrm>
            <a:off x="6336196" y="566124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0" name="Rektangel 39"/>
          <p:cNvSpPr/>
          <p:nvPr/>
        </p:nvSpPr>
        <p:spPr bwMode="auto">
          <a:xfrm>
            <a:off x="6660232" y="566124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2" name="Rektangel 41"/>
          <p:cNvSpPr/>
          <p:nvPr/>
        </p:nvSpPr>
        <p:spPr bwMode="auto">
          <a:xfrm>
            <a:off x="6984268" y="566124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3" name="Rektangel 4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7522286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INDHOLD I BILAG</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100</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1171951396"/>
              </p:ext>
            </p:extLst>
          </p:nvPr>
        </p:nvGraphicFramePr>
        <p:xfrm>
          <a:off x="863648" y="2074880"/>
          <a:ext cx="7452000" cy="3154320"/>
        </p:xfrm>
        <a:graphic>
          <a:graphicData uri="http://schemas.openxmlformats.org/drawingml/2006/table">
            <a:tbl>
              <a:tblPr bandRow="1">
                <a:tableStyleId>{F5AB1C69-6EDB-4FF4-983F-18BD219EF322}</a:tableStyleId>
              </a:tblPr>
              <a:tblGrid>
                <a:gridCol w="432000"/>
                <a:gridCol w="108000"/>
                <a:gridCol w="6912000"/>
              </a:tblGrid>
              <a:tr h="720000">
                <a:tc>
                  <a:txBody>
                    <a:bodyPr/>
                    <a:lstStyle/>
                    <a:p>
                      <a:pPr algn="ctr"/>
                      <a:r>
                        <a:rPr lang="da-DK" b="0" dirty="0" smtClean="0"/>
                        <a:t>1</a:t>
                      </a:r>
                      <a:endParaRPr lang="da-DK"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378" rtl="0" eaLnBrk="1" fontAlgn="auto" latinLnBrk="0" hangingPunct="1">
                        <a:lnSpc>
                          <a:spcPct val="100000"/>
                        </a:lnSpc>
                        <a:spcBef>
                          <a:spcPts val="0"/>
                        </a:spcBef>
                        <a:spcAft>
                          <a:spcPts val="0"/>
                        </a:spcAft>
                        <a:buClrTx/>
                        <a:buSzTx/>
                        <a:buFontTx/>
                        <a:buNone/>
                        <a:tabLst/>
                        <a:defRPr/>
                      </a:pPr>
                      <a:r>
                        <a:rPr lang="da-DK" b="0" dirty="0" smtClean="0"/>
                        <a:t>Standard dias</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b="1" dirty="0" smtClean="0"/>
                        <a:t>2</a:t>
                      </a:r>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c>
                  <a:txBody>
                    <a:bodyPr/>
                    <a:lstStyle/>
                    <a:p>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Storyboard (tomt)</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3</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Gode kilder</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4</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Forskning</a:t>
                      </a:r>
                      <a:r>
                        <a:rPr lang="da-DK" baseline="0" dirty="0" smtClean="0"/>
                        <a:t> om design af dias</a:t>
                      </a:r>
                      <a:endParaRPr lang="da-DK"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376005320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245350" cy="762000"/>
          </a:xfrm>
          <a:noFill/>
        </p:spPr>
        <p:txBody>
          <a:bodyPr/>
          <a:lstStyle/>
          <a:p>
            <a:r>
              <a:rPr lang="da-DK" dirty="0" smtClean="0"/>
              <a:t>Storyboard for: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101</a:t>
            </a:fld>
            <a:endParaRPr lang="da-DK" noProof="0"/>
          </a:p>
        </p:txBody>
      </p:sp>
      <p:grpSp>
        <p:nvGrpSpPr>
          <p:cNvPr id="3" name="Gruppe 61"/>
          <p:cNvGrpSpPr/>
          <p:nvPr/>
        </p:nvGrpSpPr>
        <p:grpSpPr>
          <a:xfrm>
            <a:off x="467544" y="1628801"/>
            <a:ext cx="8424936" cy="4896544"/>
            <a:chOff x="467544" y="1628800"/>
            <a:chExt cx="8424936" cy="4896544"/>
          </a:xfrm>
        </p:grpSpPr>
        <p:sp>
          <p:nvSpPr>
            <p:cNvPr id="55" name="Afrundet rektangel 54"/>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grpSp>
          <p:nvGrpSpPr>
            <p:cNvPr id="5" name="Gruppe 14"/>
            <p:cNvGrpSpPr/>
            <p:nvPr/>
          </p:nvGrpSpPr>
          <p:grpSpPr>
            <a:xfrm>
              <a:off x="719138" y="1700808"/>
              <a:ext cx="2412702" cy="1048762"/>
              <a:chOff x="719138" y="1804174"/>
              <a:chExt cx="2412702" cy="1048762"/>
            </a:xfrm>
          </p:grpSpPr>
          <p:sp>
            <p:nvSpPr>
              <p:cNvPr id="11" name="Rektangel 10"/>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dirty="0" err="1">
                  <a:solidFill>
                    <a:schemeClr val="bg1"/>
                  </a:solidFill>
                </a:endParaRPr>
              </a:p>
            </p:txBody>
          </p:sp>
          <p:sp>
            <p:nvSpPr>
              <p:cNvPr id="13" name="Tekstboks 12"/>
              <p:cNvSpPr txBox="1"/>
              <p:nvPr/>
            </p:nvSpPr>
            <p:spPr>
              <a:xfrm>
                <a:off x="719138" y="1804174"/>
                <a:ext cx="2412702" cy="169277"/>
              </a:xfrm>
              <a:prstGeom prst="rect">
                <a:avLst/>
              </a:prstGeom>
              <a:noFill/>
            </p:spPr>
            <p:txBody>
              <a:bodyPr wrap="square" lIns="0" tIns="0" rIns="0" bIns="0" rtlCol="0">
                <a:spAutoFit/>
              </a:bodyPr>
              <a:lstStyle/>
              <a:p>
                <a:r>
                  <a:rPr lang="da-DK" sz="1100" b="1" dirty="0"/>
                  <a:t>Hvad er formålet?</a:t>
                </a:r>
              </a:p>
            </p:txBody>
          </p:sp>
        </p:grpSp>
        <p:grpSp>
          <p:nvGrpSpPr>
            <p:cNvPr id="6" name="Gruppe 36"/>
            <p:cNvGrpSpPr/>
            <p:nvPr/>
          </p:nvGrpSpPr>
          <p:grpSpPr>
            <a:xfrm>
              <a:off x="3363970" y="1700808"/>
              <a:ext cx="2432166" cy="1048762"/>
              <a:chOff x="4747692" y="1804174"/>
              <a:chExt cx="2432166" cy="1048762"/>
            </a:xfrm>
          </p:grpSpPr>
          <p:sp>
            <p:nvSpPr>
              <p:cNvPr id="12" name="Rektangel 11"/>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dirty="0" err="1">
                  <a:solidFill>
                    <a:schemeClr val="bg1"/>
                  </a:solidFill>
                </a:endParaRPr>
              </a:p>
            </p:txBody>
          </p:sp>
          <p:sp>
            <p:nvSpPr>
              <p:cNvPr id="14" name="Tekstboks 13"/>
              <p:cNvSpPr txBox="1"/>
              <p:nvPr/>
            </p:nvSpPr>
            <p:spPr>
              <a:xfrm>
                <a:off x="4747692" y="1804174"/>
                <a:ext cx="2432166" cy="169277"/>
              </a:xfrm>
              <a:prstGeom prst="rect">
                <a:avLst/>
              </a:prstGeom>
              <a:noFill/>
            </p:spPr>
            <p:txBody>
              <a:bodyPr wrap="square" lIns="0" tIns="0" rIns="0" bIns="0" rtlCol="0">
                <a:spAutoFit/>
              </a:bodyPr>
              <a:lstStyle/>
              <a:p>
                <a:r>
                  <a:rPr lang="da-DK" sz="1100" b="1" dirty="0"/>
                  <a:t>Hvem er målgruppen?</a:t>
                </a:r>
              </a:p>
            </p:txBody>
          </p:sp>
        </p:grpSp>
        <p:grpSp>
          <p:nvGrpSpPr>
            <p:cNvPr id="7" name="Gruppe 15"/>
            <p:cNvGrpSpPr/>
            <p:nvPr/>
          </p:nvGrpSpPr>
          <p:grpSpPr>
            <a:xfrm>
              <a:off x="719138" y="3156647"/>
              <a:ext cx="1836638" cy="1048762"/>
              <a:chOff x="719138" y="1804174"/>
              <a:chExt cx="3672408" cy="1048762"/>
            </a:xfrm>
          </p:grpSpPr>
          <p:sp>
            <p:nvSpPr>
              <p:cNvPr id="17" name="Rektangel 1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18" name="Tekstboks 17"/>
              <p:cNvSpPr txBox="1"/>
              <p:nvPr/>
            </p:nvSpPr>
            <p:spPr>
              <a:xfrm>
                <a:off x="719138" y="1804174"/>
                <a:ext cx="3636838" cy="169277"/>
              </a:xfrm>
              <a:prstGeom prst="rect">
                <a:avLst/>
              </a:prstGeom>
              <a:noFill/>
            </p:spPr>
            <p:txBody>
              <a:bodyPr wrap="square" lIns="0" tIns="0" rIns="0" bIns="0" rtlCol="0">
                <a:spAutoFit/>
              </a:bodyPr>
              <a:lstStyle/>
              <a:p>
                <a:r>
                  <a:rPr lang="da-DK" sz="1100" b="1" dirty="0"/>
                  <a:t>Situationen (S)</a:t>
                </a:r>
              </a:p>
            </p:txBody>
          </p:sp>
        </p:grpSp>
        <p:grpSp>
          <p:nvGrpSpPr>
            <p:cNvPr id="8" name="Gruppe 18"/>
            <p:cNvGrpSpPr/>
            <p:nvPr/>
          </p:nvGrpSpPr>
          <p:grpSpPr>
            <a:xfrm>
              <a:off x="2673913" y="3156647"/>
              <a:ext cx="1836638" cy="1048762"/>
              <a:chOff x="719138" y="1804174"/>
              <a:chExt cx="3672408" cy="1048762"/>
            </a:xfrm>
          </p:grpSpPr>
          <p:sp>
            <p:nvSpPr>
              <p:cNvPr id="20" name="Rektangel 19"/>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21" name="Tekstboks 20"/>
              <p:cNvSpPr txBox="1"/>
              <p:nvPr/>
            </p:nvSpPr>
            <p:spPr>
              <a:xfrm>
                <a:off x="719138" y="1804174"/>
                <a:ext cx="3636838" cy="169277"/>
              </a:xfrm>
              <a:prstGeom prst="rect">
                <a:avLst/>
              </a:prstGeom>
              <a:noFill/>
            </p:spPr>
            <p:txBody>
              <a:bodyPr wrap="square" lIns="0" tIns="0" rIns="0" bIns="0" rtlCol="0">
                <a:spAutoFit/>
              </a:bodyPr>
              <a:lstStyle/>
              <a:p>
                <a:r>
                  <a:rPr lang="da-DK" sz="1100" b="1" dirty="0"/>
                  <a:t>Udfordringen (C)</a:t>
                </a:r>
              </a:p>
            </p:txBody>
          </p:sp>
        </p:grpSp>
        <p:grpSp>
          <p:nvGrpSpPr>
            <p:cNvPr id="9" name="Gruppe 21"/>
            <p:cNvGrpSpPr/>
            <p:nvPr/>
          </p:nvGrpSpPr>
          <p:grpSpPr>
            <a:xfrm>
              <a:off x="4628688" y="3156647"/>
              <a:ext cx="1836638" cy="1048762"/>
              <a:chOff x="719138" y="1804174"/>
              <a:chExt cx="3672408" cy="1048762"/>
            </a:xfrm>
          </p:grpSpPr>
          <p:sp>
            <p:nvSpPr>
              <p:cNvPr id="23" name="Rektangel 2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24" name="Tekstboks 23"/>
              <p:cNvSpPr txBox="1"/>
              <p:nvPr/>
            </p:nvSpPr>
            <p:spPr>
              <a:xfrm>
                <a:off x="719138" y="1804174"/>
                <a:ext cx="3636838" cy="169277"/>
              </a:xfrm>
              <a:prstGeom prst="rect">
                <a:avLst/>
              </a:prstGeom>
              <a:noFill/>
            </p:spPr>
            <p:txBody>
              <a:bodyPr wrap="square" lIns="0" tIns="0" rIns="0" bIns="0" rtlCol="0">
                <a:spAutoFit/>
              </a:bodyPr>
              <a:lstStyle/>
              <a:p>
                <a:r>
                  <a:rPr lang="da-DK" sz="1100" b="1" dirty="0"/>
                  <a:t>Spørgsmålet (Q)</a:t>
                </a:r>
              </a:p>
            </p:txBody>
          </p:sp>
        </p:grpSp>
        <p:grpSp>
          <p:nvGrpSpPr>
            <p:cNvPr id="10" name="Gruppe 24"/>
            <p:cNvGrpSpPr/>
            <p:nvPr/>
          </p:nvGrpSpPr>
          <p:grpSpPr>
            <a:xfrm>
              <a:off x="6583462" y="3156647"/>
              <a:ext cx="1876970" cy="1048762"/>
              <a:chOff x="719138" y="1804174"/>
              <a:chExt cx="3753053" cy="1048762"/>
            </a:xfrm>
          </p:grpSpPr>
          <p:sp>
            <p:nvSpPr>
              <p:cNvPr id="26" name="Rektangel 25"/>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27" name="Tekstboks 26"/>
              <p:cNvSpPr txBox="1"/>
              <p:nvPr/>
            </p:nvSpPr>
            <p:spPr>
              <a:xfrm>
                <a:off x="719138" y="1804174"/>
                <a:ext cx="3753053" cy="169277"/>
              </a:xfrm>
              <a:prstGeom prst="rect">
                <a:avLst/>
              </a:prstGeom>
              <a:noFill/>
            </p:spPr>
            <p:txBody>
              <a:bodyPr wrap="square" lIns="0" tIns="0" rIns="0" bIns="0" rtlCol="0">
                <a:spAutoFit/>
              </a:bodyPr>
              <a:lstStyle/>
              <a:p>
                <a:r>
                  <a:rPr lang="da-DK" sz="1100" b="1" dirty="0"/>
                  <a:t>Svaret/Løsningen (A)</a:t>
                </a:r>
              </a:p>
            </p:txBody>
          </p:sp>
        </p:grpSp>
        <p:grpSp>
          <p:nvGrpSpPr>
            <p:cNvPr id="15" name="Gruppe 27"/>
            <p:cNvGrpSpPr/>
            <p:nvPr/>
          </p:nvGrpSpPr>
          <p:grpSpPr>
            <a:xfrm>
              <a:off x="719138" y="4684494"/>
              <a:ext cx="2412702" cy="1048762"/>
              <a:chOff x="719138" y="1804174"/>
              <a:chExt cx="3672408" cy="1048762"/>
            </a:xfrm>
          </p:grpSpPr>
          <p:sp>
            <p:nvSpPr>
              <p:cNvPr id="29" name="Rektangel 2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30" name="Tekstboks 29"/>
              <p:cNvSpPr txBox="1"/>
              <p:nvPr/>
            </p:nvSpPr>
            <p:spPr>
              <a:xfrm>
                <a:off x="719138" y="1804174"/>
                <a:ext cx="3636838" cy="169277"/>
              </a:xfrm>
              <a:prstGeom prst="rect">
                <a:avLst/>
              </a:prstGeom>
              <a:noFill/>
            </p:spPr>
            <p:txBody>
              <a:bodyPr wrap="square" lIns="0" tIns="0" rIns="0" bIns="0" rtlCol="0">
                <a:spAutoFit/>
              </a:bodyPr>
              <a:lstStyle/>
              <a:p>
                <a:r>
                  <a:rPr lang="da-DK" sz="1100" b="1" dirty="0"/>
                  <a:t>Budskab 1</a:t>
                </a:r>
              </a:p>
            </p:txBody>
          </p:sp>
        </p:grpSp>
        <p:grpSp>
          <p:nvGrpSpPr>
            <p:cNvPr id="16" name="Gruppe 30"/>
            <p:cNvGrpSpPr/>
            <p:nvPr/>
          </p:nvGrpSpPr>
          <p:grpSpPr>
            <a:xfrm>
              <a:off x="3363970" y="4684494"/>
              <a:ext cx="2412000" cy="1048762"/>
              <a:chOff x="719138" y="1804174"/>
              <a:chExt cx="3672408" cy="1048762"/>
            </a:xfrm>
          </p:grpSpPr>
          <p:sp>
            <p:nvSpPr>
              <p:cNvPr id="32" name="Rektangel 31"/>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33" name="Tekstboks 32"/>
              <p:cNvSpPr txBox="1"/>
              <p:nvPr/>
            </p:nvSpPr>
            <p:spPr>
              <a:xfrm>
                <a:off x="719138" y="1804174"/>
                <a:ext cx="3636838" cy="169277"/>
              </a:xfrm>
              <a:prstGeom prst="rect">
                <a:avLst/>
              </a:prstGeom>
              <a:noFill/>
            </p:spPr>
            <p:txBody>
              <a:bodyPr wrap="square" lIns="0" tIns="0" rIns="0" bIns="0" rtlCol="0">
                <a:spAutoFit/>
              </a:bodyPr>
              <a:lstStyle/>
              <a:p>
                <a:r>
                  <a:rPr lang="da-DK" sz="1100" b="1" dirty="0"/>
                  <a:t>Budskab 2</a:t>
                </a:r>
              </a:p>
            </p:txBody>
          </p:sp>
        </p:grpSp>
        <p:grpSp>
          <p:nvGrpSpPr>
            <p:cNvPr id="19" name="Gruppe 33"/>
            <p:cNvGrpSpPr/>
            <p:nvPr/>
          </p:nvGrpSpPr>
          <p:grpSpPr>
            <a:xfrm>
              <a:off x="6008100" y="4684494"/>
              <a:ext cx="2412000" cy="1048762"/>
              <a:chOff x="719138" y="1804174"/>
              <a:chExt cx="3672408" cy="1048762"/>
            </a:xfrm>
          </p:grpSpPr>
          <p:sp>
            <p:nvSpPr>
              <p:cNvPr id="35" name="Rektangel 3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36" name="Tekstboks 35"/>
              <p:cNvSpPr txBox="1"/>
              <p:nvPr/>
            </p:nvSpPr>
            <p:spPr>
              <a:xfrm>
                <a:off x="719138" y="1804174"/>
                <a:ext cx="3636838" cy="169277"/>
              </a:xfrm>
              <a:prstGeom prst="rect">
                <a:avLst/>
              </a:prstGeom>
              <a:noFill/>
            </p:spPr>
            <p:txBody>
              <a:bodyPr wrap="square" lIns="0" tIns="0" rIns="0" bIns="0" rtlCol="0">
                <a:spAutoFit/>
              </a:bodyPr>
              <a:lstStyle/>
              <a:p>
                <a:r>
                  <a:rPr lang="da-DK" sz="1100" b="1" dirty="0"/>
                  <a:t>Budskab 3</a:t>
                </a:r>
              </a:p>
            </p:txBody>
          </p:sp>
        </p:grpSp>
        <p:cxnSp>
          <p:nvCxnSpPr>
            <p:cNvPr id="39" name="Lige pilforbindelse 38"/>
            <p:cNvCxnSpPr>
              <a:stCxn id="17" idx="3"/>
              <a:endCxn id="20" idx="1"/>
            </p:cNvCxnSpPr>
            <p:nvPr/>
          </p:nvCxnSpPr>
          <p:spPr bwMode="auto">
            <a:xfrm>
              <a:off x="2555776" y="3773361"/>
              <a:ext cx="118137" cy="0"/>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1" name="Lige pilforbindelse 40"/>
            <p:cNvCxnSpPr>
              <a:stCxn id="20" idx="3"/>
              <a:endCxn id="23" idx="1"/>
            </p:cNvCxnSpPr>
            <p:nvPr/>
          </p:nvCxnSpPr>
          <p:spPr bwMode="auto">
            <a:xfrm>
              <a:off x="4510551" y="3773361"/>
              <a:ext cx="118137" cy="0"/>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3" name="Lige pilforbindelse 42"/>
            <p:cNvCxnSpPr>
              <a:stCxn id="23" idx="3"/>
              <a:endCxn id="26" idx="1"/>
            </p:cNvCxnSpPr>
            <p:nvPr/>
          </p:nvCxnSpPr>
          <p:spPr bwMode="auto">
            <a:xfrm>
              <a:off x="6465326" y="3773361"/>
              <a:ext cx="118136" cy="0"/>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5" name="Lige forbindelse 44"/>
            <p:cNvCxnSpPr>
              <a:stCxn id="29" idx="0"/>
              <a:endCxn id="26"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7" name="Lige forbindelse 46"/>
            <p:cNvCxnSpPr>
              <a:stCxn id="33" idx="2"/>
              <a:endCxn id="26" idx="2"/>
            </p:cNvCxnSpPr>
            <p:nvPr/>
          </p:nvCxnSpPr>
          <p:spPr bwMode="auto">
            <a:xfrm flipV="1">
              <a:off x="4558289" y="4205409"/>
              <a:ext cx="2943492" cy="64836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9" name="Lige forbindelse 48"/>
            <p:cNvCxnSpPr>
              <a:stCxn id="35" idx="0"/>
              <a:endCxn id="26"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60" name="Rektangel 59"/>
            <p:cNvSpPr/>
            <p:nvPr/>
          </p:nvSpPr>
          <p:spPr bwMode="auto">
            <a:xfrm rot="5400000">
              <a:off x="7776356" y="4401108"/>
              <a:ext cx="1944216"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900" dirty="0"/>
                <a:t>Kan bruges i præsentationen</a:t>
              </a:r>
            </a:p>
          </p:txBody>
        </p:sp>
        <p:grpSp>
          <p:nvGrpSpPr>
            <p:cNvPr id="22" name="Gruppe 72"/>
            <p:cNvGrpSpPr/>
            <p:nvPr/>
          </p:nvGrpSpPr>
          <p:grpSpPr>
            <a:xfrm>
              <a:off x="1259632" y="5733256"/>
              <a:ext cx="1296144" cy="433458"/>
              <a:chOff x="1259632" y="5733256"/>
              <a:chExt cx="1296144" cy="433458"/>
            </a:xfrm>
          </p:grpSpPr>
          <p:cxnSp>
            <p:nvCxnSpPr>
              <p:cNvPr id="66" name="Lige forbindelse 6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68" name="Lige forbindelse 67"/>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72" name="Lige forbindelse 7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25" name="Gruppe 73"/>
            <p:cNvGrpSpPr/>
            <p:nvPr/>
          </p:nvGrpSpPr>
          <p:grpSpPr>
            <a:xfrm>
              <a:off x="3921898" y="5733256"/>
              <a:ext cx="1296144" cy="433458"/>
              <a:chOff x="1259632" y="5733256"/>
              <a:chExt cx="1296144" cy="433458"/>
            </a:xfrm>
          </p:grpSpPr>
          <p:cxnSp>
            <p:nvCxnSpPr>
              <p:cNvPr id="75" name="Lige forbindelse 74"/>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76" name="Lige forbindelse 75"/>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77" name="Lige forbindelse 76"/>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28" name="Gruppe 79"/>
            <p:cNvGrpSpPr/>
            <p:nvPr/>
          </p:nvGrpSpPr>
          <p:grpSpPr>
            <a:xfrm>
              <a:off x="6566028" y="5733256"/>
              <a:ext cx="1296144" cy="433458"/>
              <a:chOff x="1259632" y="5733256"/>
              <a:chExt cx="1296144" cy="433458"/>
            </a:xfrm>
          </p:grpSpPr>
          <p:cxnSp>
            <p:nvCxnSpPr>
              <p:cNvPr id="81" name="Lige forbindelse 80"/>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82" name="Lige forbindelse 81"/>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83" name="Lige forbindelse 82"/>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84" name="Rektangel 83"/>
            <p:cNvSpPr/>
            <p:nvPr/>
          </p:nvSpPr>
          <p:spPr bwMode="auto">
            <a:xfrm>
              <a:off x="3599892" y="2852936"/>
              <a:ext cx="1944216"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900" dirty="0"/>
                <a:t>Udfyldes med én sætning</a:t>
              </a:r>
            </a:p>
          </p:txBody>
        </p:sp>
        <p:sp>
          <p:nvSpPr>
            <p:cNvPr id="86" name="Afrundet rektangel 85"/>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87" name="Rektangel 86"/>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900" dirty="0"/>
                <a:t>Baggrund</a:t>
              </a:r>
            </a:p>
          </p:txBody>
        </p:sp>
        <p:grpSp>
          <p:nvGrpSpPr>
            <p:cNvPr id="31" name="Gruppe 14"/>
            <p:cNvGrpSpPr/>
            <p:nvPr/>
          </p:nvGrpSpPr>
          <p:grpSpPr>
            <a:xfrm>
              <a:off x="6007398" y="1700808"/>
              <a:ext cx="2412702" cy="1048762"/>
              <a:chOff x="719138" y="1804174"/>
              <a:chExt cx="2412702" cy="1048762"/>
            </a:xfrm>
          </p:grpSpPr>
          <p:sp>
            <p:nvSpPr>
              <p:cNvPr id="59" name="Rektangel 58"/>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dirty="0" err="1">
                  <a:solidFill>
                    <a:schemeClr val="bg1"/>
                  </a:solidFill>
                </a:endParaRPr>
              </a:p>
            </p:txBody>
          </p:sp>
          <p:sp>
            <p:nvSpPr>
              <p:cNvPr id="61" name="Tekstboks 60"/>
              <p:cNvSpPr txBox="1"/>
              <p:nvPr/>
            </p:nvSpPr>
            <p:spPr>
              <a:xfrm>
                <a:off x="719138" y="1804174"/>
                <a:ext cx="2412702" cy="169277"/>
              </a:xfrm>
              <a:prstGeom prst="rect">
                <a:avLst/>
              </a:prstGeom>
              <a:noFill/>
            </p:spPr>
            <p:txBody>
              <a:bodyPr wrap="square" lIns="0" tIns="0" rIns="0" bIns="0" rtlCol="0">
                <a:spAutoFit/>
              </a:bodyPr>
              <a:lstStyle/>
              <a:p>
                <a:r>
                  <a:rPr lang="da-DK" sz="1100" b="1" dirty="0"/>
                  <a:t>Hvem er afsenderen?</a:t>
                </a:r>
              </a:p>
            </p:txBody>
          </p:sp>
        </p:grpSp>
      </p:grpSp>
      <p:sp>
        <p:nvSpPr>
          <p:cNvPr id="62" name="Rektangel 6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a:t>
            </a:r>
            <a:r>
              <a:rPr lang="da-DK" sz="1200" b="1" dirty="0" smtClean="0"/>
              <a:t>Storyboard (tomt)</a:t>
            </a:r>
            <a:endParaRPr lang="da-DK" sz="1200" b="1" dirty="0"/>
          </a:p>
          <a:p>
            <a:pPr defTabSz="914378"/>
            <a:endParaRPr lang="da-DK" sz="1200" b="1"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INDHOLD I BILAG</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102</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2853778570"/>
              </p:ext>
            </p:extLst>
          </p:nvPr>
        </p:nvGraphicFramePr>
        <p:xfrm>
          <a:off x="863648" y="2074880"/>
          <a:ext cx="7452000" cy="3154320"/>
        </p:xfrm>
        <a:graphic>
          <a:graphicData uri="http://schemas.openxmlformats.org/drawingml/2006/table">
            <a:tbl>
              <a:tblPr bandRow="1">
                <a:tableStyleId>{F5AB1C69-6EDB-4FF4-983F-18BD219EF322}</a:tableStyleId>
              </a:tblPr>
              <a:tblGrid>
                <a:gridCol w="432000"/>
                <a:gridCol w="108000"/>
                <a:gridCol w="6912000"/>
              </a:tblGrid>
              <a:tr h="720000">
                <a:tc>
                  <a:txBody>
                    <a:bodyPr/>
                    <a:lstStyle/>
                    <a:p>
                      <a:pPr algn="ctr"/>
                      <a:r>
                        <a:rPr lang="da-DK" b="0" dirty="0" smtClean="0"/>
                        <a:t>1</a:t>
                      </a:r>
                      <a:endParaRPr lang="da-DK"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b="0" dirty="0" smtClean="0"/>
                        <a:t>Standard dias</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2</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Storyboard (tomt)</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b="1" dirty="0" smtClean="0"/>
                        <a:t>3</a:t>
                      </a:r>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c>
                  <a:txBody>
                    <a:bodyPr/>
                    <a:lstStyle/>
                    <a:p>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Gode kilder</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4</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Forskning</a:t>
                      </a:r>
                      <a:r>
                        <a:rPr lang="da-DK" baseline="0" dirty="0" smtClean="0"/>
                        <a:t> om design af dias</a:t>
                      </a:r>
                      <a:endParaRPr lang="da-DK"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257187670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Gode bøger</a:t>
            </a:r>
            <a:endParaRPr lang="da-DK" dirty="0"/>
          </a:p>
        </p:txBody>
      </p:sp>
      <p:graphicFrame>
        <p:nvGraphicFramePr>
          <p:cNvPr id="8" name="Tabel 7"/>
          <p:cNvGraphicFramePr>
            <a:graphicFrameLocks noGrp="1"/>
          </p:cNvGraphicFramePr>
          <p:nvPr>
            <p:extLst>
              <p:ext uri="{D42A27DB-BD31-4B8C-83A1-F6EECF244321}">
                <p14:modId xmlns:p14="http://schemas.microsoft.com/office/powerpoint/2010/main" xmlns="" val="252980531"/>
              </p:ext>
            </p:extLst>
          </p:nvPr>
        </p:nvGraphicFramePr>
        <p:xfrm>
          <a:off x="719138" y="4879923"/>
          <a:ext cx="7830000" cy="1554480"/>
        </p:xfrm>
        <a:graphic>
          <a:graphicData uri="http://schemas.openxmlformats.org/drawingml/2006/table">
            <a:tbl>
              <a:tblPr firstRow="1" bandRow="1">
                <a:tableStyleId>{5C22544A-7EE6-4342-B048-85BDC9FD1C3A}</a:tableStyleId>
              </a:tblPr>
              <a:tblGrid>
                <a:gridCol w="2358000"/>
                <a:gridCol w="324000"/>
                <a:gridCol w="2448000"/>
                <a:gridCol w="324000"/>
                <a:gridCol w="2376000"/>
              </a:tblGrid>
              <a:tr h="1554480">
                <a:tc>
                  <a:txBody>
                    <a:bodyPr/>
                    <a:lstStyle/>
                    <a:p>
                      <a:pPr marL="182563" indent="-182563">
                        <a:buFont typeface="Arial" panose="020B0604020202020204" pitchFamily="34" charset="0"/>
                        <a:buChar char="•"/>
                      </a:pPr>
                      <a:r>
                        <a:rPr lang="da-DK" sz="1200" b="0" dirty="0" smtClean="0">
                          <a:solidFill>
                            <a:schemeClr val="tx1"/>
                          </a:solidFill>
                        </a:rPr>
                        <a:t>Beskriver hele processen fra storyboard til de færdige dias</a:t>
                      </a:r>
                    </a:p>
                    <a:p>
                      <a:pPr marL="182563" indent="-182563">
                        <a:buFont typeface="Arial" panose="020B0604020202020204" pitchFamily="34" charset="0"/>
                        <a:buChar char="•"/>
                      </a:pPr>
                      <a:r>
                        <a:rPr lang="da-DK" sz="1200" b="0" dirty="0" smtClean="0">
                          <a:solidFill>
                            <a:schemeClr val="tx1"/>
                          </a:solidFill>
                        </a:rPr>
                        <a:t>Rigtig meget vægt på dias, der skal fremlægges</a:t>
                      </a:r>
                      <a:endParaRPr lang="da-DK" sz="12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da-DK" sz="12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dirty="0" smtClean="0">
                          <a:solidFill>
                            <a:schemeClr val="tx1"/>
                          </a:solidFill>
                        </a:rPr>
                        <a:t>Rigtig god introduktion til</a:t>
                      </a:r>
                      <a:r>
                        <a:rPr lang="da-DK" sz="1200" b="0" baseline="0" dirty="0" smtClean="0">
                          <a:solidFill>
                            <a:schemeClr val="tx1"/>
                          </a:solidFill>
                        </a:rPr>
                        <a:t> præsentationer fra idéen til fremlæggelsen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Start med denne bog, hvis der er behov for en god </a:t>
                      </a:r>
                      <a:r>
                        <a:rPr lang="da-DK" sz="1200" b="0" baseline="0" dirty="0" err="1" smtClean="0">
                          <a:solidFill>
                            <a:schemeClr val="tx1"/>
                          </a:solidFill>
                        </a:rPr>
                        <a:t>all-round</a:t>
                      </a:r>
                      <a:r>
                        <a:rPr lang="da-DK" sz="1200" b="0" baseline="0" dirty="0" smtClean="0">
                          <a:solidFill>
                            <a:schemeClr val="tx1"/>
                          </a:solidFill>
                        </a:rPr>
                        <a:t> gennemgang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da-DK" sz="12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dirty="0" smtClean="0">
                          <a:solidFill>
                            <a:schemeClr val="tx1"/>
                          </a:solidFill>
                        </a:rPr>
                        <a:t>Fantastisk bog</a:t>
                      </a:r>
                      <a:r>
                        <a:rPr lang="da-DK" sz="1200" b="0" baseline="0" dirty="0" smtClean="0">
                          <a:solidFill>
                            <a:schemeClr val="tx1"/>
                          </a:solidFill>
                        </a:rPr>
                        <a:t> med dybe overvejelser om, hvordan budskaber struktureres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Dette er en bog på et relativt avanceret niveau</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baseline="0" dirty="0" smtClean="0">
                          <a:solidFill>
                            <a:schemeClr val="tx1"/>
                          </a:solidFill>
                        </a:rPr>
                        <a:t>Start </a:t>
                      </a:r>
                      <a:r>
                        <a:rPr lang="da-DK" sz="1200" b="0" i="1" baseline="0" dirty="0" smtClean="0">
                          <a:solidFill>
                            <a:schemeClr val="tx1"/>
                          </a:solidFill>
                        </a:rPr>
                        <a:t>ikke</a:t>
                      </a:r>
                      <a:r>
                        <a:rPr lang="da-DK" sz="1200" b="0" baseline="0" dirty="0" smtClean="0">
                          <a:solidFill>
                            <a:schemeClr val="tx1"/>
                          </a:solidFill>
                        </a:rPr>
                        <a:t> med denne bog</a:t>
                      </a:r>
                      <a:endParaRPr lang="da-DK" sz="1200" b="0" dirty="0" smtClean="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103</a:t>
            </a:fld>
            <a:endParaRPr lang="da-DK"/>
          </a:p>
        </p:txBody>
      </p:sp>
      <p:pic>
        <p:nvPicPr>
          <p:cNvPr id="12" name="Picture 4" descr="http://curiouslypersistent.files.wordpress.com/2011/04/beyond-bullet-point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7260" y="1657959"/>
            <a:ext cx="2340864" cy="30492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pic>
        <p:nvPicPr>
          <p:cNvPr id="14" name="Picture 10" descr="http://www.murakamy.com/wp-content/uploads/2011/01/9780273710516.jpg"/>
          <p:cNvPicPr>
            <a:picLocks noChangeArrowheads="1"/>
          </p:cNvPicPr>
          <p:nvPr/>
        </p:nvPicPr>
        <p:blipFill>
          <a:blip r:embed="rId3" cstate="print"/>
          <a:srcRect/>
          <a:stretch>
            <a:fillRect/>
          </a:stretch>
        </p:blipFill>
        <p:spPr bwMode="auto">
          <a:xfrm>
            <a:off x="6205641" y="1657959"/>
            <a:ext cx="2340000" cy="3049200"/>
          </a:xfrm>
          <a:prstGeom prst="rect">
            <a:avLst/>
          </a:prstGeom>
          <a:noFill/>
          <a:effectLst>
            <a:outerShdw blurRad="50800" dist="38100" dir="2700000" algn="tl" rotWithShape="0">
              <a:prstClr val="black">
                <a:alpha val="40000"/>
              </a:prstClr>
            </a:outerShdw>
          </a:effectLst>
        </p:spPr>
      </p:pic>
      <p:pic>
        <p:nvPicPr>
          <p:cNvPr id="16" name="Picture 2" descr="http://www.zelazny.com/images/presentations.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56136" y="1660817"/>
            <a:ext cx="2340000" cy="3046342"/>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&gt; Gode kilder</a:t>
            </a:r>
            <a:endParaRPr lang="da-DK" sz="1200" b="1" dirty="0"/>
          </a:p>
        </p:txBody>
      </p:sp>
    </p:spTree>
    <p:extLst>
      <p:ext uri="{BB962C8B-B14F-4D97-AF65-F5344CB8AC3E}">
        <p14:creationId xmlns:p14="http://schemas.microsoft.com/office/powerpoint/2010/main" xmlns="" val="314525089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Gode hjemmesider</a:t>
            </a:r>
            <a:endParaRPr lang="da-DK" dirty="0"/>
          </a:p>
        </p:txBody>
      </p:sp>
      <p:graphicFrame>
        <p:nvGraphicFramePr>
          <p:cNvPr id="8" name="Tabel 7"/>
          <p:cNvGraphicFramePr>
            <a:graphicFrameLocks noGrp="1"/>
          </p:cNvGraphicFramePr>
          <p:nvPr>
            <p:extLst>
              <p:ext uri="{D42A27DB-BD31-4B8C-83A1-F6EECF244321}">
                <p14:modId xmlns:p14="http://schemas.microsoft.com/office/powerpoint/2010/main" xmlns="" val="2961677913"/>
              </p:ext>
            </p:extLst>
          </p:nvPr>
        </p:nvGraphicFramePr>
        <p:xfrm>
          <a:off x="719138" y="3181010"/>
          <a:ext cx="7830000" cy="2196720"/>
        </p:xfrm>
        <a:graphic>
          <a:graphicData uri="http://schemas.openxmlformats.org/drawingml/2006/table">
            <a:tbl>
              <a:tblPr firstRow="1" bandRow="1">
                <a:tableStyleId>{5C22544A-7EE6-4342-B048-85BDC9FD1C3A}</a:tableStyleId>
              </a:tblPr>
              <a:tblGrid>
                <a:gridCol w="2358000"/>
                <a:gridCol w="324000"/>
                <a:gridCol w="2448000"/>
                <a:gridCol w="324000"/>
                <a:gridCol w="2376000"/>
              </a:tblGrid>
              <a:tr h="247990">
                <a:tc>
                  <a:txBody>
                    <a:bodyPr/>
                    <a:lstStyle/>
                    <a:p>
                      <a:pPr marL="0" indent="0" algn="ctr">
                        <a:buFont typeface="Arial" panose="020B0604020202020204" pitchFamily="34" charset="0"/>
                        <a:buNone/>
                      </a:pPr>
                      <a:r>
                        <a:rPr lang="da-DK" sz="1200" b="0" dirty="0" err="1" smtClean="0">
                          <a:solidFill>
                            <a:schemeClr val="tx1"/>
                          </a:solidFill>
                        </a:rPr>
                        <a:t>firmsconsulting.com</a:t>
                      </a:r>
                      <a:endParaRPr lang="da-DK" sz="1200" b="0" dirty="0">
                        <a:solidFill>
                          <a:schemeClr val="tx1"/>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a-DK" sz="1200" b="0" dirty="0">
                        <a:solidFill>
                          <a:schemeClr val="tx1"/>
                        </a:solidFill>
                      </a:endParaRP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200" b="0" dirty="0" err="1" smtClean="0">
                          <a:solidFill>
                            <a:schemeClr val="tx1"/>
                          </a:solidFill>
                        </a:rPr>
                        <a:t>beyondbulletpoints.com</a:t>
                      </a:r>
                      <a:endParaRPr lang="da-DK" sz="1200" b="0" dirty="0" smtClean="0">
                        <a:solidFill>
                          <a:schemeClr val="tx1"/>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a-DK" sz="1200" b="0" dirty="0">
                        <a:solidFill>
                          <a:schemeClr val="tx1"/>
                        </a:solidFill>
                      </a:endParaRP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200" b="0" dirty="0" err="1" smtClean="0">
                          <a:solidFill>
                            <a:schemeClr val="tx1"/>
                          </a:solidFill>
                        </a:rPr>
                        <a:t>powerful-problem-solving.com</a:t>
                      </a:r>
                      <a:endParaRPr lang="da-DK" sz="1200" b="0" dirty="0" smtClean="0">
                        <a:solidFill>
                          <a:schemeClr val="tx1"/>
                        </a:solidFill>
                      </a:endParaRPr>
                    </a:p>
                  </a:txBody>
                  <a:tcPr marL="0" marR="0" marT="46800" marB="46800">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20240">
                <a:tc>
                  <a:txBody>
                    <a:bodyPr/>
                    <a:lstStyle/>
                    <a:p>
                      <a:pPr marL="182563" indent="-182563">
                        <a:buFont typeface="Arial" panose="020B0604020202020204" pitchFamily="34" charset="0"/>
                        <a:buChar char="•"/>
                      </a:pPr>
                      <a:r>
                        <a:rPr lang="da-DK" sz="1200" dirty="0" smtClean="0">
                          <a:solidFill>
                            <a:schemeClr val="tx1"/>
                          </a:solidFill>
                        </a:rPr>
                        <a:t>Rigtig god</a:t>
                      </a:r>
                      <a:r>
                        <a:rPr lang="da-DK" sz="1200" baseline="0" dirty="0" smtClean="0">
                          <a:solidFill>
                            <a:schemeClr val="tx1"/>
                          </a:solidFill>
                        </a:rPr>
                        <a:t> introduktion til overgangen fra problemløsning til storyboard</a:t>
                      </a:r>
                    </a:p>
                    <a:p>
                      <a:pPr marL="182563" indent="-182563">
                        <a:buFont typeface="Arial" panose="020B0604020202020204" pitchFamily="34" charset="0"/>
                        <a:buChar char="•"/>
                      </a:pPr>
                      <a:r>
                        <a:rPr lang="da-DK" sz="1200" baseline="0" dirty="0" smtClean="0">
                          <a:solidFill>
                            <a:schemeClr val="tx1"/>
                          </a:solidFill>
                        </a:rPr>
                        <a:t>Gode videoer om dias design</a:t>
                      </a:r>
                    </a:p>
                    <a:p>
                      <a:pPr marL="182563" indent="-182563">
                        <a:buFont typeface="Arial" panose="020B0604020202020204" pitchFamily="34" charset="0"/>
                        <a:buChar char="•"/>
                      </a:pPr>
                      <a:r>
                        <a:rPr lang="da-DK" sz="1200" baseline="0" dirty="0" smtClean="0">
                          <a:solidFill>
                            <a:schemeClr val="tx1"/>
                          </a:solidFill>
                        </a:rPr>
                        <a:t>Generelle tips om problemløsning</a:t>
                      </a:r>
                      <a:endParaRPr lang="da-DK" sz="12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da-DK" sz="12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Templates</a:t>
                      </a:r>
                      <a:r>
                        <a:rPr lang="da-DK" sz="1200" baseline="0" dirty="0" smtClean="0">
                          <a:solidFill>
                            <a:schemeClr val="tx1"/>
                          </a:solidFill>
                        </a:rPr>
                        <a:t> og artikler om </a:t>
                      </a:r>
                      <a:r>
                        <a:rPr lang="da-DK" sz="1200" baseline="0" dirty="0" err="1" smtClean="0">
                          <a:solidFill>
                            <a:schemeClr val="tx1"/>
                          </a:solidFill>
                        </a:rPr>
                        <a:t>storyboarding</a:t>
                      </a:r>
                      <a:endParaRPr lang="da-DK" sz="1200" dirty="0" smtClean="0">
                        <a:solidFill>
                          <a:schemeClr val="tx1"/>
                        </a:solidFill>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En stor mængde </a:t>
                      </a:r>
                      <a:r>
                        <a:rPr lang="da-DK" sz="1200" dirty="0" err="1" smtClean="0">
                          <a:solidFill>
                            <a:schemeClr val="tx1"/>
                          </a:solidFill>
                        </a:rPr>
                        <a:t>webinars</a:t>
                      </a:r>
                      <a:r>
                        <a:rPr lang="da-DK" sz="1200" dirty="0" smtClean="0">
                          <a:solidFill>
                            <a:schemeClr val="tx1"/>
                          </a:solidFill>
                        </a:rPr>
                        <a:t> om udarbejdelsen af præsentationer</a:t>
                      </a:r>
                      <a:endParaRPr lang="da-DK" sz="1200" baseline="0" dirty="0" smtClean="0">
                        <a:solidFill>
                          <a:schemeClr val="tx1"/>
                        </a:solidFill>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aseline="0" dirty="0" smtClean="0">
                          <a:solidFill>
                            <a:schemeClr val="tx1"/>
                          </a:solidFill>
                        </a:rPr>
                        <a:t>En række forskellige artikler om præsentationer</a:t>
                      </a:r>
                      <a:endParaRPr lang="da-DK" sz="1200" dirty="0" smtClean="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da-DK" sz="12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Gode overvejelser om </a:t>
                      </a:r>
                      <a:r>
                        <a:rPr lang="da-DK" sz="1200" dirty="0" err="1" smtClean="0">
                          <a:solidFill>
                            <a:schemeClr val="tx1"/>
                          </a:solidFill>
                        </a:rPr>
                        <a:t>Minto</a:t>
                      </a:r>
                      <a:r>
                        <a:rPr lang="da-DK" sz="1200" dirty="0" smtClean="0">
                          <a:solidFill>
                            <a:schemeClr val="tx1"/>
                          </a:solidFill>
                        </a:rPr>
                        <a:t>-princippet og brugen i præsentationer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Gode guidelines til design af storyboards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smtClean="0">
                          <a:solidFill>
                            <a:schemeClr val="tx1"/>
                          </a:solidFill>
                        </a:rPr>
                        <a:t>Fantastisk materiale om problemløsning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r>
            </a:tbl>
          </a:graphicData>
        </a:graphic>
      </p:graphicFrame>
      <p:sp>
        <p:nvSpPr>
          <p:cNvPr id="4" name="Pladsholder til slidenummer 3"/>
          <p:cNvSpPr>
            <a:spLocks noGrp="1"/>
          </p:cNvSpPr>
          <p:nvPr>
            <p:ph type="sldNum" sz="quarter" idx="11"/>
          </p:nvPr>
        </p:nvSpPr>
        <p:spPr/>
        <p:txBody>
          <a:bodyPr/>
          <a:lstStyle/>
          <a:p>
            <a:fld id="{E2E1D250-0014-450E-ADD3-929C6907FF4E}" type="slidenum">
              <a:rPr lang="da-DK" smtClean="0"/>
              <a:pPr/>
              <a:t>104</a:t>
            </a:fld>
            <a:endParaRPr lang="da-DK"/>
          </a:p>
        </p:txBody>
      </p:sp>
      <p:pic>
        <p:nvPicPr>
          <p:cNvPr id="11" name="Picture 3"/>
          <p:cNvPicPr>
            <a:picLocks noChangeAspect="1" noChangeArrowheads="1"/>
          </p:cNvPicPr>
          <p:nvPr/>
        </p:nvPicPr>
        <p:blipFill rotWithShape="1">
          <a:blip r:embed="rId2" cstate="print"/>
          <a:srcRect b="27241"/>
          <a:stretch/>
        </p:blipFill>
        <p:spPr bwMode="auto">
          <a:xfrm>
            <a:off x="6141292" y="1916833"/>
            <a:ext cx="2364188" cy="1266984"/>
          </a:xfrm>
          <a:prstGeom prst="rect">
            <a:avLst/>
          </a:prstGeom>
          <a:noFill/>
          <a:ln w="9525">
            <a:solidFill>
              <a:schemeClr val="tx1"/>
            </a:solidFill>
            <a:miter lim="800000"/>
            <a:headEnd/>
            <a:tailEnd/>
          </a:ln>
        </p:spPr>
      </p:pic>
      <p:pic>
        <p:nvPicPr>
          <p:cNvPr id="12" name="Picture 2"/>
          <p:cNvPicPr>
            <a:picLocks noChangeAspect="1" noChangeArrowheads="1"/>
          </p:cNvPicPr>
          <p:nvPr/>
        </p:nvPicPr>
        <p:blipFill rotWithShape="1">
          <a:blip r:embed="rId3" cstate="print"/>
          <a:srcRect b="30769"/>
          <a:stretch/>
        </p:blipFill>
        <p:spPr bwMode="auto">
          <a:xfrm>
            <a:off x="3391787" y="1916834"/>
            <a:ext cx="2435843" cy="1266984"/>
          </a:xfrm>
          <a:prstGeom prst="rect">
            <a:avLst/>
          </a:prstGeom>
          <a:noFill/>
          <a:ln w="9525">
            <a:solidFill>
              <a:schemeClr val="tx1"/>
            </a:solidFill>
            <a:miter lim="800000"/>
            <a:headEnd/>
            <a:tailEnd/>
          </a:ln>
        </p:spPr>
      </p:pic>
      <p:pic>
        <p:nvPicPr>
          <p:cNvPr id="13" name="Picture 1"/>
          <p:cNvPicPr>
            <a:picLocks noChangeAspect="1" noChangeArrowheads="1"/>
          </p:cNvPicPr>
          <p:nvPr/>
        </p:nvPicPr>
        <p:blipFill rotWithShape="1">
          <a:blip r:embed="rId4" cstate="print"/>
          <a:srcRect b="26087"/>
          <a:stretch/>
        </p:blipFill>
        <p:spPr bwMode="auto">
          <a:xfrm>
            <a:off x="719137" y="1916833"/>
            <a:ext cx="2361505" cy="1244794"/>
          </a:xfrm>
          <a:prstGeom prst="rect">
            <a:avLst/>
          </a:prstGeom>
          <a:noFill/>
          <a:ln w="9525">
            <a:solidFill>
              <a:schemeClr val="tx1"/>
            </a:solidFill>
            <a:miter lim="800000"/>
            <a:headEnd/>
            <a:tailEnd/>
          </a:ln>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&gt; Gode kilder</a:t>
            </a:r>
            <a:endParaRPr lang="da-DK" sz="1200" b="1" dirty="0"/>
          </a:p>
        </p:txBody>
      </p:sp>
    </p:spTree>
    <p:extLst>
      <p:ext uri="{BB962C8B-B14F-4D97-AF65-F5344CB8AC3E}">
        <p14:creationId xmlns:p14="http://schemas.microsoft.com/office/powerpoint/2010/main" xmlns="" val="349803843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INDHOLD I BILAG</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105</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1982074017"/>
              </p:ext>
            </p:extLst>
          </p:nvPr>
        </p:nvGraphicFramePr>
        <p:xfrm>
          <a:off x="863648" y="2074880"/>
          <a:ext cx="7452000" cy="3154320"/>
        </p:xfrm>
        <a:graphic>
          <a:graphicData uri="http://schemas.openxmlformats.org/drawingml/2006/table">
            <a:tbl>
              <a:tblPr bandRow="1">
                <a:tableStyleId>{F5AB1C69-6EDB-4FF4-983F-18BD219EF322}</a:tableStyleId>
              </a:tblPr>
              <a:tblGrid>
                <a:gridCol w="432000"/>
                <a:gridCol w="108000"/>
                <a:gridCol w="6912000"/>
              </a:tblGrid>
              <a:tr h="720000">
                <a:tc>
                  <a:txBody>
                    <a:bodyPr/>
                    <a:lstStyle/>
                    <a:p>
                      <a:pPr algn="ctr"/>
                      <a:r>
                        <a:rPr lang="da-DK" b="0" dirty="0" smtClean="0"/>
                        <a:t>1</a:t>
                      </a:r>
                      <a:endParaRPr lang="da-DK"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b="0" dirty="0" smtClean="0"/>
                        <a:t>Standard dias</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2</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Storyboard (tomt)</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3</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Gode kilder</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b="1" dirty="0" smtClean="0"/>
                        <a:t>4</a:t>
                      </a:r>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c>
                  <a:txBody>
                    <a:bodyPr/>
                    <a:lstStyle/>
                    <a:p>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Forskning</a:t>
                      </a:r>
                      <a:r>
                        <a:rPr lang="da-DK" b="1" baseline="0" dirty="0" smtClean="0"/>
                        <a:t> om design af dias</a:t>
                      </a:r>
                      <a:endParaRPr lang="da-DK" b="1"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r>
            </a:tbl>
          </a:graphicData>
        </a:graphic>
      </p:graphicFrame>
    </p:spTree>
    <p:extLst>
      <p:ext uri="{BB962C8B-B14F-4D97-AF65-F5344CB8AC3E}">
        <p14:creationId xmlns:p14="http://schemas.microsoft.com/office/powerpoint/2010/main" xmlns="" val="89341384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p:spPr>
        <p:txBody>
          <a:bodyPr/>
          <a:lstStyle/>
          <a:p>
            <a:r>
              <a:rPr lang="da-DK" dirty="0" smtClean="0"/>
              <a:t>Richard E. Mayers forskning har vist, hvordan indlæring kan øges markant ved brug af simple virkemidler</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3993452974"/>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Læring kan øges</a:t>
                      </a:r>
                      <a:r>
                        <a:rPr lang="da-DK" b="1" baseline="0" dirty="0" smtClean="0"/>
                        <a:t> markant</a:t>
                      </a:r>
                      <a:endParaRPr lang="da-DK" b="1" dirty="0" smtClean="0"/>
                    </a:p>
                  </a:txBody>
                  <a:tcPr>
                    <a:solidFill>
                      <a:schemeClr val="bg1">
                        <a:lumMod val="85000"/>
                      </a:schemeClr>
                    </a:solidFill>
                  </a:tcPr>
                </a:tc>
              </a:tr>
              <a:tr h="3212771">
                <a:tc>
                  <a:txBody>
                    <a:bodyPr/>
                    <a:lstStyle/>
                    <a:p>
                      <a:pPr marL="228600" indent="-228600">
                        <a:buAutoNum type="arabicParenR"/>
                      </a:pPr>
                      <a:r>
                        <a:rPr lang="da-DK" sz="750" b="1" dirty="0" smtClean="0"/>
                        <a:t>The</a:t>
                      </a:r>
                      <a:r>
                        <a:rPr lang="da-DK" sz="750" b="1" baseline="0" dirty="0" smtClean="0"/>
                        <a:t> </a:t>
                      </a:r>
                      <a:r>
                        <a:rPr lang="da-DK" sz="750" b="1" baseline="0" dirty="0" err="1" smtClean="0"/>
                        <a:t>Signaling</a:t>
                      </a:r>
                      <a:r>
                        <a:rPr lang="da-DK" sz="750" b="1" baseline="0" dirty="0" smtClean="0"/>
                        <a:t> </a:t>
                      </a:r>
                      <a:r>
                        <a:rPr lang="da-DK" sz="750" b="1" baseline="0" dirty="0" err="1" smtClean="0"/>
                        <a:t>Principle</a:t>
                      </a:r>
                      <a:r>
                        <a:rPr lang="da-DK" sz="750" b="1" baseline="0" dirty="0" smtClean="0"/>
                        <a:t/>
                      </a:r>
                      <a:br>
                        <a:rPr lang="da-DK" sz="750" b="1" baseline="0" dirty="0" smtClean="0"/>
                      </a:br>
                      <a:r>
                        <a:rPr lang="da-DK" sz="750" b="0" baseline="0" dirty="0" smtClean="0"/>
                        <a:t>Indlæringen øges med ca. 16%, hvis overskriften er en sætning, som fokuserer læseren på, hvad der er væsentligt på den side, der skal læses.</a:t>
                      </a:r>
                      <a:br>
                        <a:rPr lang="da-DK" sz="750" b="0" baseline="0" dirty="0" smtClean="0"/>
                      </a:br>
                      <a:r>
                        <a:rPr lang="da-DK" sz="750" b="0" baseline="0" dirty="0" smtClean="0"/>
                        <a:t/>
                      </a:r>
                      <a:br>
                        <a:rPr lang="da-DK" sz="750" b="0" baseline="0" dirty="0" smtClean="0"/>
                      </a:br>
                      <a:r>
                        <a:rPr lang="da-DK" sz="750" b="0" baseline="0" dirty="0" smtClean="0"/>
                        <a:t>Brugen af en </a:t>
                      </a:r>
                      <a:r>
                        <a:rPr lang="da-DK" sz="750" b="0" baseline="0" dirty="0" err="1" smtClean="0"/>
                        <a:t>kicker/tombstone</a:t>
                      </a:r>
                      <a:r>
                        <a:rPr lang="da-DK" sz="750" b="0" baseline="0" dirty="0" smtClean="0"/>
                        <a:t> har (ikke akkumulerende) samme effekt.</a:t>
                      </a:r>
                      <a:br>
                        <a:rPr lang="da-DK" sz="750" b="0" baseline="0" dirty="0" smtClean="0"/>
                      </a:br>
                      <a:endParaRPr lang="da-DK" sz="750" b="0" baseline="0" dirty="0" smtClean="0"/>
                    </a:p>
                    <a:p>
                      <a:pPr marL="228600" indent="-228600">
                        <a:buAutoNum type="arabicParenR"/>
                      </a:pPr>
                      <a:r>
                        <a:rPr lang="da-DK" sz="750" b="1" dirty="0" smtClean="0"/>
                        <a:t>The </a:t>
                      </a:r>
                      <a:r>
                        <a:rPr lang="da-DK" sz="750" b="1" dirty="0" err="1" smtClean="0"/>
                        <a:t>Segmentation</a:t>
                      </a:r>
                      <a:r>
                        <a:rPr lang="da-DK" sz="750" b="1" dirty="0" smtClean="0"/>
                        <a:t> </a:t>
                      </a:r>
                      <a:r>
                        <a:rPr lang="da-DK" sz="750" b="1" dirty="0" err="1" smtClean="0"/>
                        <a:t>Principle</a:t>
                      </a:r>
                      <a:r>
                        <a:rPr lang="da-DK" sz="750" b="1" dirty="0" smtClean="0"/>
                        <a:t/>
                      </a:r>
                      <a:br>
                        <a:rPr lang="da-DK" sz="750" b="1" dirty="0" smtClean="0"/>
                      </a:br>
                      <a:r>
                        <a:rPr lang="da-DK" sz="750" b="0" dirty="0" smtClean="0"/>
                        <a:t>Indlæringen øges når budskaber deles op i</a:t>
                      </a:r>
                      <a:r>
                        <a:rPr lang="da-DK" sz="750" b="0" baseline="0" dirty="0" smtClean="0"/>
                        <a:t> mindre enheder. Dette svarere til måden det gøres på i et storyboard og den tilhørende pyramidestruktur.</a:t>
                      </a:r>
                      <a:br>
                        <a:rPr lang="da-DK" sz="750" b="0" baseline="0" dirty="0" smtClean="0"/>
                      </a:br>
                      <a:endParaRPr lang="da-DK" sz="750" b="0" baseline="0" dirty="0" smtClean="0"/>
                    </a:p>
                    <a:p>
                      <a:pPr marL="228600" indent="-228600">
                        <a:buAutoNum type="arabicParenR"/>
                      </a:pPr>
                      <a:r>
                        <a:rPr lang="da-DK" sz="750" b="1" baseline="0" dirty="0" smtClean="0"/>
                        <a:t>The Multimedia </a:t>
                      </a:r>
                      <a:r>
                        <a:rPr lang="da-DK" sz="750" b="1" baseline="0" dirty="0" err="1" smtClean="0"/>
                        <a:t>Principle</a:t>
                      </a:r>
                      <a:r>
                        <a:rPr lang="da-DK" sz="750" b="0" baseline="0" dirty="0" smtClean="0"/>
                        <a:t/>
                      </a:r>
                      <a:br>
                        <a:rPr lang="da-DK" sz="750" b="0" baseline="0" dirty="0" smtClean="0"/>
                      </a:br>
                      <a:r>
                        <a:rPr lang="da-DK" sz="750" b="0" baseline="0" dirty="0" smtClean="0"/>
                        <a:t>Indlæringen øges når der bruges en kombination af både visuel og tekstuel information. Effekten er op til 100%.</a:t>
                      </a:r>
                      <a:br>
                        <a:rPr lang="da-DK" sz="750" b="0" baseline="0" dirty="0" smtClean="0"/>
                      </a:br>
                      <a:endParaRPr lang="da-DK" sz="750" b="0" baseline="0" dirty="0" smtClean="0"/>
                    </a:p>
                    <a:p>
                      <a:pPr marL="228600" indent="-228600">
                        <a:buAutoNum type="arabicParenR"/>
                      </a:pPr>
                      <a:r>
                        <a:rPr lang="da-DK" sz="750" b="1" baseline="0" dirty="0" smtClean="0"/>
                        <a:t>The </a:t>
                      </a:r>
                      <a:r>
                        <a:rPr lang="da-DK" sz="750" b="1" baseline="0" dirty="0" err="1" smtClean="0"/>
                        <a:t>Coherence</a:t>
                      </a:r>
                      <a:r>
                        <a:rPr lang="da-DK" sz="750" b="1" baseline="0" dirty="0" smtClean="0"/>
                        <a:t> </a:t>
                      </a:r>
                      <a:r>
                        <a:rPr lang="da-DK" sz="750" b="1" baseline="0" dirty="0" err="1" smtClean="0"/>
                        <a:t>Principle</a:t>
                      </a:r>
                      <a:r>
                        <a:rPr lang="da-DK" sz="750" b="0" baseline="0" dirty="0" smtClean="0"/>
                        <a:t/>
                      </a:r>
                      <a:br>
                        <a:rPr lang="da-DK" sz="750" b="0" baseline="0" dirty="0" smtClean="0"/>
                      </a:br>
                      <a:r>
                        <a:rPr lang="da-DK" sz="750" b="0" baseline="0" dirty="0" smtClean="0"/>
                        <a:t>Indlæringen øges når det kun er de helt centrale budskaber, der medtages i en kommunikation. Det øvrige skaber støj, der er med til at mindske indlæringen. </a:t>
                      </a:r>
                      <a:r>
                        <a:rPr lang="da-DK" sz="750" b="0" baseline="0" dirty="0" err="1" smtClean="0"/>
                        <a:t>Less</a:t>
                      </a:r>
                      <a:r>
                        <a:rPr lang="da-DK" sz="750" b="0" baseline="0" dirty="0" smtClean="0"/>
                        <a:t> is more. Effekten er op til 50%.</a:t>
                      </a:r>
                      <a:br>
                        <a:rPr lang="da-DK" sz="750" b="0" baseline="0" dirty="0" smtClean="0"/>
                      </a:br>
                      <a:endParaRPr lang="da-DK" sz="750" b="0" baseline="0" dirty="0" smtClean="0"/>
                    </a:p>
                    <a:p>
                      <a:pPr marL="228600" marR="0" indent="-228600" algn="l" defTabSz="914378" rtl="0" eaLnBrk="1" fontAlgn="auto" latinLnBrk="0" hangingPunct="1">
                        <a:lnSpc>
                          <a:spcPct val="100000"/>
                        </a:lnSpc>
                        <a:spcBef>
                          <a:spcPts val="0"/>
                        </a:spcBef>
                        <a:spcAft>
                          <a:spcPts val="0"/>
                        </a:spcAft>
                        <a:buClrTx/>
                        <a:buSzTx/>
                        <a:buFontTx/>
                        <a:buAutoNum type="arabicParenR"/>
                        <a:tabLst/>
                        <a:defRPr/>
                      </a:pPr>
                      <a:r>
                        <a:rPr lang="da-DK" sz="750" b="1" baseline="0" dirty="0" err="1" smtClean="0"/>
                        <a:t>Spatial</a:t>
                      </a:r>
                      <a:r>
                        <a:rPr lang="da-DK" sz="750" b="1" baseline="0" dirty="0" smtClean="0"/>
                        <a:t> </a:t>
                      </a:r>
                      <a:r>
                        <a:rPr lang="da-DK" sz="750" b="1" baseline="0" dirty="0" err="1" smtClean="0"/>
                        <a:t>Contiguity</a:t>
                      </a:r>
                      <a:r>
                        <a:rPr lang="da-DK" sz="750" b="1" baseline="0" dirty="0" smtClean="0"/>
                        <a:t> </a:t>
                      </a:r>
                      <a:r>
                        <a:rPr lang="da-DK" sz="750" b="1" baseline="0" dirty="0" err="1" smtClean="0"/>
                        <a:t>Principle</a:t>
                      </a:r>
                      <a:r>
                        <a:rPr lang="da-DK" sz="750" b="0" baseline="0" dirty="0" smtClean="0"/>
                        <a:t/>
                      </a:r>
                      <a:br>
                        <a:rPr lang="da-DK" sz="750" b="0" baseline="0" dirty="0" smtClean="0"/>
                      </a:br>
                      <a:r>
                        <a:rPr lang="da-DK" sz="750" b="0" baseline="0" dirty="0" smtClean="0"/>
                        <a:t>Indlæringen øges når billeder og tekst, der understøtter det samme budskab, præsenteres samlet. Effekten er 50-75%.</a:t>
                      </a:r>
                    </a:p>
                    <a:p>
                      <a:pPr marL="228600" indent="-228600">
                        <a:buAutoNum type="arabicParenR"/>
                      </a:pPr>
                      <a:endParaRPr lang="da-DK" sz="750" b="0" baseline="0" dirty="0" smtClean="0"/>
                    </a:p>
                    <a:p>
                      <a:pPr marL="228600" indent="-228600">
                        <a:buAutoNum type="arabicParenR"/>
                      </a:pPr>
                      <a:r>
                        <a:rPr lang="da-DK" sz="750" b="1" baseline="0" dirty="0" smtClean="0"/>
                        <a:t>Og mange flere interessante </a:t>
                      </a:r>
                      <a:r>
                        <a:rPr lang="da-DK" sz="750" b="1" baseline="0" dirty="0" err="1" smtClean="0"/>
                        <a:t>findings</a:t>
                      </a:r>
                      <a:r>
                        <a:rPr lang="da-DK" sz="750" b="1" baseline="0" dirty="0" smtClean="0"/>
                        <a:t/>
                      </a:r>
                      <a:br>
                        <a:rPr lang="da-DK" sz="750" b="1" baseline="0" dirty="0" smtClean="0"/>
                      </a:br>
                      <a:r>
                        <a:rPr lang="da-DK" sz="750" b="0" baseline="0" dirty="0" smtClean="0"/>
                        <a:t>Læs bogen, søg efter </a:t>
                      </a:r>
                      <a:r>
                        <a:rPr lang="da-DK" sz="750" b="0" baseline="0" dirty="0" err="1" smtClean="0"/>
                        <a:t>Cognitive</a:t>
                      </a:r>
                      <a:r>
                        <a:rPr lang="da-DK" sz="750" b="0" baseline="0" dirty="0" smtClean="0"/>
                        <a:t> Load </a:t>
                      </a:r>
                      <a:r>
                        <a:rPr lang="da-DK" sz="750" b="0" baseline="0" dirty="0" err="1" smtClean="0"/>
                        <a:t>Theory</a:t>
                      </a:r>
                      <a:r>
                        <a:rPr lang="da-DK" sz="750" b="0" baseline="0" dirty="0" smtClean="0"/>
                        <a:t> på nettet eller søg efter ”</a:t>
                      </a:r>
                      <a:r>
                        <a:rPr lang="da-DK" sz="750" b="0" baseline="0" dirty="0" err="1" smtClean="0"/>
                        <a:t>Dual</a:t>
                      </a:r>
                      <a:r>
                        <a:rPr lang="da-DK" sz="750" b="0" baseline="0" dirty="0" smtClean="0"/>
                        <a:t> </a:t>
                      </a:r>
                      <a:r>
                        <a:rPr lang="da-DK" sz="750" b="0" baseline="0" dirty="0" err="1" smtClean="0"/>
                        <a:t>Channel</a:t>
                      </a:r>
                      <a:r>
                        <a:rPr lang="da-DK" sz="750" b="0" baseline="0" dirty="0" smtClean="0"/>
                        <a:t> </a:t>
                      </a:r>
                      <a:r>
                        <a:rPr lang="da-DK" sz="750" b="0" baseline="0" dirty="0" err="1" smtClean="0"/>
                        <a:t>Theory</a:t>
                      </a:r>
                      <a:r>
                        <a:rPr lang="da-DK" sz="750" b="0" baseline="0" dirty="0" smtClean="0"/>
                        <a:t>”.</a:t>
                      </a:r>
                      <a:endParaRPr lang="da-DK" sz="750" b="1" dirty="0" smtClean="0"/>
                    </a:p>
                    <a:p>
                      <a:pPr marL="228600" indent="-228600">
                        <a:buAutoNum type="arabicParenR"/>
                      </a:pPr>
                      <a:endParaRPr lang="da-DK" sz="800" b="1" dirty="0"/>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106</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De beskrevne regler for dias konstruktion øger indlæringen, og dermed effektiviteten af det enkelte dias markant.</a:t>
            </a:r>
          </a:p>
        </p:txBody>
      </p:sp>
      <p:sp>
        <p:nvSpPr>
          <p:cNvPr id="26" name="Tekstfelt 11"/>
          <p:cNvSpPr txBox="1"/>
          <p:nvPr/>
        </p:nvSpPr>
        <p:spPr>
          <a:xfrm>
            <a:off x="827584" y="6423139"/>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Richard E. </a:t>
            </a:r>
            <a:r>
              <a:rPr lang="da-DK" sz="800" dirty="0" err="1" smtClean="0"/>
              <a:t>Mayer</a:t>
            </a:r>
            <a:r>
              <a:rPr lang="da-DK" sz="800" dirty="0" smtClean="0"/>
              <a:t>, 2009, Multimedia </a:t>
            </a:r>
            <a:r>
              <a:rPr lang="da-DK" sz="800" dirty="0" err="1" smtClean="0"/>
              <a:t>Learning</a:t>
            </a:r>
            <a:r>
              <a:rPr lang="da-DK" sz="800" dirty="0" smtClean="0"/>
              <a:t>, 2. ed, UK: Cambridge</a:t>
            </a:r>
            <a:endParaRPr lang="da-DK" sz="800" dirty="0"/>
          </a:p>
        </p:txBody>
      </p:sp>
      <p:pic>
        <p:nvPicPr>
          <p:cNvPr id="266242" name="Picture 2" descr="http://sixminutes.dlugan.com/wp-content/uploads/2009/09/multimedia-learning-richard-mayer-book-review.jpg"/>
          <p:cNvPicPr>
            <a:picLocks noChangeAspect="1" noChangeArrowheads="1"/>
          </p:cNvPicPr>
          <p:nvPr/>
        </p:nvPicPr>
        <p:blipFill>
          <a:blip r:embed="rId2" cstate="print"/>
          <a:srcRect/>
          <a:stretch>
            <a:fillRect/>
          </a:stretch>
        </p:blipFill>
        <p:spPr bwMode="auto">
          <a:xfrm>
            <a:off x="719136" y="1700808"/>
            <a:ext cx="2857500" cy="3600400"/>
          </a:xfrm>
          <a:prstGeom prst="rect">
            <a:avLst/>
          </a:prstGeom>
          <a:noFill/>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p:spPr>
        <p:txBody>
          <a:bodyPr/>
          <a:lstStyle/>
          <a:p>
            <a:r>
              <a:rPr lang="da-DK" dirty="0" smtClean="0"/>
              <a:t>Barbara </a:t>
            </a:r>
            <a:r>
              <a:rPr lang="da-DK" dirty="0" err="1" smtClean="0"/>
              <a:t>Minto</a:t>
            </a:r>
            <a:r>
              <a:rPr lang="da-DK" dirty="0" smtClean="0"/>
              <a:t> (</a:t>
            </a:r>
            <a:r>
              <a:rPr lang="da-DK" dirty="0" err="1" smtClean="0"/>
              <a:t>McKinsey</a:t>
            </a:r>
            <a:r>
              <a:rPr lang="da-DK" dirty="0" smtClean="0"/>
              <a:t>) understreger vigtigheden af den logisk underbyggede pyramidestruktur</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253849958"/>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Brug et storyboard</a:t>
                      </a:r>
                    </a:p>
                  </a:txBody>
                  <a:tcPr>
                    <a:solidFill>
                      <a:schemeClr val="bg1">
                        <a:lumMod val="85000"/>
                      </a:schemeClr>
                    </a:solidFill>
                  </a:tcPr>
                </a:tc>
              </a:tr>
              <a:tr h="3212771">
                <a:tc>
                  <a:txBody>
                    <a:bodyPr/>
                    <a:lstStyle/>
                    <a:p>
                      <a:endParaRPr lang="da-DK" dirty="0"/>
                    </a:p>
                    <a:p>
                      <a:endParaRPr lang="da-DK" dirty="0"/>
                    </a:p>
                    <a:p>
                      <a:endParaRPr lang="da-DK" dirty="0"/>
                    </a:p>
                    <a:p>
                      <a:endParaRPr lang="da-DK" dirty="0"/>
                    </a:p>
                    <a:p>
                      <a:endParaRPr lang="da-DK" sz="1000" b="1" dirty="0" smtClean="0"/>
                    </a:p>
                    <a:p>
                      <a:r>
                        <a:rPr lang="da-DK" sz="1000" b="1" dirty="0" smtClean="0"/>
                        <a:t>Kommunikation skal ske i en pyramide</a:t>
                      </a:r>
                    </a:p>
                    <a:p>
                      <a:r>
                        <a:rPr lang="da-DK" sz="1000" dirty="0" smtClean="0"/>
                        <a:t>Kommunikation skal</a:t>
                      </a:r>
                      <a:r>
                        <a:rPr lang="da-DK" sz="1000" baseline="0" dirty="0" smtClean="0"/>
                        <a:t> ske i en pyramide for at sikre så effektiv en overflytning af budskabet til modtageren som muligt.</a:t>
                      </a:r>
                      <a:endParaRPr lang="da-DK" sz="1000" dirty="0" smtClean="0"/>
                    </a:p>
                    <a:p>
                      <a:endParaRPr lang="da-DK" sz="1000" dirty="0" smtClean="0"/>
                    </a:p>
                    <a:p>
                      <a:r>
                        <a:rPr lang="da-DK" sz="1000" b="1" dirty="0" smtClean="0"/>
                        <a:t>Argumenterne</a:t>
                      </a:r>
                      <a:r>
                        <a:rPr lang="da-DK" sz="1000" b="1" baseline="0" dirty="0" smtClean="0"/>
                        <a:t> skal være logiske</a:t>
                      </a:r>
                      <a:endParaRPr lang="da-DK" sz="1000" b="1" dirty="0" smtClean="0"/>
                    </a:p>
                    <a:p>
                      <a:r>
                        <a:rPr lang="da-DK" sz="1000" dirty="0" smtClean="0"/>
                        <a:t>Argumenterne skal være sammenhængende og logiske for at overføre så meget af budskabet som muligt.</a:t>
                      </a:r>
                      <a:endParaRPr lang="da-DK" sz="1000" baseline="0" dirty="0" smtClean="0"/>
                    </a:p>
                    <a:p>
                      <a:endParaRPr lang="da-DK" sz="1000" baseline="0" dirty="0" smtClean="0"/>
                    </a:p>
                    <a:p>
                      <a:r>
                        <a:rPr lang="da-DK" sz="1000" b="1" baseline="0" dirty="0" smtClean="0"/>
                        <a:t>Kommuniker kun det nødvendige</a:t>
                      </a:r>
                    </a:p>
                    <a:p>
                      <a:r>
                        <a:rPr lang="da-DK" sz="1000" dirty="0" smtClean="0"/>
                        <a:t>Undgå støj ved kun at kommunikere det, der er absolut nødvendigt</a:t>
                      </a:r>
                      <a:r>
                        <a:rPr lang="da-DK" sz="1000" baseline="0" dirty="0" smtClean="0"/>
                        <a:t> for at sikre forståelsen hos modtageren.</a:t>
                      </a:r>
                      <a:endParaRPr lang="da-DK" sz="1000" dirty="0"/>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107</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Brug et storyboard til at strukturere dit dokument. Det sikrer en effektiv, logisk og velstruktureret kommunikation til modtageren af dit budskab.</a:t>
            </a:r>
          </a:p>
        </p:txBody>
      </p:sp>
      <p:pic>
        <p:nvPicPr>
          <p:cNvPr id="14" name="Picture 10" descr="http://www.murakamy.com/wp-content/uploads/2011/01/9780273710516.jpg"/>
          <p:cNvPicPr>
            <a:picLocks noChangeArrowheads="1"/>
          </p:cNvPicPr>
          <p:nvPr/>
        </p:nvPicPr>
        <p:blipFill>
          <a:blip r:embed="rId2" cstate="print"/>
          <a:srcRect/>
          <a:stretch>
            <a:fillRect/>
          </a:stretch>
        </p:blipFill>
        <p:spPr bwMode="auto">
          <a:xfrm>
            <a:off x="719136" y="1700808"/>
            <a:ext cx="2988767" cy="3600400"/>
          </a:xfrm>
          <a:prstGeom prst="rect">
            <a:avLst/>
          </a:prstGeom>
          <a:noFill/>
        </p:spPr>
      </p:pic>
      <p:sp>
        <p:nvSpPr>
          <p:cNvPr id="15" name="Ligebenet trekant 14"/>
          <p:cNvSpPr/>
          <p:nvPr/>
        </p:nvSpPr>
        <p:spPr bwMode="auto">
          <a:xfrm>
            <a:off x="5580112" y="2204864"/>
            <a:ext cx="1800200" cy="1152128"/>
          </a:xfrm>
          <a:prstGeom prst="triangl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16" name="Rektangel 15"/>
          <p:cNvSpPr/>
          <p:nvPr/>
        </p:nvSpPr>
        <p:spPr bwMode="auto">
          <a:xfrm>
            <a:off x="6300192" y="2492896"/>
            <a:ext cx="360040"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17" name="Rektangel 16"/>
          <p:cNvSpPr/>
          <p:nvPr/>
        </p:nvSpPr>
        <p:spPr bwMode="auto">
          <a:xfrm>
            <a:off x="6012160" y="278092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19" name="Rektangel 18"/>
          <p:cNvSpPr/>
          <p:nvPr/>
        </p:nvSpPr>
        <p:spPr bwMode="auto">
          <a:xfrm>
            <a:off x="6336196" y="278092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0" name="Rektangel 19"/>
          <p:cNvSpPr/>
          <p:nvPr/>
        </p:nvSpPr>
        <p:spPr bwMode="auto">
          <a:xfrm>
            <a:off x="6660232" y="2780928"/>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1" name="Rektangel 20"/>
          <p:cNvSpPr/>
          <p:nvPr/>
        </p:nvSpPr>
        <p:spPr bwMode="auto">
          <a:xfrm>
            <a:off x="5688000" y="3068960"/>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2" name="Rektangel 21"/>
          <p:cNvSpPr/>
          <p:nvPr/>
        </p:nvSpPr>
        <p:spPr bwMode="auto">
          <a:xfrm>
            <a:off x="6012160" y="3068960"/>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3" name="Rektangel 22"/>
          <p:cNvSpPr/>
          <p:nvPr/>
        </p:nvSpPr>
        <p:spPr bwMode="auto">
          <a:xfrm>
            <a:off x="6336196" y="3068960"/>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4" name="Rektangel 23"/>
          <p:cNvSpPr/>
          <p:nvPr/>
        </p:nvSpPr>
        <p:spPr bwMode="auto">
          <a:xfrm>
            <a:off x="6660232" y="3068960"/>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5" name="Rektangel 24"/>
          <p:cNvSpPr/>
          <p:nvPr/>
        </p:nvSpPr>
        <p:spPr bwMode="auto">
          <a:xfrm>
            <a:off x="6984268" y="3068960"/>
            <a:ext cx="288032" cy="216024"/>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6" name="Tekstfelt 11"/>
          <p:cNvSpPr txBox="1"/>
          <p:nvPr/>
        </p:nvSpPr>
        <p:spPr>
          <a:xfrm>
            <a:off x="827584" y="6423139"/>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a:t>
            </a:r>
            <a:r>
              <a:rPr lang="da-DK" sz="800" dirty="0" err="1"/>
              <a:t>Education</a:t>
            </a:r>
            <a:r>
              <a:rPr lang="da-DK" sz="800" dirty="0"/>
              <a:t> </a:t>
            </a:r>
            <a:r>
              <a:rPr lang="da-DK" sz="800" dirty="0" err="1" smtClean="0"/>
              <a:t>Limited</a:t>
            </a:r>
            <a:endParaRPr lang="da-DK" sz="800" dirty="0" smtClean="0"/>
          </a:p>
          <a:p>
            <a:pPr marL="361941" indent="-361941">
              <a:tabLst>
                <a:tab pos="361941" algn="l"/>
              </a:tabLst>
            </a:pPr>
            <a:r>
              <a:rPr lang="da-DK" sz="800" dirty="0" smtClean="0"/>
              <a:t>	</a:t>
            </a:r>
            <a:endParaRPr lang="da-DK" sz="800" dirty="0"/>
          </a:p>
        </p:txBody>
      </p:sp>
      <p:sp>
        <p:nvSpPr>
          <p:cNvPr id="27" name="Rektangel 2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424863" cy="762000"/>
          </a:xfrm>
          <a:noFill/>
        </p:spPr>
        <p:txBody>
          <a:bodyPr/>
          <a:lstStyle/>
          <a:p>
            <a:r>
              <a:rPr lang="da-DK" dirty="0" smtClean="0"/>
              <a:t>Gene </a:t>
            </a:r>
            <a:r>
              <a:rPr lang="da-DK" dirty="0" err="1" smtClean="0"/>
              <a:t>Zelazny</a:t>
            </a:r>
            <a:r>
              <a:rPr lang="da-DK" dirty="0" smtClean="0"/>
              <a:t> (</a:t>
            </a:r>
            <a:r>
              <a:rPr lang="da-DK" dirty="0" err="1" smtClean="0"/>
              <a:t>McKinsey</a:t>
            </a:r>
            <a:r>
              <a:rPr lang="da-DK" dirty="0" smtClean="0"/>
              <a:t>) understreger (blandt meget andet) vigtigheden af at kende målgruppen</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599705532"/>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Kend din</a:t>
                      </a:r>
                      <a:r>
                        <a:rPr lang="da-DK" b="1" baseline="0" dirty="0" smtClean="0"/>
                        <a:t> målgruppe</a:t>
                      </a:r>
                      <a:endParaRPr lang="da-DK" b="1" dirty="0" smtClean="0"/>
                    </a:p>
                  </a:txBody>
                  <a:tcPr>
                    <a:solidFill>
                      <a:schemeClr val="bg1">
                        <a:lumMod val="85000"/>
                      </a:schemeClr>
                    </a:solidFill>
                  </a:tcPr>
                </a:tc>
              </a:tr>
              <a:tr h="3212771">
                <a:tc>
                  <a:txBody>
                    <a:bodyPr/>
                    <a:lstStyle/>
                    <a:p>
                      <a:r>
                        <a:rPr lang="da-DK" sz="1000" b="1" dirty="0" smtClean="0"/>
                        <a:t>Hvem</a:t>
                      </a:r>
                      <a:r>
                        <a:rPr lang="da-DK" sz="1000" b="1" baseline="0" dirty="0" smtClean="0"/>
                        <a:t> er din målgruppe?</a:t>
                      </a:r>
                    </a:p>
                    <a:p>
                      <a:r>
                        <a:rPr lang="da-DK" sz="1000" baseline="0" dirty="0" smtClean="0"/>
                        <a:t>Få så mange data som muligt om målgruppen. Det kan være alt fra alder, uddannelse, erfaringer, køn, etc.</a:t>
                      </a:r>
                    </a:p>
                    <a:p>
                      <a:endParaRPr lang="da-DK" sz="1000" baseline="0" dirty="0" smtClean="0"/>
                    </a:p>
                    <a:p>
                      <a:r>
                        <a:rPr lang="da-DK" sz="1000" baseline="0" dirty="0" smtClean="0"/>
                        <a:t>Jo mere vi ved om målgruppen, jo bedre kan vi tilpasse vores kommunikation.</a:t>
                      </a:r>
                    </a:p>
                    <a:p>
                      <a:endParaRPr lang="da-DK" sz="1000" dirty="0" smtClean="0"/>
                    </a:p>
                    <a:p>
                      <a:r>
                        <a:rPr lang="da-DK" sz="1000" b="1" dirty="0" smtClean="0"/>
                        <a:t>Hvad ved din målgruppe i forvejen?</a:t>
                      </a:r>
                    </a:p>
                    <a:p>
                      <a:r>
                        <a:rPr lang="da-DK" sz="1000" dirty="0" smtClean="0"/>
                        <a:t>Undersøg målgruppens forhåndskendskab til det emne, du</a:t>
                      </a:r>
                      <a:r>
                        <a:rPr lang="da-DK" sz="1000" baseline="0" dirty="0" smtClean="0"/>
                        <a:t> skal kommunikere. Hvis de har en stor forhåndskendskab, er der mange simple ting, som kan udelades.</a:t>
                      </a:r>
                      <a:endParaRPr lang="da-DK" sz="1000" dirty="0" smtClean="0"/>
                    </a:p>
                    <a:p>
                      <a:endParaRPr lang="da-DK" sz="1000" dirty="0" smtClean="0"/>
                    </a:p>
                    <a:p>
                      <a:r>
                        <a:rPr lang="da-DK" sz="1000" b="1" dirty="0" smtClean="0"/>
                        <a:t>Hvad forventer din målgruppe af strukturen?</a:t>
                      </a:r>
                    </a:p>
                    <a:p>
                      <a:r>
                        <a:rPr lang="da-DK" sz="1000" dirty="0" smtClean="0"/>
                        <a:t>Har målgruppen specielle forventninger til strukturen for</a:t>
                      </a:r>
                      <a:r>
                        <a:rPr lang="da-DK" sz="1000" baseline="0" dirty="0" smtClean="0"/>
                        <a:t> dit storyboard? Eller er der forventninger til formatet?</a:t>
                      </a:r>
                      <a:endParaRPr lang="da-DK" sz="1000" dirty="0" smtClean="0"/>
                    </a:p>
                    <a:p>
                      <a:endParaRPr lang="da-DK" sz="1000" dirty="0" smtClean="0"/>
                    </a:p>
                    <a:p>
                      <a:r>
                        <a:rPr lang="da-DK" sz="1000" b="1" dirty="0" smtClean="0"/>
                        <a:t>Er emnet kontroversielt</a:t>
                      </a:r>
                      <a:r>
                        <a:rPr lang="da-DK" sz="1000" b="1" baseline="0" dirty="0" smtClean="0"/>
                        <a:t> for målgruppen?</a:t>
                      </a:r>
                    </a:p>
                    <a:p>
                      <a:r>
                        <a:rPr lang="da-DK" sz="1000" b="0" baseline="0" dirty="0" smtClean="0"/>
                        <a:t>Er emnet kontroversielt for målgruppen, og skal det derved præsenteres som et mere opbyggende argument?</a:t>
                      </a:r>
                      <a:endParaRPr lang="da-DK" sz="1000" b="0" dirty="0"/>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108</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Tænk altid over hvad din målgruppe forventer og hvordan der kan, og skal, kommunikeres til dem, inden du udformer dit storyboard og din præsentation.</a:t>
            </a:r>
          </a:p>
        </p:txBody>
      </p:sp>
      <p:sp>
        <p:nvSpPr>
          <p:cNvPr id="13" name="Tekstfelt 11"/>
          <p:cNvSpPr txBox="1"/>
          <p:nvPr/>
        </p:nvSpPr>
        <p:spPr>
          <a:xfrm>
            <a:off x="827584" y="6423139"/>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p>
        </p:txBody>
      </p:sp>
      <p:pic>
        <p:nvPicPr>
          <p:cNvPr id="10" name="Picture 2" descr="http://www.zelazny.com/images/presentation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9135" y="1700808"/>
            <a:ext cx="2988001" cy="3600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424863" cy="762000"/>
          </a:xfrm>
          <a:noFill/>
        </p:spPr>
        <p:txBody>
          <a:bodyPr/>
          <a:lstStyle/>
          <a:p>
            <a:r>
              <a:rPr lang="da-DK" dirty="0" err="1" smtClean="0"/>
              <a:t>Dabrowska</a:t>
            </a:r>
            <a:r>
              <a:rPr lang="da-DK" dirty="0" smtClean="0"/>
              <a:t> &amp; Street har klarlagt visse indlæringsproblemer med passiv sprogbrug</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1944181222"/>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Brug aktivt sprog</a:t>
                      </a:r>
                    </a:p>
                  </a:txBody>
                  <a:tcPr>
                    <a:solidFill>
                      <a:schemeClr val="bg1">
                        <a:lumMod val="85000"/>
                      </a:schemeClr>
                    </a:solidFill>
                  </a:tcPr>
                </a:tc>
              </a:tr>
              <a:tr h="3212771">
                <a:tc>
                  <a:txBody>
                    <a:bodyPr/>
                    <a:lstStyle/>
                    <a:p>
                      <a:r>
                        <a:rPr lang="da-DK" sz="1000" b="1" dirty="0" smtClean="0"/>
                        <a:t>Passive formuleringer mindsker indlæringen</a:t>
                      </a:r>
                      <a:endParaRPr lang="da-DK" sz="1000" b="1" baseline="0" dirty="0" smtClean="0"/>
                    </a:p>
                    <a:p>
                      <a:r>
                        <a:rPr lang="da-DK" sz="1000" baseline="0" dirty="0" smtClean="0"/>
                        <a:t>Videnskabelige eksperimenter har vist, at visse personer (typisk uden en akademisk træning) har vanskeligt ved at forstå passive sætningskonstruktioner.</a:t>
                      </a:r>
                    </a:p>
                    <a:p>
                      <a:endParaRPr lang="da-DK" sz="1000" b="0" baseline="0" dirty="0" smtClean="0"/>
                    </a:p>
                    <a:p>
                      <a:r>
                        <a:rPr lang="da-DK" sz="1000" b="0" baseline="0" dirty="0" smtClean="0"/>
                        <a:t>Træning i passive sætningskonstruktioner fjerner denne forskel i indlæringen, men der er ingen grund til at tage en chance med din kommunikation: brug aktivt sprog.</a:t>
                      </a:r>
                    </a:p>
                    <a:p>
                      <a:endParaRPr lang="da-DK" sz="1000" b="0" baseline="0" dirty="0" smtClean="0"/>
                    </a:p>
                    <a:p>
                      <a:r>
                        <a:rPr lang="da-DK" sz="1000" b="0" baseline="0" dirty="0" smtClean="0"/>
                        <a:t>Det anbefales derfor at undgå brugen af passive sætninger, hvis muligt.</a:t>
                      </a:r>
                      <a:endParaRPr lang="da-DK" sz="1000" b="0" dirty="0"/>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109</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Undgå passive formuleringer, idet de mindsker indlæringen markant i visse tilfælde.</a:t>
            </a:r>
          </a:p>
        </p:txBody>
      </p:sp>
      <p:sp>
        <p:nvSpPr>
          <p:cNvPr id="13" name="Tekstfelt 11"/>
          <p:cNvSpPr txBox="1"/>
          <p:nvPr/>
        </p:nvSpPr>
        <p:spPr>
          <a:xfrm>
            <a:off x="827584" y="6423139"/>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James A. Street &amp; </a:t>
            </a:r>
            <a:r>
              <a:rPr lang="da-DK" sz="800" dirty="0" err="1" smtClean="0"/>
              <a:t>Ewa</a:t>
            </a:r>
            <a:r>
              <a:rPr lang="da-DK" sz="800" dirty="0" smtClean="0"/>
              <a:t> </a:t>
            </a:r>
            <a:r>
              <a:rPr lang="da-DK" sz="800" dirty="0" err="1" smtClean="0"/>
              <a:t>Dąbrowska</a:t>
            </a:r>
            <a:r>
              <a:rPr lang="da-DK" sz="800" dirty="0" smtClean="0"/>
              <a:t>, 2010, </a:t>
            </a:r>
            <a:r>
              <a:rPr lang="en-US" sz="800" dirty="0" smtClean="0"/>
              <a:t>More individual differences in language attainment: How much do adult native speakers of English know about passives and quantifiers?, </a:t>
            </a:r>
            <a:r>
              <a:rPr lang="da-DK" sz="800" dirty="0" err="1" smtClean="0"/>
              <a:t>Lingua</a:t>
            </a:r>
            <a:r>
              <a:rPr lang="da-DK" sz="800" dirty="0" smtClean="0"/>
              <a:t> 120 (2010), </a:t>
            </a:r>
            <a:r>
              <a:rPr lang="da-DK" sz="800" dirty="0" err="1" smtClean="0"/>
              <a:t>pp</a:t>
            </a:r>
            <a:r>
              <a:rPr lang="da-DK" sz="800" dirty="0" smtClean="0"/>
              <a:t>. 2080-2094, </a:t>
            </a:r>
            <a:r>
              <a:rPr lang="da-DK" sz="800" dirty="0" err="1" smtClean="0"/>
              <a:t>Elsiver</a:t>
            </a:r>
            <a:r>
              <a:rPr lang="da-DK" sz="800" dirty="0" smtClean="0"/>
              <a:t> </a:t>
            </a:r>
            <a:br>
              <a:rPr lang="da-DK" sz="800" dirty="0" smtClean="0"/>
            </a:br>
            <a:r>
              <a:rPr lang="da-DK" sz="800" dirty="0" smtClean="0"/>
              <a:t>Se eventuelt en mere nemt læselig udgave her: http://www.sciencedaily.com/releases/2010/07/100706082156.htm</a:t>
            </a:r>
          </a:p>
        </p:txBody>
      </p:sp>
      <p:pic>
        <p:nvPicPr>
          <p:cNvPr id="10" name="Picture 2"/>
          <p:cNvPicPr>
            <a:picLocks noChangeAspect="1" noChangeArrowheads="1"/>
          </p:cNvPicPr>
          <p:nvPr/>
        </p:nvPicPr>
        <p:blipFill>
          <a:blip r:embed="rId2" cstate="print"/>
          <a:srcRect/>
          <a:stretch>
            <a:fillRect/>
          </a:stretch>
        </p:blipFill>
        <p:spPr bwMode="auto">
          <a:xfrm>
            <a:off x="719137" y="1700808"/>
            <a:ext cx="2988767" cy="3600000"/>
          </a:xfrm>
          <a:prstGeom prst="rect">
            <a:avLst/>
          </a:prstGeom>
          <a:noFill/>
          <a:ln w="9525">
            <a:solidFill>
              <a:schemeClr val="tx1"/>
            </a:solidFill>
            <a:miter lim="800000"/>
            <a:headEnd/>
            <a:tailEnd/>
          </a:ln>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029327" cy="762000"/>
          </a:xfrm>
          <a:noFill/>
        </p:spPr>
        <p:txBody>
          <a:bodyPr/>
          <a:lstStyle/>
          <a:p>
            <a:r>
              <a:rPr lang="da-DK" dirty="0" smtClean="0"/>
              <a:t>Ved at betragte kommunikation som en pyramide kan vi kommunikere effektivt på trods af begrænsningerne</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11</a:t>
            </a:fld>
            <a:endParaRPr lang="da-DK"/>
          </a:p>
        </p:txBody>
      </p:sp>
      <p:sp>
        <p:nvSpPr>
          <p:cNvPr id="6" name="Tekstfelt 5"/>
          <p:cNvSpPr txBox="1"/>
          <p:nvPr/>
        </p:nvSpPr>
        <p:spPr>
          <a:xfrm>
            <a:off x="827584" y="6093296"/>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Kilder: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a:t>
            </a:r>
            <a:r>
              <a:rPr lang="da-DK" sz="800" dirty="0" smtClean="0"/>
              <a:t>| Gene </a:t>
            </a:r>
            <a:r>
              <a:rPr lang="da-DK" sz="800" dirty="0" err="1" smtClean="0"/>
              <a:t>Zelazny</a:t>
            </a:r>
            <a:r>
              <a:rPr lang="da-DK" sz="800" dirty="0" smtClean="0"/>
              <a:t>, 2006, </a:t>
            </a:r>
            <a:r>
              <a:rPr lang="da-DK" sz="800" dirty="0" err="1" smtClean="0"/>
              <a:t>Say</a:t>
            </a:r>
            <a:r>
              <a:rPr lang="da-DK" sz="800" dirty="0" smtClean="0"/>
              <a:t> it with Presentations, USA: McGraw-Hill </a:t>
            </a:r>
            <a:endParaRPr lang="da-DK" sz="800" dirty="0"/>
          </a:p>
          <a:p>
            <a:pPr marL="361941" indent="-361941">
              <a:tabLst>
                <a:tab pos="361941" algn="l"/>
              </a:tabLst>
            </a:pPr>
            <a:endParaRPr lang="da-DK" sz="800" dirty="0"/>
          </a:p>
        </p:txBody>
      </p:sp>
      <p:grpSp>
        <p:nvGrpSpPr>
          <p:cNvPr id="244" name="Gruppe 243"/>
          <p:cNvGrpSpPr/>
          <p:nvPr/>
        </p:nvGrpSpPr>
        <p:grpSpPr>
          <a:xfrm>
            <a:off x="775857" y="1916832"/>
            <a:ext cx="7740712" cy="3229106"/>
            <a:chOff x="775857" y="1932565"/>
            <a:chExt cx="7740712" cy="3229106"/>
          </a:xfrm>
        </p:grpSpPr>
        <p:sp>
          <p:nvSpPr>
            <p:cNvPr id="8" name="Afrundet rektangel 7"/>
            <p:cNvSpPr/>
            <p:nvPr/>
          </p:nvSpPr>
          <p:spPr bwMode="auto">
            <a:xfrm>
              <a:off x="3595225" y="1932565"/>
              <a:ext cx="2060498" cy="586012"/>
            </a:xfrm>
            <a:prstGeom prst="roundRect">
              <a:avLst>
                <a:gd name="adj" fmla="val 0"/>
              </a:avLst>
            </a:prstGeom>
            <a:solidFill>
              <a:schemeClr val="tx2"/>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400" dirty="0" smtClean="0">
                  <a:solidFill>
                    <a:schemeClr val="bg1"/>
                  </a:solidFill>
                </a:rPr>
                <a:t>Hovedbudskab</a:t>
              </a:r>
              <a:endParaRPr kumimoji="0" lang="da-DK" sz="1400" b="0" i="0" u="none" strike="noStrike" cap="none" normalizeH="0" baseline="0" dirty="0" smtClean="0">
                <a:ln>
                  <a:noFill/>
                </a:ln>
                <a:solidFill>
                  <a:schemeClr val="bg1"/>
                </a:solidFill>
                <a:effectLst/>
              </a:endParaRPr>
            </a:p>
          </p:txBody>
        </p:sp>
        <p:cxnSp>
          <p:nvCxnSpPr>
            <p:cNvPr id="14" name="Lige forbindelse 13"/>
            <p:cNvCxnSpPr>
              <a:stCxn id="8" idx="2"/>
              <a:endCxn id="11" idx="0"/>
            </p:cNvCxnSpPr>
            <p:nvPr/>
          </p:nvCxnSpPr>
          <p:spPr bwMode="auto">
            <a:xfrm flipH="1">
              <a:off x="1891857" y="2518577"/>
              <a:ext cx="2733617" cy="45089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9" name="Lige forbindelse 18"/>
            <p:cNvCxnSpPr>
              <a:stCxn id="8" idx="2"/>
            </p:cNvCxnSpPr>
            <p:nvPr/>
          </p:nvCxnSpPr>
          <p:spPr bwMode="auto">
            <a:xfrm>
              <a:off x="4625474" y="2518577"/>
              <a:ext cx="1" cy="45089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 name="Lige forbindelse 20"/>
            <p:cNvCxnSpPr>
              <a:stCxn id="8" idx="2"/>
              <a:endCxn id="202" idx="0"/>
            </p:cNvCxnSpPr>
            <p:nvPr/>
          </p:nvCxnSpPr>
          <p:spPr bwMode="auto">
            <a:xfrm>
              <a:off x="4625474" y="2518577"/>
              <a:ext cx="2774567" cy="45089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67" name="Gruppe 166"/>
            <p:cNvGrpSpPr/>
            <p:nvPr/>
          </p:nvGrpSpPr>
          <p:grpSpPr>
            <a:xfrm>
              <a:off x="775857" y="2969473"/>
              <a:ext cx="2232528" cy="2192198"/>
              <a:chOff x="720000" y="2816917"/>
              <a:chExt cx="2232528" cy="2192198"/>
            </a:xfrm>
          </p:grpSpPr>
          <p:sp>
            <p:nvSpPr>
              <p:cNvPr id="11" name="Rektangel 10"/>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rPr>
                  <a:t>Budska</a:t>
                </a:r>
                <a:r>
                  <a:rPr lang="da-DK" sz="1400" dirty="0" smtClean="0">
                    <a:solidFill>
                      <a:schemeClr val="bg1"/>
                    </a:solidFill>
                  </a:rPr>
                  <a:t>b 1</a:t>
                </a:r>
                <a:endParaRPr kumimoji="0" lang="da-DK" sz="1400" b="0" i="0" u="none" strike="noStrike" cap="none" normalizeH="0" baseline="0" dirty="0" smtClean="0">
                  <a:ln>
                    <a:noFill/>
                  </a:ln>
                  <a:solidFill>
                    <a:schemeClr val="bg1"/>
                  </a:solidFill>
                  <a:effectLst/>
                </a:endParaRPr>
              </a:p>
            </p:txBody>
          </p:sp>
          <p:cxnSp>
            <p:nvCxnSpPr>
              <p:cNvPr id="27" name="Lige forbindelse 26"/>
              <p:cNvCxnSpPr>
                <a:stCxn id="11" idx="2"/>
                <a:endCxn id="24"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23" idx="0"/>
                <a:endCxn id="11"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1" name="Lige forbindelse 30"/>
              <p:cNvCxnSpPr>
                <a:stCxn id="25" idx="0"/>
                <a:endCxn id="11"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97" name="Gruppe 96"/>
              <p:cNvGrpSpPr/>
              <p:nvPr/>
            </p:nvGrpSpPr>
            <p:grpSpPr>
              <a:xfrm>
                <a:off x="720000" y="3789040"/>
                <a:ext cx="2232528" cy="1220075"/>
                <a:chOff x="683568" y="3736486"/>
                <a:chExt cx="2232528" cy="1220075"/>
              </a:xfrm>
            </p:grpSpPr>
            <p:grpSp>
              <p:nvGrpSpPr>
                <p:cNvPr id="90" name="Gruppe 89"/>
                <p:cNvGrpSpPr/>
                <p:nvPr/>
              </p:nvGrpSpPr>
              <p:grpSpPr>
                <a:xfrm>
                  <a:off x="683568" y="3736486"/>
                  <a:ext cx="612208" cy="1207314"/>
                  <a:chOff x="179512" y="3733854"/>
                  <a:chExt cx="900240" cy="1456355"/>
                </a:xfrm>
              </p:grpSpPr>
              <p:sp>
                <p:nvSpPr>
                  <p:cNvPr id="24" name="Rektangel 23"/>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A</a:t>
                    </a:r>
                  </a:p>
                </p:txBody>
              </p:sp>
              <p:grpSp>
                <p:nvGrpSpPr>
                  <p:cNvPr id="36" name="Gruppe 35"/>
                  <p:cNvGrpSpPr/>
                  <p:nvPr/>
                </p:nvGrpSpPr>
                <p:grpSpPr>
                  <a:xfrm>
                    <a:off x="179512" y="4686153"/>
                    <a:ext cx="900240" cy="504056"/>
                    <a:chOff x="220483" y="4725144"/>
                    <a:chExt cx="1214201" cy="586012"/>
                  </a:xfrm>
                </p:grpSpPr>
                <p:sp>
                  <p:nvSpPr>
                    <p:cNvPr id="33" name="Rektangel 32"/>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34" name="Rektangel 33"/>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35" name="Rektangel 34"/>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47" name="Lige forbindelse 46"/>
                  <p:cNvCxnSpPr>
                    <a:stCxn id="33"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9" name="Lige forbindelse 48"/>
                  <p:cNvCxnSpPr>
                    <a:stCxn id="34"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1" name="Lige forbindelse 50"/>
                  <p:cNvCxnSpPr>
                    <a:stCxn id="35"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89" name="Gruppe 88"/>
                <p:cNvGrpSpPr/>
                <p:nvPr/>
              </p:nvGrpSpPr>
              <p:grpSpPr>
                <a:xfrm>
                  <a:off x="1493728" y="3749247"/>
                  <a:ext cx="612208" cy="1194553"/>
                  <a:chOff x="1375704" y="3749247"/>
                  <a:chExt cx="900240" cy="1440962"/>
                </a:xfrm>
              </p:grpSpPr>
              <p:sp>
                <p:nvSpPr>
                  <p:cNvPr id="23" name="Rektangel 22"/>
                  <p:cNvSpPr/>
                  <p:nvPr/>
                </p:nvSpPr>
                <p:spPr bwMode="auto">
                  <a:xfrm>
                    <a:off x="1532684" y="3749247"/>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a:t>
                    </a:r>
                  </a:p>
                </p:txBody>
              </p:sp>
              <p:grpSp>
                <p:nvGrpSpPr>
                  <p:cNvPr id="68" name="Gruppe 67"/>
                  <p:cNvGrpSpPr/>
                  <p:nvPr/>
                </p:nvGrpSpPr>
                <p:grpSpPr>
                  <a:xfrm>
                    <a:off x="1375704" y="4686153"/>
                    <a:ext cx="900240" cy="504056"/>
                    <a:chOff x="220483" y="4725144"/>
                    <a:chExt cx="1214201" cy="586012"/>
                  </a:xfrm>
                </p:grpSpPr>
                <p:sp>
                  <p:nvSpPr>
                    <p:cNvPr id="69" name="Rektangel 68"/>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70" name="Rektangel 69"/>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71" name="Rektangel 70"/>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72" name="Lige forbindelse 71"/>
                  <p:cNvCxnSpPr>
                    <a:stCxn id="69" idx="0"/>
                    <a:endCxn id="23"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3" name="Lige forbindelse 72"/>
                  <p:cNvCxnSpPr>
                    <a:stCxn id="70" idx="0"/>
                    <a:endCxn id="23"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4" name="Lige forbindelse 73"/>
                  <p:cNvCxnSpPr>
                    <a:stCxn id="71" idx="0"/>
                    <a:endCxn id="23"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88" name="Gruppe 87"/>
                <p:cNvGrpSpPr/>
                <p:nvPr/>
              </p:nvGrpSpPr>
              <p:grpSpPr>
                <a:xfrm>
                  <a:off x="2303888" y="3749247"/>
                  <a:ext cx="612208" cy="1207314"/>
                  <a:chOff x="2591640" y="3733854"/>
                  <a:chExt cx="900240" cy="1456355"/>
                </a:xfrm>
              </p:grpSpPr>
              <p:sp>
                <p:nvSpPr>
                  <p:cNvPr id="25" name="Rektangel 24"/>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C</a:t>
                    </a:r>
                  </a:p>
                </p:txBody>
              </p:sp>
              <p:grpSp>
                <p:nvGrpSpPr>
                  <p:cNvPr id="78" name="Gruppe 77"/>
                  <p:cNvGrpSpPr/>
                  <p:nvPr/>
                </p:nvGrpSpPr>
                <p:grpSpPr>
                  <a:xfrm>
                    <a:off x="2591640" y="4686153"/>
                    <a:ext cx="900240" cy="504056"/>
                    <a:chOff x="220483" y="4725144"/>
                    <a:chExt cx="1214201" cy="586012"/>
                  </a:xfrm>
                </p:grpSpPr>
                <p:sp>
                  <p:nvSpPr>
                    <p:cNvPr id="79" name="Rektangel 78"/>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80" name="Rektangel 79"/>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81" name="Rektangel 80"/>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82" name="Lige forbindelse 81"/>
                  <p:cNvCxnSpPr>
                    <a:stCxn id="79" idx="0"/>
                    <a:endCxn id="25"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3" name="Lige forbindelse 82"/>
                  <p:cNvCxnSpPr>
                    <a:stCxn id="80" idx="0"/>
                    <a:endCxn id="25"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4" name="Lige forbindelse 83"/>
                  <p:cNvCxnSpPr>
                    <a:stCxn id="81" idx="0"/>
                    <a:endCxn id="25"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nvGrpSpPr>
            <p:cNvPr id="168" name="Gruppe 167"/>
            <p:cNvGrpSpPr/>
            <p:nvPr/>
          </p:nvGrpSpPr>
          <p:grpSpPr>
            <a:xfrm>
              <a:off x="3529949" y="2969473"/>
              <a:ext cx="2232528" cy="2192198"/>
              <a:chOff x="720000" y="2816917"/>
              <a:chExt cx="2232528" cy="2192198"/>
            </a:xfrm>
          </p:grpSpPr>
          <p:sp>
            <p:nvSpPr>
              <p:cNvPr id="169" name="Rektangel 168"/>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Budskab</a:t>
                </a:r>
                <a:r>
                  <a:rPr kumimoji="0" lang="da-DK" sz="1400" b="0" i="0" u="none" strike="noStrike" cap="none" normalizeH="0" dirty="0" smtClean="0">
                    <a:ln>
                      <a:noFill/>
                    </a:ln>
                    <a:solidFill>
                      <a:schemeClr val="bg1"/>
                    </a:solidFill>
                    <a:effectLst/>
                    <a:latin typeface="Verdana" pitchFamily="34" charset="0"/>
                  </a:rPr>
                  <a:t> 2</a:t>
                </a:r>
                <a:endParaRPr kumimoji="0" lang="da-DK" sz="1400" b="0" i="0" u="none" strike="noStrike" cap="none" normalizeH="0" baseline="0" dirty="0" smtClean="0">
                  <a:ln>
                    <a:noFill/>
                  </a:ln>
                  <a:solidFill>
                    <a:schemeClr val="bg1"/>
                  </a:solidFill>
                  <a:effectLst/>
                  <a:latin typeface="Verdana" pitchFamily="34" charset="0"/>
                </a:endParaRPr>
              </a:p>
            </p:txBody>
          </p:sp>
          <p:cxnSp>
            <p:nvCxnSpPr>
              <p:cNvPr id="170" name="Lige forbindelse 169"/>
              <p:cNvCxnSpPr>
                <a:stCxn id="169" idx="2"/>
                <a:endCxn id="193"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71" name="Lige forbindelse 170"/>
              <p:cNvCxnSpPr>
                <a:stCxn id="185" idx="0"/>
                <a:endCxn id="169"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72" name="Lige forbindelse 171"/>
              <p:cNvCxnSpPr>
                <a:stCxn id="177" idx="0"/>
                <a:endCxn id="169"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73" name="Gruppe 172"/>
              <p:cNvGrpSpPr/>
              <p:nvPr/>
            </p:nvGrpSpPr>
            <p:grpSpPr>
              <a:xfrm>
                <a:off x="720000" y="3789040"/>
                <a:ext cx="2232528" cy="1220075"/>
                <a:chOff x="683568" y="3736486"/>
                <a:chExt cx="2232528" cy="1220075"/>
              </a:xfrm>
            </p:grpSpPr>
            <p:grpSp>
              <p:nvGrpSpPr>
                <p:cNvPr id="174" name="Gruppe 173"/>
                <p:cNvGrpSpPr/>
                <p:nvPr/>
              </p:nvGrpSpPr>
              <p:grpSpPr>
                <a:xfrm>
                  <a:off x="683568" y="3736486"/>
                  <a:ext cx="612208" cy="1207314"/>
                  <a:chOff x="179512" y="3733854"/>
                  <a:chExt cx="900240" cy="1456355"/>
                </a:xfrm>
              </p:grpSpPr>
              <p:sp>
                <p:nvSpPr>
                  <p:cNvPr id="193" name="Rektangel 192"/>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A</a:t>
                    </a:r>
                  </a:p>
                </p:txBody>
              </p:sp>
              <p:grpSp>
                <p:nvGrpSpPr>
                  <p:cNvPr id="194" name="Gruppe 193"/>
                  <p:cNvGrpSpPr/>
                  <p:nvPr/>
                </p:nvGrpSpPr>
                <p:grpSpPr>
                  <a:xfrm>
                    <a:off x="179512" y="4686153"/>
                    <a:ext cx="900240" cy="504056"/>
                    <a:chOff x="220483" y="4725144"/>
                    <a:chExt cx="1214201" cy="586012"/>
                  </a:xfrm>
                </p:grpSpPr>
                <p:sp>
                  <p:nvSpPr>
                    <p:cNvPr id="198" name="Rektangel 197"/>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199" name="Rektangel 198"/>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200" name="Rektangel 199"/>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195" name="Lige forbindelse 194"/>
                  <p:cNvCxnSpPr>
                    <a:stCxn id="198"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96" name="Lige forbindelse 195"/>
                  <p:cNvCxnSpPr>
                    <a:stCxn id="199"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97" name="Lige forbindelse 196"/>
                  <p:cNvCxnSpPr>
                    <a:stCxn id="200"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75" name="Gruppe 174"/>
                <p:cNvGrpSpPr/>
                <p:nvPr/>
              </p:nvGrpSpPr>
              <p:grpSpPr>
                <a:xfrm>
                  <a:off x="1493728" y="3749247"/>
                  <a:ext cx="612208" cy="1194552"/>
                  <a:chOff x="1375704" y="3749248"/>
                  <a:chExt cx="900240" cy="1440961"/>
                </a:xfrm>
              </p:grpSpPr>
              <p:sp>
                <p:nvSpPr>
                  <p:cNvPr id="185" name="Rektangel 184"/>
                  <p:cNvSpPr/>
                  <p:nvPr/>
                </p:nvSpPr>
                <p:spPr bwMode="auto">
                  <a:xfrm>
                    <a:off x="1532684" y="3749248"/>
                    <a:ext cx="586281"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a:t>
                    </a:r>
                  </a:p>
                </p:txBody>
              </p:sp>
              <p:grpSp>
                <p:nvGrpSpPr>
                  <p:cNvPr id="186" name="Gruppe 185"/>
                  <p:cNvGrpSpPr/>
                  <p:nvPr/>
                </p:nvGrpSpPr>
                <p:grpSpPr>
                  <a:xfrm>
                    <a:off x="1375704" y="4686153"/>
                    <a:ext cx="900240" cy="504056"/>
                    <a:chOff x="220483" y="4725144"/>
                    <a:chExt cx="1214201" cy="586012"/>
                  </a:xfrm>
                </p:grpSpPr>
                <p:sp>
                  <p:nvSpPr>
                    <p:cNvPr id="190" name="Rektangel 189"/>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191" name="Rektangel 190"/>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192" name="Rektangel 191"/>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187" name="Lige forbindelse 186"/>
                  <p:cNvCxnSpPr>
                    <a:stCxn id="190" idx="0"/>
                    <a:endCxn id="185"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8" name="Lige forbindelse 187"/>
                  <p:cNvCxnSpPr>
                    <a:stCxn id="191" idx="0"/>
                    <a:endCxn id="185"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9" name="Lige forbindelse 188"/>
                  <p:cNvCxnSpPr>
                    <a:stCxn id="192" idx="0"/>
                    <a:endCxn id="185"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76" name="Gruppe 175"/>
                <p:cNvGrpSpPr/>
                <p:nvPr/>
              </p:nvGrpSpPr>
              <p:grpSpPr>
                <a:xfrm>
                  <a:off x="2303888" y="3749247"/>
                  <a:ext cx="612208" cy="1207314"/>
                  <a:chOff x="2591640" y="3733854"/>
                  <a:chExt cx="900240" cy="1456355"/>
                </a:xfrm>
              </p:grpSpPr>
              <p:sp>
                <p:nvSpPr>
                  <p:cNvPr id="177" name="Rektangel 176"/>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C</a:t>
                    </a:r>
                  </a:p>
                </p:txBody>
              </p:sp>
              <p:grpSp>
                <p:nvGrpSpPr>
                  <p:cNvPr id="178" name="Gruppe 177"/>
                  <p:cNvGrpSpPr/>
                  <p:nvPr/>
                </p:nvGrpSpPr>
                <p:grpSpPr>
                  <a:xfrm>
                    <a:off x="2591640" y="4686153"/>
                    <a:ext cx="900240" cy="504056"/>
                    <a:chOff x="220483" y="4725144"/>
                    <a:chExt cx="1214201" cy="586012"/>
                  </a:xfrm>
                </p:grpSpPr>
                <p:sp>
                  <p:nvSpPr>
                    <p:cNvPr id="182" name="Rektangel 181"/>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183" name="Rektangel 182"/>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1400" dirty="0">
                          <a:solidFill>
                            <a:schemeClr val="bg1"/>
                          </a:solidFill>
                        </a:rPr>
                        <a:t>2</a:t>
                      </a:r>
                      <a:endParaRPr kumimoji="0" lang="da-DK" sz="1400" b="0" i="0" u="none" strike="noStrike" cap="none" normalizeH="0" baseline="0" dirty="0" smtClean="0">
                        <a:ln>
                          <a:noFill/>
                        </a:ln>
                        <a:solidFill>
                          <a:schemeClr val="bg1"/>
                        </a:solidFill>
                        <a:effectLst/>
                        <a:latin typeface="Verdana" pitchFamily="34" charset="0"/>
                      </a:endParaRPr>
                    </a:p>
                  </p:txBody>
                </p:sp>
                <p:sp>
                  <p:nvSpPr>
                    <p:cNvPr id="184" name="Rektangel 183"/>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179" name="Lige forbindelse 178"/>
                  <p:cNvCxnSpPr>
                    <a:stCxn id="182" idx="0"/>
                    <a:endCxn id="177"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0" name="Lige forbindelse 179"/>
                  <p:cNvCxnSpPr>
                    <a:stCxn id="183" idx="0"/>
                    <a:endCxn id="177"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1" name="Lige forbindelse 180"/>
                  <p:cNvCxnSpPr>
                    <a:stCxn id="184" idx="0"/>
                    <a:endCxn id="177"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nvGrpSpPr>
            <p:cNvPr id="201" name="Gruppe 200"/>
            <p:cNvGrpSpPr/>
            <p:nvPr/>
          </p:nvGrpSpPr>
          <p:grpSpPr>
            <a:xfrm>
              <a:off x="6284041" y="2969473"/>
              <a:ext cx="2232528" cy="2192198"/>
              <a:chOff x="720000" y="2816917"/>
              <a:chExt cx="2232528" cy="2192198"/>
            </a:xfrm>
          </p:grpSpPr>
          <p:sp>
            <p:nvSpPr>
              <p:cNvPr id="202" name="Rektangel 201"/>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Budskab 3</a:t>
                </a:r>
              </a:p>
            </p:txBody>
          </p:sp>
          <p:cxnSp>
            <p:nvCxnSpPr>
              <p:cNvPr id="203" name="Lige forbindelse 202"/>
              <p:cNvCxnSpPr>
                <a:stCxn id="202" idx="2"/>
                <a:endCxn id="226"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04" name="Lige forbindelse 203"/>
              <p:cNvCxnSpPr>
                <a:stCxn id="218" idx="0"/>
                <a:endCxn id="202"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05" name="Lige forbindelse 204"/>
              <p:cNvCxnSpPr>
                <a:stCxn id="210" idx="0"/>
                <a:endCxn id="202"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206" name="Gruppe 205"/>
              <p:cNvGrpSpPr/>
              <p:nvPr/>
            </p:nvGrpSpPr>
            <p:grpSpPr>
              <a:xfrm>
                <a:off x="720000" y="3789040"/>
                <a:ext cx="2232528" cy="1220075"/>
                <a:chOff x="683568" y="3736486"/>
                <a:chExt cx="2232528" cy="1220075"/>
              </a:xfrm>
            </p:grpSpPr>
            <p:grpSp>
              <p:nvGrpSpPr>
                <p:cNvPr id="207" name="Gruppe 206"/>
                <p:cNvGrpSpPr/>
                <p:nvPr/>
              </p:nvGrpSpPr>
              <p:grpSpPr>
                <a:xfrm>
                  <a:off x="683568" y="3736486"/>
                  <a:ext cx="612208" cy="1207314"/>
                  <a:chOff x="179512" y="3733854"/>
                  <a:chExt cx="900240" cy="1456355"/>
                </a:xfrm>
              </p:grpSpPr>
              <p:sp>
                <p:nvSpPr>
                  <p:cNvPr id="226" name="Rektangel 225"/>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A</a:t>
                    </a:r>
                  </a:p>
                </p:txBody>
              </p:sp>
              <p:grpSp>
                <p:nvGrpSpPr>
                  <p:cNvPr id="227" name="Gruppe 226"/>
                  <p:cNvGrpSpPr/>
                  <p:nvPr/>
                </p:nvGrpSpPr>
                <p:grpSpPr>
                  <a:xfrm>
                    <a:off x="179512" y="4686153"/>
                    <a:ext cx="900240" cy="504056"/>
                    <a:chOff x="220483" y="4725144"/>
                    <a:chExt cx="1214201" cy="586012"/>
                  </a:xfrm>
                </p:grpSpPr>
                <p:sp>
                  <p:nvSpPr>
                    <p:cNvPr id="231" name="Rektangel 230"/>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232" name="Rektangel 231"/>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233" name="Rektangel 232"/>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228" name="Lige forbindelse 227"/>
                  <p:cNvCxnSpPr>
                    <a:stCxn id="231"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29" name="Lige forbindelse 228"/>
                  <p:cNvCxnSpPr>
                    <a:stCxn id="232"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30" name="Lige forbindelse 229"/>
                  <p:cNvCxnSpPr>
                    <a:stCxn id="233"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208" name="Gruppe 207"/>
                <p:cNvGrpSpPr/>
                <p:nvPr/>
              </p:nvGrpSpPr>
              <p:grpSpPr>
                <a:xfrm>
                  <a:off x="1493728" y="3749247"/>
                  <a:ext cx="612208" cy="1194553"/>
                  <a:chOff x="1375704" y="3749247"/>
                  <a:chExt cx="900240" cy="1440962"/>
                </a:xfrm>
              </p:grpSpPr>
              <p:sp>
                <p:nvSpPr>
                  <p:cNvPr id="218" name="Rektangel 217"/>
                  <p:cNvSpPr/>
                  <p:nvPr/>
                </p:nvSpPr>
                <p:spPr bwMode="auto">
                  <a:xfrm>
                    <a:off x="1532684" y="3749247"/>
                    <a:ext cx="586281"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a:t>
                    </a:r>
                  </a:p>
                </p:txBody>
              </p:sp>
              <p:grpSp>
                <p:nvGrpSpPr>
                  <p:cNvPr id="219" name="Gruppe 218"/>
                  <p:cNvGrpSpPr/>
                  <p:nvPr/>
                </p:nvGrpSpPr>
                <p:grpSpPr>
                  <a:xfrm>
                    <a:off x="1375704" y="4686153"/>
                    <a:ext cx="900240" cy="504056"/>
                    <a:chOff x="220483" y="4725144"/>
                    <a:chExt cx="1214201" cy="586012"/>
                  </a:xfrm>
                </p:grpSpPr>
                <p:sp>
                  <p:nvSpPr>
                    <p:cNvPr id="223" name="Rektangel 222"/>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224" name="Rektangel 223"/>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225" name="Rektangel 224"/>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220" name="Lige forbindelse 219"/>
                  <p:cNvCxnSpPr>
                    <a:stCxn id="223" idx="0"/>
                    <a:endCxn id="218"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21" name="Lige forbindelse 220"/>
                  <p:cNvCxnSpPr>
                    <a:stCxn id="224" idx="0"/>
                    <a:endCxn id="218"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22" name="Lige forbindelse 221"/>
                  <p:cNvCxnSpPr>
                    <a:stCxn id="225" idx="0"/>
                    <a:endCxn id="218"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209" name="Gruppe 208"/>
                <p:cNvGrpSpPr/>
                <p:nvPr/>
              </p:nvGrpSpPr>
              <p:grpSpPr>
                <a:xfrm>
                  <a:off x="2303888" y="3749247"/>
                  <a:ext cx="612208" cy="1207314"/>
                  <a:chOff x="2591640" y="3733854"/>
                  <a:chExt cx="900240" cy="1456355"/>
                </a:xfrm>
              </p:grpSpPr>
              <p:sp>
                <p:nvSpPr>
                  <p:cNvPr id="210" name="Rektangel 209"/>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C</a:t>
                    </a:r>
                  </a:p>
                </p:txBody>
              </p:sp>
              <p:grpSp>
                <p:nvGrpSpPr>
                  <p:cNvPr id="211" name="Gruppe 210"/>
                  <p:cNvGrpSpPr/>
                  <p:nvPr/>
                </p:nvGrpSpPr>
                <p:grpSpPr>
                  <a:xfrm>
                    <a:off x="2591640" y="4686153"/>
                    <a:ext cx="900240" cy="504056"/>
                    <a:chOff x="220483" y="4725144"/>
                    <a:chExt cx="1214201" cy="586012"/>
                  </a:xfrm>
                </p:grpSpPr>
                <p:sp>
                  <p:nvSpPr>
                    <p:cNvPr id="215" name="Rektangel 214"/>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216" name="Rektangel 215"/>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217" name="Rektangel 216"/>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212" name="Lige forbindelse 211"/>
                  <p:cNvCxnSpPr>
                    <a:stCxn id="215" idx="0"/>
                    <a:endCxn id="210"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3" name="Lige forbindelse 212"/>
                  <p:cNvCxnSpPr>
                    <a:stCxn id="216" idx="0"/>
                    <a:endCxn id="210"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4" name="Lige forbindelse 213"/>
                  <p:cNvCxnSpPr>
                    <a:stCxn id="217" idx="0"/>
                    <a:endCxn id="210"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sp>
        <p:nvSpPr>
          <p:cNvPr id="109" name="Rektangel 10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91259847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424863" cy="762000"/>
          </a:xfrm>
          <a:noFill/>
        </p:spPr>
        <p:txBody>
          <a:bodyPr/>
          <a:lstStyle/>
          <a:p>
            <a:r>
              <a:rPr lang="da-DK" dirty="0" smtClean="0"/>
              <a:t>Millers forskning viste, at der ikke må bruges mere end 5 budskaber på et dias</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3246893085"/>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Kun 5 pointer pr. dias</a:t>
                      </a:r>
                    </a:p>
                  </a:txBody>
                  <a:tcPr>
                    <a:solidFill>
                      <a:schemeClr val="bg1">
                        <a:lumMod val="85000"/>
                      </a:schemeClr>
                    </a:solidFill>
                  </a:tcPr>
                </a:tc>
              </a:tr>
              <a:tr h="3212771">
                <a:tc>
                  <a:txBody>
                    <a:bodyPr/>
                    <a:lstStyle/>
                    <a:p>
                      <a:r>
                        <a:rPr lang="da-DK" sz="1000" dirty="0" smtClean="0"/>
                        <a:t>Mennesker evner at </a:t>
                      </a:r>
                      <a:r>
                        <a:rPr lang="da-DK" sz="1000" baseline="0" dirty="0" smtClean="0"/>
                        <a:t>bedømme forskelle (diskriminere) mellem ca. 5 forskellige elementer på samme tid. Dette handler om menneskers evne til at se og behandle de præsenterede oplysninger.</a:t>
                      </a:r>
                    </a:p>
                    <a:p>
                      <a:endParaRPr lang="da-DK" sz="1000" baseline="0" dirty="0" smtClean="0"/>
                    </a:p>
                    <a:p>
                      <a:r>
                        <a:rPr lang="da-DK" sz="1000" baseline="0" dirty="0" smtClean="0"/>
                        <a:t>Oversat til brug for dias betyder dette, at der ikke skal være mere end maksimalt 5 forskellige understøttende budskaber på en side.</a:t>
                      </a:r>
                    </a:p>
                    <a:p>
                      <a:endParaRPr lang="da-DK" sz="1000" baseline="0" dirty="0" smtClean="0"/>
                    </a:p>
                    <a:p>
                      <a:pPr marL="0" indent="0">
                        <a:buFont typeface="Arial" panose="020B0604020202020204" pitchFamily="34" charset="0"/>
                        <a:buNone/>
                      </a:pPr>
                      <a:r>
                        <a:rPr lang="da-DK" sz="1000" baseline="0" dirty="0" smtClean="0"/>
                        <a:t>Reglerne kan ikke gøres absolutte, idet de også drives af kompleksiteten i selve designet af siden og hvor meget ”øjet” skal arbejde for at forstå indholdet i diagrammet. Hvis det er en kompliceret side, er tallet mindre end fem.</a:t>
                      </a:r>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110</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Kend din målgruppes kendskab til emnet og udnyt det i udarbejdelsen af dine dias. På den måde øger du muligheden og kapaciteten for indlæring.</a:t>
            </a:r>
          </a:p>
        </p:txBody>
      </p:sp>
      <p:sp>
        <p:nvSpPr>
          <p:cNvPr id="13" name="Tekstfelt 11"/>
          <p:cNvSpPr txBox="1"/>
          <p:nvPr/>
        </p:nvSpPr>
        <p:spPr>
          <a:xfrm>
            <a:off x="827584" y="6423139"/>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George A. Miller, 1955, The </a:t>
            </a:r>
            <a:r>
              <a:rPr lang="da-DK" sz="800" dirty="0" err="1" smtClean="0"/>
              <a:t>Magical</a:t>
            </a:r>
            <a:r>
              <a:rPr lang="da-DK" sz="800" dirty="0" smtClean="0"/>
              <a:t> </a:t>
            </a:r>
            <a:r>
              <a:rPr lang="da-DK" sz="800" dirty="0" err="1" smtClean="0"/>
              <a:t>Number</a:t>
            </a:r>
            <a:r>
              <a:rPr lang="da-DK" sz="800" dirty="0" smtClean="0"/>
              <a:t> </a:t>
            </a:r>
            <a:r>
              <a:rPr lang="da-DK" sz="800" dirty="0" err="1" smtClean="0"/>
              <a:t>Seven</a:t>
            </a:r>
            <a:r>
              <a:rPr lang="da-DK" sz="800" dirty="0" smtClean="0"/>
              <a:t>, Plus </a:t>
            </a:r>
            <a:r>
              <a:rPr lang="da-DK" sz="800" dirty="0" err="1" smtClean="0"/>
              <a:t>or</a:t>
            </a:r>
            <a:r>
              <a:rPr lang="da-DK" sz="800" dirty="0" smtClean="0"/>
              <a:t> Minus </a:t>
            </a:r>
            <a:r>
              <a:rPr lang="da-DK" sz="800" dirty="0" err="1" smtClean="0"/>
              <a:t>Two</a:t>
            </a:r>
            <a:r>
              <a:rPr lang="da-DK" sz="800" dirty="0" smtClean="0"/>
              <a:t>. </a:t>
            </a:r>
            <a:r>
              <a:rPr lang="da-DK" sz="800" dirty="0" err="1" smtClean="0"/>
              <a:t>Some</a:t>
            </a:r>
            <a:r>
              <a:rPr lang="da-DK" sz="800" dirty="0" smtClean="0"/>
              <a:t> Limits </a:t>
            </a:r>
            <a:r>
              <a:rPr lang="da-DK" sz="800" dirty="0" err="1" smtClean="0"/>
              <a:t>on</a:t>
            </a:r>
            <a:r>
              <a:rPr lang="da-DK" sz="800" dirty="0" smtClean="0"/>
              <a:t> </a:t>
            </a:r>
            <a:r>
              <a:rPr lang="da-DK" sz="800" dirty="0" err="1" smtClean="0"/>
              <a:t>Our</a:t>
            </a:r>
            <a:r>
              <a:rPr lang="da-DK" sz="800" dirty="0" smtClean="0"/>
              <a:t> </a:t>
            </a:r>
            <a:r>
              <a:rPr lang="da-DK" sz="800" dirty="0" err="1" smtClean="0"/>
              <a:t>Capacity</a:t>
            </a:r>
            <a:r>
              <a:rPr lang="da-DK" sz="800" dirty="0" smtClean="0"/>
              <a:t> for </a:t>
            </a:r>
            <a:r>
              <a:rPr lang="da-DK" sz="800" dirty="0" err="1" smtClean="0"/>
              <a:t>Processing</a:t>
            </a:r>
            <a:r>
              <a:rPr lang="da-DK" sz="800" dirty="0" smtClean="0"/>
              <a:t> Information, USA: </a:t>
            </a:r>
            <a:r>
              <a:rPr lang="da-DK" sz="800" dirty="0" err="1" smtClean="0"/>
              <a:t>Psychological</a:t>
            </a:r>
            <a:r>
              <a:rPr lang="da-DK" sz="800" dirty="0" smtClean="0"/>
              <a:t> </a:t>
            </a:r>
            <a:r>
              <a:rPr lang="da-DK" sz="800" dirty="0" err="1" smtClean="0"/>
              <a:t>Review</a:t>
            </a:r>
            <a:endParaRPr lang="da-DK" sz="800" dirty="0" smtClean="0"/>
          </a:p>
        </p:txBody>
      </p:sp>
      <p:pic>
        <p:nvPicPr>
          <p:cNvPr id="9" name="Billede 8"/>
          <p:cNvPicPr>
            <a:picLocks noChangeAspect="1"/>
          </p:cNvPicPr>
          <p:nvPr/>
        </p:nvPicPr>
        <p:blipFill rotWithShape="1">
          <a:blip r:embed="rId2" cstate="print">
            <a:extLst>
              <a:ext uri="{28A0092B-C50C-407E-A947-70E740481C1C}">
                <a14:useLocalDpi xmlns:a14="http://schemas.microsoft.com/office/drawing/2010/main" xmlns="" val="0"/>
              </a:ext>
            </a:extLst>
          </a:blip>
          <a:srcRect l="28738" t="3778" r="28738" b="3778"/>
          <a:stretch/>
        </p:blipFill>
        <p:spPr>
          <a:xfrm>
            <a:off x="719138" y="1700808"/>
            <a:ext cx="2916758" cy="3600000"/>
          </a:xfrm>
          <a:prstGeom prst="rect">
            <a:avLst/>
          </a:prstGeom>
          <a:ln>
            <a:solidFill>
              <a:schemeClr val="tx1"/>
            </a:solidFill>
          </a:ln>
          <a:effectLst/>
        </p:spPr>
      </p:pic>
      <p:sp>
        <p:nvSpPr>
          <p:cNvPr id="10" name="Rektangel 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424863" cy="762000"/>
          </a:xfrm>
          <a:noFill/>
        </p:spPr>
        <p:txBody>
          <a:bodyPr/>
          <a:lstStyle/>
          <a:p>
            <a:r>
              <a:rPr lang="da-DK" dirty="0" smtClean="0"/>
              <a:t>Millers forskning har også vist at målgruppens forhåndskendskab er altafgørende</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50812455"/>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Brug målgruppens viden</a:t>
                      </a:r>
                    </a:p>
                  </a:txBody>
                  <a:tcPr>
                    <a:solidFill>
                      <a:schemeClr val="bg1">
                        <a:lumMod val="85000"/>
                      </a:schemeClr>
                    </a:solidFill>
                  </a:tcPr>
                </a:tc>
              </a:tr>
              <a:tr h="3212771">
                <a:tc>
                  <a:txBody>
                    <a:bodyPr/>
                    <a:lstStyle/>
                    <a:p>
                      <a:r>
                        <a:rPr lang="da-DK" sz="700" dirty="0" smtClean="0"/>
                        <a:t>Millers forskning viste, at kapaciteten i korttidshukommelsen er på ca. 5 usammenhængende stykker</a:t>
                      </a:r>
                      <a:r>
                        <a:rPr lang="da-DK" sz="700" baseline="0" dirty="0" smtClean="0"/>
                        <a:t> information. Det betyder, at vi på et givent tidspunkt ikke kan bearbejde flere stykker af information, end dette.</a:t>
                      </a:r>
                    </a:p>
                    <a:p>
                      <a:endParaRPr lang="da-DK" sz="700" baseline="0" dirty="0" smtClean="0"/>
                    </a:p>
                    <a:p>
                      <a:r>
                        <a:rPr lang="da-DK" sz="700" baseline="0" dirty="0" smtClean="0"/>
                        <a:t>Det er utrolig væsentligt at bide mærke i ordet </a:t>
                      </a:r>
                      <a:r>
                        <a:rPr lang="da-DK" sz="700" i="1" u="none" baseline="0" dirty="0" smtClean="0"/>
                        <a:t>usammenhængende</a:t>
                      </a:r>
                      <a:r>
                        <a:rPr lang="da-DK" sz="700" u="none" baseline="0" dirty="0" smtClean="0"/>
                        <a:t>. Normale tolkninger af Millers forskning siger, at der maksimalt må være fem understøttende budskaber ad gangen i et budskab (eller en dias). Dette er ikke korrekt. Nøglen til at forstå begrænsningen i korttidshukommelsen er at tage såvel forhåndskendskab som kontekst i betragtning.</a:t>
                      </a:r>
                    </a:p>
                    <a:p>
                      <a:endParaRPr lang="da-DK" sz="700" u="none" baseline="0" dirty="0" smtClean="0"/>
                    </a:p>
                    <a:p>
                      <a:r>
                        <a:rPr lang="da-DK" sz="700" baseline="0" dirty="0" smtClean="0"/>
                        <a:t>Korttidshukommelsens kapacitet måles i </a:t>
                      </a:r>
                      <a:r>
                        <a:rPr lang="da-DK" sz="700" baseline="0" dirty="0" err="1" smtClean="0"/>
                        <a:t>chunks</a:t>
                      </a:r>
                      <a:r>
                        <a:rPr lang="da-DK" sz="700" baseline="0" dirty="0" smtClean="0"/>
                        <a:t>. En </a:t>
                      </a:r>
                      <a:r>
                        <a:rPr lang="da-DK" sz="700" baseline="0" dirty="0" err="1" smtClean="0"/>
                        <a:t>chunk</a:t>
                      </a:r>
                      <a:r>
                        <a:rPr lang="da-DK" sz="700" baseline="0" dirty="0" smtClean="0"/>
                        <a:t> kan være ”DSB”. Hvis du kender virksomheden, vil det være én </a:t>
                      </a:r>
                      <a:r>
                        <a:rPr lang="da-DK" sz="700" baseline="0" dirty="0" err="1" smtClean="0"/>
                        <a:t>chunk</a:t>
                      </a:r>
                      <a:r>
                        <a:rPr lang="da-DK" sz="700" baseline="0" dirty="0" smtClean="0"/>
                        <a:t> (DSB har som samlet enhed mening for dig), mens det vil være tre </a:t>
                      </a:r>
                      <a:r>
                        <a:rPr lang="da-DK" sz="700" baseline="0" dirty="0" err="1" smtClean="0"/>
                        <a:t>chunks</a:t>
                      </a:r>
                      <a:r>
                        <a:rPr lang="da-DK" sz="700" baseline="0" dirty="0" smtClean="0"/>
                        <a:t> (bogstaverne D, S og B) hvis du ikke kender virksomheden. Graden af forhåndskendskab til et emne er derfor afgørende for, hvor komplekst et budskab, der kan præsenteres.</a:t>
                      </a:r>
                    </a:p>
                    <a:p>
                      <a:endParaRPr lang="da-DK" sz="700" baseline="0" dirty="0" smtClean="0"/>
                    </a:p>
                    <a:p>
                      <a:r>
                        <a:rPr lang="da-DK" sz="700" baseline="0" dirty="0" smtClean="0"/>
                        <a:t>Tilsvarende er kontekst vigtigt. Hvis læseren af et dias kender landende i Europa, så vil en graf med landende listet være nemt forståelig (de kan delvist betragtes som en </a:t>
                      </a:r>
                      <a:r>
                        <a:rPr lang="da-DK" sz="700" baseline="0" dirty="0" err="1" smtClean="0"/>
                        <a:t>chunk</a:t>
                      </a:r>
                      <a:r>
                        <a:rPr lang="da-DK" sz="700" baseline="0" dirty="0" smtClean="0"/>
                        <a:t>). Hvis landende derimod ikke er kendt, så vil hvert land være en </a:t>
                      </a:r>
                      <a:r>
                        <a:rPr lang="da-DK" sz="700" baseline="0" dirty="0" err="1" smtClean="0"/>
                        <a:t>chunk</a:t>
                      </a:r>
                      <a:r>
                        <a:rPr lang="da-DK" sz="700" baseline="0" dirty="0" smtClean="0"/>
                        <a:t> og diagrammet svær at læse. Eksempler på ting der på denne måde nemt kan </a:t>
                      </a:r>
                      <a:r>
                        <a:rPr lang="da-DK" sz="700" baseline="0" dirty="0" err="1" smtClean="0"/>
                        <a:t>chunkes</a:t>
                      </a:r>
                      <a:r>
                        <a:rPr lang="da-DK" sz="700" baseline="0" dirty="0" smtClean="0"/>
                        <a:t> er lande, tid, produkter og lignende. Dette øger kapaciteten af, hvad der kan kommunikeres på en gang.</a:t>
                      </a:r>
                    </a:p>
                    <a:p>
                      <a:endParaRPr lang="da-DK" sz="700" baseline="0" dirty="0" smtClean="0"/>
                    </a:p>
                    <a:p>
                      <a:r>
                        <a:rPr lang="da-DK" sz="700" baseline="0" dirty="0" smtClean="0"/>
                        <a:t>Alle rygter om, at vi kun kan håndtere 5 typer information på en gang er ubegrundede. Det handler om, hvad målgruppen ved i forvejen og derved om der er sammenhæng i informationen.</a:t>
                      </a:r>
                    </a:p>
                    <a:p>
                      <a:endParaRPr lang="da-DK" sz="700" baseline="0" dirty="0" smtClean="0"/>
                    </a:p>
                    <a:p>
                      <a:r>
                        <a:rPr lang="da-DK" sz="700" baseline="0" dirty="0" smtClean="0"/>
                        <a:t>Det kritiske budskab er derfor: Kend din målgruppes forhåndskendskab.</a:t>
                      </a:r>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111</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Brug maksimalt fem understøttende budskaber på en side, hvis læseren skal have nemt ved at forstå siden.</a:t>
            </a:r>
          </a:p>
        </p:txBody>
      </p:sp>
      <p:sp>
        <p:nvSpPr>
          <p:cNvPr id="13" name="Tekstfelt 11"/>
          <p:cNvSpPr txBox="1"/>
          <p:nvPr/>
        </p:nvSpPr>
        <p:spPr>
          <a:xfrm>
            <a:off x="827584" y="6423139"/>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George A. Miller, 1955, The </a:t>
            </a:r>
            <a:r>
              <a:rPr lang="da-DK" sz="800" dirty="0" err="1" smtClean="0"/>
              <a:t>Magical</a:t>
            </a:r>
            <a:r>
              <a:rPr lang="da-DK" sz="800" dirty="0" smtClean="0"/>
              <a:t> </a:t>
            </a:r>
            <a:r>
              <a:rPr lang="da-DK" sz="800" dirty="0" err="1" smtClean="0"/>
              <a:t>Number</a:t>
            </a:r>
            <a:r>
              <a:rPr lang="da-DK" sz="800" dirty="0" smtClean="0"/>
              <a:t> </a:t>
            </a:r>
            <a:r>
              <a:rPr lang="da-DK" sz="800" dirty="0" err="1" smtClean="0"/>
              <a:t>Seven</a:t>
            </a:r>
            <a:r>
              <a:rPr lang="da-DK" sz="800" dirty="0" smtClean="0"/>
              <a:t>, Plus </a:t>
            </a:r>
            <a:r>
              <a:rPr lang="da-DK" sz="800" dirty="0" err="1" smtClean="0"/>
              <a:t>or</a:t>
            </a:r>
            <a:r>
              <a:rPr lang="da-DK" sz="800" dirty="0" smtClean="0"/>
              <a:t> Minus </a:t>
            </a:r>
            <a:r>
              <a:rPr lang="da-DK" sz="800" dirty="0" err="1" smtClean="0"/>
              <a:t>Two</a:t>
            </a:r>
            <a:r>
              <a:rPr lang="da-DK" sz="800" dirty="0" smtClean="0"/>
              <a:t>. </a:t>
            </a:r>
            <a:r>
              <a:rPr lang="da-DK" sz="800" dirty="0" err="1" smtClean="0"/>
              <a:t>Some</a:t>
            </a:r>
            <a:r>
              <a:rPr lang="da-DK" sz="800" dirty="0" smtClean="0"/>
              <a:t> Limits </a:t>
            </a:r>
            <a:r>
              <a:rPr lang="da-DK" sz="800" dirty="0" err="1" smtClean="0"/>
              <a:t>on</a:t>
            </a:r>
            <a:r>
              <a:rPr lang="da-DK" sz="800" dirty="0" smtClean="0"/>
              <a:t> </a:t>
            </a:r>
            <a:r>
              <a:rPr lang="da-DK" sz="800" dirty="0" err="1" smtClean="0"/>
              <a:t>Our</a:t>
            </a:r>
            <a:r>
              <a:rPr lang="da-DK" sz="800" dirty="0" smtClean="0"/>
              <a:t> </a:t>
            </a:r>
            <a:r>
              <a:rPr lang="da-DK" sz="800" dirty="0" err="1" smtClean="0"/>
              <a:t>Capacity</a:t>
            </a:r>
            <a:r>
              <a:rPr lang="da-DK" sz="800" dirty="0" smtClean="0"/>
              <a:t> for </a:t>
            </a:r>
            <a:r>
              <a:rPr lang="da-DK" sz="800" dirty="0" err="1" smtClean="0"/>
              <a:t>Processing</a:t>
            </a:r>
            <a:r>
              <a:rPr lang="da-DK" sz="800" dirty="0" smtClean="0"/>
              <a:t> Information, USA: </a:t>
            </a:r>
            <a:r>
              <a:rPr lang="da-DK" sz="800" dirty="0" err="1" smtClean="0"/>
              <a:t>Psychological</a:t>
            </a:r>
            <a:r>
              <a:rPr lang="da-DK" sz="800" dirty="0" smtClean="0"/>
              <a:t> </a:t>
            </a:r>
            <a:r>
              <a:rPr lang="da-DK" sz="800" dirty="0" err="1" smtClean="0"/>
              <a:t>Review</a:t>
            </a:r>
            <a:endParaRPr lang="da-DK" sz="800" dirty="0" smtClean="0"/>
          </a:p>
        </p:txBody>
      </p:sp>
      <p:pic>
        <p:nvPicPr>
          <p:cNvPr id="9" name="Billede 8"/>
          <p:cNvPicPr>
            <a:picLocks noChangeAspect="1"/>
          </p:cNvPicPr>
          <p:nvPr/>
        </p:nvPicPr>
        <p:blipFill rotWithShape="1">
          <a:blip r:embed="rId2" cstate="print">
            <a:extLst>
              <a:ext uri="{28A0092B-C50C-407E-A947-70E740481C1C}">
                <a14:useLocalDpi xmlns:a14="http://schemas.microsoft.com/office/drawing/2010/main" xmlns="" val="0"/>
              </a:ext>
            </a:extLst>
          </a:blip>
          <a:srcRect l="28738" t="3778" r="28738" b="3778"/>
          <a:stretch/>
        </p:blipFill>
        <p:spPr>
          <a:xfrm>
            <a:off x="719138" y="1700808"/>
            <a:ext cx="2916758" cy="3600000"/>
          </a:xfrm>
          <a:prstGeom prst="rect">
            <a:avLst/>
          </a:prstGeom>
          <a:ln>
            <a:solidFill>
              <a:schemeClr val="tx1"/>
            </a:solidFill>
          </a:ln>
          <a:effectLst/>
        </p:spPr>
      </p:pic>
      <p:sp>
        <p:nvSpPr>
          <p:cNvPr id="10" name="Rektangel 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p:spPr>
        <p:txBody>
          <a:bodyPr/>
          <a:lstStyle/>
          <a:p>
            <a:r>
              <a:rPr lang="da-DK" dirty="0" smtClean="0"/>
              <a:t>Edward </a:t>
            </a:r>
            <a:r>
              <a:rPr lang="da-DK" dirty="0" err="1" smtClean="0"/>
              <a:t>Tufte</a:t>
            </a:r>
            <a:r>
              <a:rPr lang="da-DK" dirty="0" smtClean="0"/>
              <a:t> understreger vigtigheden af enkle dias</a:t>
            </a:r>
            <a:endParaRPr lang="da-DK" dirty="0"/>
          </a:p>
        </p:txBody>
      </p:sp>
      <p:pic>
        <p:nvPicPr>
          <p:cNvPr id="7170" name="Picture 2" descr="VDQI Book Cove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9137" y="1556793"/>
            <a:ext cx="3077458" cy="3816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3695329137"/>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Blæk skal bruges til indhold</a:t>
                      </a:r>
                    </a:p>
                  </a:txBody>
                  <a:tcPr>
                    <a:solidFill>
                      <a:schemeClr val="bg1">
                        <a:lumMod val="85000"/>
                      </a:schemeClr>
                    </a:solidFill>
                  </a:tcPr>
                </a:tc>
              </a:tr>
              <a:tr h="3212771">
                <a:tc>
                  <a:txBody>
                    <a:bodyPr/>
                    <a:lstStyle/>
                    <a:p>
                      <a:endParaRPr lang="da-DK" dirty="0"/>
                    </a:p>
                    <a:p>
                      <a:endParaRPr lang="da-DK" dirty="0"/>
                    </a:p>
                    <a:p>
                      <a:endParaRPr lang="da-DK" dirty="0"/>
                    </a:p>
                    <a:p>
                      <a:endParaRPr lang="da-DK" dirty="0"/>
                    </a:p>
                    <a:p>
                      <a:endParaRPr lang="da-DK" dirty="0"/>
                    </a:p>
                    <a:p>
                      <a:r>
                        <a:rPr lang="da-DK" sz="1000" b="1" dirty="0" smtClean="0"/>
                        <a:t>Indholdet skal være i fokus</a:t>
                      </a:r>
                    </a:p>
                    <a:p>
                      <a:r>
                        <a:rPr lang="da-DK" sz="1000" dirty="0" smtClean="0"/>
                        <a:t>De informationer, der er gengivet på et dias, skal være det primære indhold på siden.</a:t>
                      </a:r>
                    </a:p>
                    <a:p>
                      <a:endParaRPr lang="da-DK" sz="1000" dirty="0" smtClean="0"/>
                    </a:p>
                    <a:p>
                      <a:r>
                        <a:rPr lang="da-DK" sz="1000" b="1" dirty="0" smtClean="0"/>
                        <a:t>Undgå ekstra effekter og farver</a:t>
                      </a:r>
                    </a:p>
                    <a:p>
                      <a:r>
                        <a:rPr lang="da-DK" sz="1000" dirty="0" smtClean="0"/>
                        <a:t>Undgå generelt at bruge</a:t>
                      </a:r>
                      <a:r>
                        <a:rPr lang="da-DK" sz="1000" baseline="0" dirty="0" smtClean="0"/>
                        <a:t> figureffekter, animationer, farver og andet, der ikke direkte bidrager til visningen af data.</a:t>
                      </a:r>
                    </a:p>
                    <a:p>
                      <a:endParaRPr lang="da-DK" sz="1000" baseline="0" dirty="0" smtClean="0"/>
                    </a:p>
                    <a:p>
                      <a:r>
                        <a:rPr lang="da-DK" sz="1000" b="1" baseline="0" dirty="0" smtClean="0"/>
                        <a:t>Er der informationsværdi i materialet?</a:t>
                      </a:r>
                    </a:p>
                    <a:p>
                      <a:r>
                        <a:rPr lang="da-DK" sz="1000" dirty="0" smtClean="0"/>
                        <a:t>Er der ny information at hente i alle elementerne</a:t>
                      </a:r>
                      <a:r>
                        <a:rPr lang="da-DK" sz="1000" baseline="0" dirty="0" smtClean="0"/>
                        <a:t> på siden? Hvis ikke, så skal de fjernes.</a:t>
                      </a:r>
                      <a:endParaRPr lang="da-DK" sz="1000" dirty="0"/>
                    </a:p>
                  </a:txBody>
                  <a:tcPr/>
                </a:tc>
              </a:tr>
            </a:tbl>
          </a:graphicData>
        </a:graphic>
      </p:graphicFrame>
      <mc:AlternateContent xmlns:mc="http://schemas.openxmlformats.org/markup-compatibility/2006">
        <mc:Choice xmlns:a14="http://schemas.microsoft.com/office/drawing/2010/main" xmlns="" Requires="a14">
          <p:sp>
            <p:nvSpPr>
              <p:cNvPr id="7" name="Tekstfelt 6"/>
              <p:cNvSpPr txBox="1"/>
              <p:nvPr/>
            </p:nvSpPr>
            <p:spPr>
              <a:xfrm>
                <a:off x="4577372" y="2492896"/>
                <a:ext cx="3945311" cy="6043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a-DK" b="0" i="1" smtClean="0">
                          <a:latin typeface="Cambria Math" panose="02040503050406030204" pitchFamily="18" charset="0"/>
                        </a:rPr>
                        <m:t>𝐷𝑎𝑡𝑎𝐼𝑛𝑘𝑅𝑎𝑡𝑖𝑜</m:t>
                      </m:r>
                      <m:r>
                        <a:rPr lang="da-DK" i="1" smtClean="0">
                          <a:latin typeface="Cambria Math" panose="02040503050406030204" pitchFamily="18" charset="0"/>
                        </a:rPr>
                        <m:t>=</m:t>
                      </m:r>
                      <m:f>
                        <m:fPr>
                          <m:ctrlPr>
                            <a:rPr lang="da-DK" i="1" smtClean="0">
                              <a:latin typeface="Cambria Math" panose="02040503050406030204" pitchFamily="18" charset="0"/>
                            </a:rPr>
                          </m:ctrlPr>
                        </m:fPr>
                        <m:num>
                          <m:r>
                            <a:rPr lang="da-DK" b="0" i="1" smtClean="0">
                              <a:latin typeface="Cambria Math" panose="02040503050406030204" pitchFamily="18" charset="0"/>
                            </a:rPr>
                            <m:t>𝐵𝑙</m:t>
                          </m:r>
                          <m:r>
                            <a:rPr lang="da-DK" b="0" i="1" smtClean="0">
                              <a:latin typeface="Cambria Math" panose="02040503050406030204" pitchFamily="18" charset="0"/>
                            </a:rPr>
                            <m:t>æ</m:t>
                          </m:r>
                          <m:r>
                            <a:rPr lang="da-DK" b="0" i="1" smtClean="0">
                              <a:latin typeface="Cambria Math" panose="02040503050406030204" pitchFamily="18" charset="0"/>
                            </a:rPr>
                            <m:t>𝑘</m:t>
                          </m:r>
                          <m:r>
                            <a:rPr lang="da-DK" b="0" i="1" smtClean="0">
                              <a:latin typeface="Cambria Math" panose="02040503050406030204" pitchFamily="18" charset="0"/>
                            </a:rPr>
                            <m:t> </m:t>
                          </m:r>
                          <m:r>
                            <a:rPr lang="da-DK" b="0" i="1" smtClean="0">
                              <a:latin typeface="Cambria Math" panose="02040503050406030204" pitchFamily="18" charset="0"/>
                            </a:rPr>
                            <m:t>𝑡𝑖𝑙</m:t>
                          </m:r>
                          <m:r>
                            <a:rPr lang="da-DK" b="0" i="1" smtClean="0">
                              <a:latin typeface="Cambria Math" panose="02040503050406030204" pitchFamily="18" charset="0"/>
                            </a:rPr>
                            <m:t> </m:t>
                          </m:r>
                          <m:r>
                            <a:rPr lang="da-DK" b="0" i="1" smtClean="0">
                              <a:latin typeface="Cambria Math" panose="02040503050406030204" pitchFamily="18" charset="0"/>
                            </a:rPr>
                            <m:t>𝑑𝑎𝑡𝑎</m:t>
                          </m:r>
                        </m:num>
                        <m:den>
                          <m:r>
                            <a:rPr lang="da-DK" b="0" i="1" smtClean="0">
                              <a:latin typeface="Cambria Math" panose="02040503050406030204" pitchFamily="18" charset="0"/>
                            </a:rPr>
                            <m:t>𝑇𝑜𝑡𝑎𝑙</m:t>
                          </m:r>
                          <m:r>
                            <a:rPr lang="da-DK" b="0" i="1" smtClean="0">
                              <a:latin typeface="Cambria Math" panose="02040503050406030204" pitchFamily="18" charset="0"/>
                            </a:rPr>
                            <m:t> </m:t>
                          </m:r>
                          <m:r>
                            <a:rPr lang="da-DK" b="0" i="1" smtClean="0">
                              <a:latin typeface="Cambria Math" panose="02040503050406030204" pitchFamily="18" charset="0"/>
                            </a:rPr>
                            <m:t>𝐵𝑙</m:t>
                          </m:r>
                          <m:r>
                            <a:rPr lang="da-DK" b="0" i="1" smtClean="0">
                              <a:latin typeface="Cambria Math" panose="02040503050406030204" pitchFamily="18" charset="0"/>
                            </a:rPr>
                            <m:t>æ</m:t>
                          </m:r>
                          <m:r>
                            <a:rPr lang="da-DK" b="0" i="1" smtClean="0">
                              <a:latin typeface="Cambria Math" panose="02040503050406030204" pitchFamily="18" charset="0"/>
                            </a:rPr>
                            <m:t>𝑘</m:t>
                          </m:r>
                          <m:r>
                            <a:rPr lang="da-DK" b="0" i="1" smtClean="0">
                              <a:latin typeface="Cambria Math" panose="02040503050406030204" pitchFamily="18" charset="0"/>
                            </a:rPr>
                            <m:t> </m:t>
                          </m:r>
                          <m:r>
                            <a:rPr lang="da-DK" b="0" i="1" smtClean="0">
                              <a:latin typeface="Cambria Math" panose="02040503050406030204" pitchFamily="18" charset="0"/>
                            </a:rPr>
                            <m:t>𝑝</m:t>
                          </m:r>
                          <m:r>
                            <a:rPr lang="da-DK" b="0" i="1" smtClean="0">
                              <a:latin typeface="Cambria Math" panose="02040503050406030204" pitchFamily="18" charset="0"/>
                            </a:rPr>
                            <m:t>å </m:t>
                          </m:r>
                          <m:r>
                            <a:rPr lang="da-DK" b="0" i="1" smtClean="0">
                              <a:latin typeface="Cambria Math" panose="02040503050406030204" pitchFamily="18" charset="0"/>
                            </a:rPr>
                            <m:t>𝑑𝑖𝑎𝑠</m:t>
                          </m:r>
                        </m:den>
                      </m:f>
                    </m:oMath>
                  </m:oMathPara>
                </a14:m>
                <a:endParaRPr lang="da-DK" dirty="0" err="1" smtClean="0"/>
              </a:p>
            </p:txBody>
          </p:sp>
        </mc:Choice>
        <mc:Fallback>
          <p:sp>
            <p:nvSpPr>
              <p:cNvPr id="7" name="Tekstfelt 6"/>
              <p:cNvSpPr txBox="1">
                <a:spLocks noRot="1" noChangeAspect="1" noMove="1" noResize="1" noEditPoints="1" noAdjustHandles="1" noChangeArrowheads="1" noChangeShapeType="1" noTextEdit="1"/>
              </p:cNvSpPr>
              <p:nvPr/>
            </p:nvSpPr>
            <p:spPr>
              <a:xfrm>
                <a:off x="4577372" y="2492896"/>
                <a:ext cx="3945311" cy="604396"/>
              </a:xfrm>
              <a:prstGeom prst="rect">
                <a:avLst/>
              </a:prstGeom>
              <a:blipFill rotWithShape="0">
                <a:blip r:embed="rId3" cstate="print"/>
                <a:stretch>
                  <a:fillRect/>
                </a:stretch>
              </a:blipFill>
            </p:spPr>
            <p:txBody>
              <a:bodyPr/>
              <a:lstStyle/>
              <a:p>
                <a:r>
                  <a:rPr lang="da-DK">
                    <a:noFill/>
                  </a:rPr>
                  <a:t> </a:t>
                </a:r>
              </a:p>
            </p:txBody>
          </p:sp>
        </mc:Fallback>
      </mc:AlternateContent>
      <p:sp>
        <p:nvSpPr>
          <p:cNvPr id="11" name="Tekstfelt 10"/>
          <p:cNvSpPr txBox="1"/>
          <p:nvPr/>
        </p:nvSpPr>
        <p:spPr>
          <a:xfrm>
            <a:off x="4886561" y="2906918"/>
            <a:ext cx="936104" cy="123111"/>
          </a:xfrm>
          <a:prstGeom prst="rect">
            <a:avLst/>
          </a:prstGeom>
          <a:noFill/>
        </p:spPr>
        <p:txBody>
          <a:bodyPr wrap="square" lIns="0" tIns="0" rIns="0" bIns="0" rtlCol="0">
            <a:spAutoFit/>
          </a:bodyPr>
          <a:lstStyle/>
          <a:p>
            <a:r>
              <a:rPr lang="da-DK" sz="800" dirty="0" smtClean="0"/>
              <a:t>Tæt på 1 er godt</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112</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Tænk altid over om informationsværdien af de ting, der er på en side. Hvis det ikke understøtter hovedbudskabet, skal det ikke bruges.</a:t>
            </a:r>
          </a:p>
        </p:txBody>
      </p:sp>
      <p:sp>
        <p:nvSpPr>
          <p:cNvPr id="14"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Edward </a:t>
            </a:r>
            <a:r>
              <a:rPr lang="da-DK" sz="800" dirty="0" err="1" smtClean="0"/>
              <a:t>Tufte</a:t>
            </a:r>
            <a:r>
              <a:rPr lang="da-DK" sz="800" dirty="0" smtClean="0"/>
              <a:t>, 2001, </a:t>
            </a:r>
            <a:r>
              <a:rPr lang="en-US" sz="800" dirty="0" smtClean="0"/>
              <a:t>The Visual Display of Quantitative Information, USA: Edward R. </a:t>
            </a:r>
            <a:r>
              <a:rPr lang="en-US" sz="800" dirty="0" err="1" smtClean="0"/>
              <a:t>Tufte</a:t>
            </a:r>
            <a:endParaRPr lang="da-DK" sz="800" dirty="0" smtClean="0"/>
          </a:p>
        </p:txBody>
      </p:sp>
      <p:sp>
        <p:nvSpPr>
          <p:cNvPr id="13" name="Rektangel 1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spTree>
    <p:extLst>
      <p:ext uri="{BB962C8B-B14F-4D97-AF65-F5344CB8AC3E}">
        <p14:creationId xmlns:p14="http://schemas.microsoft.com/office/powerpoint/2010/main" xmlns="" val="333632686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424863" cy="762000"/>
          </a:xfrm>
          <a:noFill/>
        </p:spPr>
        <p:txBody>
          <a:bodyPr/>
          <a:lstStyle/>
          <a:p>
            <a:r>
              <a:rPr lang="da-DK" dirty="0" smtClean="0"/>
              <a:t>Yu </a:t>
            </a:r>
            <a:r>
              <a:rPr lang="da-DK" dirty="0"/>
              <a:t>Chao </a:t>
            </a:r>
            <a:r>
              <a:rPr lang="da-DK" dirty="0" smtClean="0"/>
              <a:t>Jung har fundet en række af Edward </a:t>
            </a:r>
            <a:r>
              <a:rPr lang="da-DK" dirty="0" err="1" smtClean="0"/>
              <a:t>Tuftes</a:t>
            </a:r>
            <a:r>
              <a:rPr lang="da-DK" dirty="0" smtClean="0"/>
              <a:t> påpegede PowerPoint problemer i praksis</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4096713967"/>
              </p:ext>
            </p:extLst>
          </p:nvPr>
        </p:nvGraphicFramePr>
        <p:xfrm>
          <a:off x="4572000" y="1700808"/>
          <a:ext cx="4032448" cy="3831869"/>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Klassisk PPT</a:t>
                      </a:r>
                      <a:r>
                        <a:rPr lang="da-DK" b="1" baseline="0" dirty="0" smtClean="0"/>
                        <a:t> giver problemer</a:t>
                      </a:r>
                      <a:endParaRPr lang="da-DK" b="1" dirty="0" smtClean="0"/>
                    </a:p>
                  </a:txBody>
                  <a:tcPr>
                    <a:solidFill>
                      <a:schemeClr val="bg1">
                        <a:lumMod val="85000"/>
                      </a:schemeClr>
                    </a:solidFill>
                  </a:tcPr>
                </a:tc>
              </a:tr>
              <a:tr h="3212771">
                <a:tc>
                  <a:txBody>
                    <a:bodyPr/>
                    <a:lstStyle/>
                    <a:p>
                      <a:endParaRPr lang="da-DK" sz="1000" dirty="0" smtClean="0"/>
                    </a:p>
                    <a:p>
                      <a:r>
                        <a:rPr lang="da-DK" sz="1000" b="1" dirty="0" smtClean="0"/>
                        <a:t>Edward </a:t>
                      </a:r>
                      <a:r>
                        <a:rPr lang="da-DK" sz="1000" b="1" dirty="0" err="1" smtClean="0"/>
                        <a:t>Tufte</a:t>
                      </a:r>
                      <a:r>
                        <a:rPr lang="da-DK" sz="1000" b="1" dirty="0" smtClean="0"/>
                        <a:t> påpeger en</a:t>
                      </a:r>
                      <a:r>
                        <a:rPr lang="da-DK" sz="1000" b="1" baseline="0" dirty="0" smtClean="0"/>
                        <a:t> række problemstillinger med brugen af PowerPoint</a:t>
                      </a:r>
                      <a:endParaRPr lang="da-DK" sz="1000" b="1" dirty="0" smtClean="0"/>
                    </a:p>
                    <a:p>
                      <a:pPr marL="171450" indent="-171450">
                        <a:buFont typeface="Arial" panose="020B0604020202020204" pitchFamily="34" charset="0"/>
                        <a:buChar char="•"/>
                      </a:pPr>
                      <a:r>
                        <a:rPr lang="da-DK" sz="1000" i="1" baseline="0" dirty="0" err="1" smtClean="0"/>
                        <a:t>Effect</a:t>
                      </a:r>
                      <a:r>
                        <a:rPr lang="da-DK" sz="1000" i="1" baseline="0" dirty="0" smtClean="0"/>
                        <a:t> </a:t>
                      </a:r>
                      <a:r>
                        <a:rPr lang="da-DK" sz="1000" i="1" baseline="0" dirty="0" err="1" smtClean="0"/>
                        <a:t>without</a:t>
                      </a:r>
                      <a:r>
                        <a:rPr lang="da-DK" sz="1000" i="1" baseline="0" dirty="0" smtClean="0"/>
                        <a:t> </a:t>
                      </a:r>
                      <a:r>
                        <a:rPr lang="da-DK" sz="1000" i="1" baseline="0" dirty="0" err="1" smtClean="0"/>
                        <a:t>causes</a:t>
                      </a:r>
                      <a:r>
                        <a:rPr lang="da-DK" sz="1000" i="1" baseline="0" dirty="0" smtClean="0"/>
                        <a:t>: </a:t>
                      </a:r>
                      <a:r>
                        <a:rPr lang="da-DK" sz="1000" baseline="0" dirty="0" smtClean="0"/>
                        <a:t>Svært at følge et argument</a:t>
                      </a:r>
                    </a:p>
                    <a:p>
                      <a:pPr marL="171450" indent="-171450">
                        <a:buFont typeface="Arial" panose="020B0604020202020204" pitchFamily="34" charset="0"/>
                        <a:buChar char="•"/>
                      </a:pPr>
                      <a:r>
                        <a:rPr lang="da-DK" sz="1000" i="1" baseline="0" dirty="0" err="1" smtClean="0"/>
                        <a:t>Charry-picking</a:t>
                      </a:r>
                      <a:r>
                        <a:rPr lang="da-DK" sz="1000" i="1" baseline="0" dirty="0" smtClean="0"/>
                        <a:t>: </a:t>
                      </a:r>
                      <a:r>
                        <a:rPr lang="da-DK" sz="1000" baseline="0" dirty="0" smtClean="0"/>
                        <a:t>Kun beviser der understøtter påstanden</a:t>
                      </a:r>
                    </a:p>
                    <a:p>
                      <a:pPr marL="171450" indent="-171450">
                        <a:buFont typeface="Arial" panose="020B0604020202020204" pitchFamily="34" charset="0"/>
                        <a:buChar char="•"/>
                      </a:pPr>
                      <a:r>
                        <a:rPr lang="da-DK" sz="1000" i="1" baseline="0" dirty="0" err="1" smtClean="0"/>
                        <a:t>Punning</a:t>
                      </a:r>
                      <a:r>
                        <a:rPr lang="da-DK" sz="1000" i="1" baseline="0" dirty="0" smtClean="0"/>
                        <a:t>: </a:t>
                      </a:r>
                      <a:r>
                        <a:rPr lang="da-DK" sz="1000" baseline="0" dirty="0" smtClean="0"/>
                        <a:t>Overdrevet fortolkning af fakta</a:t>
                      </a:r>
                    </a:p>
                    <a:p>
                      <a:pPr marL="171450" indent="-171450">
                        <a:buFont typeface="Arial" panose="020B0604020202020204" pitchFamily="34" charset="0"/>
                        <a:buChar char="•"/>
                      </a:pPr>
                      <a:r>
                        <a:rPr lang="da-DK" sz="1000" i="1" baseline="0" dirty="0" err="1" smtClean="0"/>
                        <a:t>Chartjunk</a:t>
                      </a:r>
                      <a:r>
                        <a:rPr lang="da-DK" sz="1000" i="1" baseline="0" dirty="0" smtClean="0"/>
                        <a:t>*: </a:t>
                      </a:r>
                      <a:r>
                        <a:rPr lang="da-DK" sz="1000" baseline="0" dirty="0" smtClean="0"/>
                        <a:t>Dias-elementer der ikke understøtter </a:t>
                      </a:r>
                      <a:r>
                        <a:rPr lang="da-DK" sz="1000" baseline="0" dirty="0" err="1" smtClean="0"/>
                        <a:t>budskabbet</a:t>
                      </a:r>
                      <a:endParaRPr lang="da-DK" sz="1000" baseline="0" dirty="0" smtClean="0"/>
                    </a:p>
                    <a:p>
                      <a:pPr marL="171450" indent="-171450">
                        <a:buFont typeface="Arial" panose="020B0604020202020204" pitchFamily="34" charset="0"/>
                        <a:buChar char="•"/>
                      </a:pPr>
                      <a:r>
                        <a:rPr lang="da-DK" sz="1000" i="1" baseline="0" dirty="0" smtClean="0"/>
                        <a:t>Rage-to-</a:t>
                      </a:r>
                      <a:r>
                        <a:rPr lang="da-DK" sz="1000" i="1" baseline="0" dirty="0" err="1" smtClean="0"/>
                        <a:t>conclude</a:t>
                      </a:r>
                      <a:r>
                        <a:rPr lang="da-DK" sz="1000" i="1" baseline="0" dirty="0" smtClean="0"/>
                        <a:t>: </a:t>
                      </a:r>
                      <a:r>
                        <a:rPr lang="da-DK" sz="1000" baseline="0" dirty="0" smtClean="0"/>
                        <a:t>Konklusionen kommer før læseren er ”klar”</a:t>
                      </a:r>
                    </a:p>
                    <a:p>
                      <a:pPr marL="171450" indent="-171450">
                        <a:buFont typeface="Arial" panose="020B0604020202020204" pitchFamily="34" charset="0"/>
                        <a:buChar char="•"/>
                      </a:pPr>
                      <a:r>
                        <a:rPr lang="da-DK" sz="1000" i="1" baseline="0" dirty="0" smtClean="0"/>
                        <a:t>Focus on </a:t>
                      </a:r>
                      <a:r>
                        <a:rPr lang="da-DK" sz="1000" i="1" baseline="0" dirty="0" err="1" smtClean="0"/>
                        <a:t>presentation</a:t>
                      </a:r>
                      <a:r>
                        <a:rPr lang="da-DK" sz="1000" i="1" baseline="0" dirty="0" smtClean="0"/>
                        <a:t>, not </a:t>
                      </a:r>
                      <a:r>
                        <a:rPr lang="da-DK" sz="1000" i="1" baseline="0" dirty="0" err="1" smtClean="0"/>
                        <a:t>content</a:t>
                      </a:r>
                      <a:r>
                        <a:rPr lang="da-DK" sz="1000" i="1" baseline="0" dirty="0" smtClean="0"/>
                        <a:t>:</a:t>
                      </a:r>
                      <a:r>
                        <a:rPr lang="da-DK" sz="1000" baseline="0" dirty="0" smtClean="0"/>
                        <a:t> Form over indhold</a:t>
                      </a:r>
                    </a:p>
                    <a:p>
                      <a:pPr marL="171450" indent="-171450">
                        <a:buFont typeface="Arial" panose="020B0604020202020204" pitchFamily="34" charset="0"/>
                        <a:buChar char="•"/>
                      </a:pPr>
                      <a:r>
                        <a:rPr lang="da-DK" sz="1000" i="1" baseline="0" dirty="0" smtClean="0"/>
                        <a:t>Low </a:t>
                      </a:r>
                      <a:r>
                        <a:rPr lang="da-DK" sz="1000" i="1" baseline="0" dirty="0" err="1" smtClean="0"/>
                        <a:t>spatial</a:t>
                      </a:r>
                      <a:r>
                        <a:rPr lang="da-DK" sz="1000" i="1" baseline="0" dirty="0" smtClean="0"/>
                        <a:t> resolution*: </a:t>
                      </a:r>
                      <a:r>
                        <a:rPr lang="da-DK" sz="1000" baseline="0" dirty="0" smtClean="0"/>
                        <a:t>Relativt lidt information pr. side</a:t>
                      </a:r>
                    </a:p>
                    <a:p>
                      <a:pPr marL="171450" indent="-171450">
                        <a:buFont typeface="Arial" panose="020B0604020202020204" pitchFamily="34" charset="0"/>
                        <a:buChar char="•"/>
                      </a:pPr>
                      <a:r>
                        <a:rPr lang="da-DK" sz="1000" i="1" baseline="0" dirty="0" err="1" smtClean="0"/>
                        <a:t>Hierarchical</a:t>
                      </a:r>
                      <a:r>
                        <a:rPr lang="da-DK" sz="1000" i="1" baseline="0" dirty="0" smtClean="0"/>
                        <a:t> </a:t>
                      </a:r>
                      <a:r>
                        <a:rPr lang="da-DK" sz="1000" i="1" baseline="0" dirty="0" err="1" smtClean="0"/>
                        <a:t>Structure</a:t>
                      </a:r>
                      <a:r>
                        <a:rPr lang="da-DK" sz="1000" i="1" baseline="0" dirty="0" smtClean="0"/>
                        <a:t>~: </a:t>
                      </a:r>
                      <a:r>
                        <a:rPr lang="da-DK" sz="1000" baseline="0" dirty="0" smtClean="0"/>
                        <a:t>Meget dybt hierarki (</a:t>
                      </a:r>
                      <a:r>
                        <a:rPr lang="da-DK" sz="1000" baseline="0" dirty="0" err="1" smtClean="0"/>
                        <a:t>bullets</a:t>
                      </a:r>
                      <a:r>
                        <a:rPr lang="da-DK" sz="1000" baseline="0" dirty="0" smtClean="0"/>
                        <a:t>)</a:t>
                      </a:r>
                    </a:p>
                    <a:p>
                      <a:pPr marL="171450" indent="-171450">
                        <a:buFont typeface="Arial" panose="020B0604020202020204" pitchFamily="34" charset="0"/>
                        <a:buChar char="•"/>
                      </a:pPr>
                      <a:r>
                        <a:rPr lang="da-DK" sz="1000" i="1" baseline="0" dirty="0" err="1" smtClean="0"/>
                        <a:t>Cognitive</a:t>
                      </a:r>
                      <a:r>
                        <a:rPr lang="da-DK" sz="1000" i="1" baseline="0" dirty="0" smtClean="0"/>
                        <a:t> overload: </a:t>
                      </a:r>
                      <a:r>
                        <a:rPr lang="da-DK" sz="1000" baseline="0" dirty="0" smtClean="0"/>
                        <a:t>For mange ting på en gang på dias</a:t>
                      </a:r>
                    </a:p>
                    <a:p>
                      <a:pPr marL="171450" indent="-171450">
                        <a:buFont typeface="Arial" panose="020B0604020202020204" pitchFamily="34" charset="0"/>
                        <a:buChar char="•"/>
                      </a:pPr>
                      <a:endParaRPr lang="da-DK" sz="1000" baseline="0" dirty="0" smtClean="0"/>
                    </a:p>
                    <a:p>
                      <a:pPr marL="0" indent="0">
                        <a:buFont typeface="Arial" panose="020B0604020202020204" pitchFamily="34" charset="0"/>
                        <a:buNone/>
                      </a:pPr>
                      <a:r>
                        <a:rPr lang="da-DK" sz="1000" b="1" baseline="0" dirty="0" smtClean="0"/>
                        <a:t>Yu Chao Jung har verificeret et par i praksis</a:t>
                      </a:r>
                    </a:p>
                    <a:p>
                      <a:pPr marL="171450" indent="-171450">
                        <a:buFont typeface="Arial" panose="020B0604020202020204" pitchFamily="34" charset="0"/>
                        <a:buChar char="•"/>
                      </a:pPr>
                      <a:r>
                        <a:rPr lang="da-DK" sz="1000" dirty="0" smtClean="0"/>
                        <a:t>Elementerne markeret</a:t>
                      </a:r>
                      <a:r>
                        <a:rPr lang="da-DK" sz="1000" baseline="0" dirty="0" smtClean="0"/>
                        <a:t> med * ovenfor har Yu Chao Jung identificeret gennem et mindre </a:t>
                      </a:r>
                      <a:r>
                        <a:rPr lang="da-DK" sz="1000" baseline="0" dirty="0" err="1" smtClean="0"/>
                        <a:t>case-studie</a:t>
                      </a:r>
                      <a:r>
                        <a:rPr lang="da-DK" sz="1000" baseline="0" dirty="0" smtClean="0"/>
                        <a:t> hos to konsulentvirksomheder</a:t>
                      </a:r>
                    </a:p>
                    <a:p>
                      <a:pPr marL="171450" indent="-171450">
                        <a:buFont typeface="Arial" panose="020B0604020202020204" pitchFamily="34" charset="0"/>
                        <a:buChar char="•"/>
                      </a:pPr>
                      <a:r>
                        <a:rPr lang="da-DK" sz="1000" baseline="0" dirty="0" smtClean="0"/>
                        <a:t>Elementerne markeret med ~har Yo Chao Jung ikke kunnet identificere gennem sit case studie</a:t>
                      </a:r>
                    </a:p>
                    <a:p>
                      <a:pPr marL="171450" indent="-171450">
                        <a:buFont typeface="Arial" panose="020B0604020202020204" pitchFamily="34" charset="0"/>
                        <a:buChar char="•"/>
                      </a:pPr>
                      <a:r>
                        <a:rPr lang="da-DK" sz="1000" baseline="0" dirty="0" smtClean="0"/>
                        <a:t>De øvrige har ikke været omfattet af studierne</a:t>
                      </a:r>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113</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Brug altid reglerne i indeværende dokument for at undgå de mange kognitive problemstillinger med brugen af PowerPoint, som Edward </a:t>
            </a:r>
            <a:r>
              <a:rPr lang="da-DK" sz="1200" dirty="0" err="1" smtClean="0"/>
              <a:t>Tufte</a:t>
            </a:r>
            <a:r>
              <a:rPr lang="da-DK" sz="1200" dirty="0" smtClean="0"/>
              <a:t> har påpeget.</a:t>
            </a:r>
          </a:p>
        </p:txBody>
      </p:sp>
      <p:sp>
        <p:nvSpPr>
          <p:cNvPr id="14"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Yu Chao Jung, </a:t>
            </a:r>
            <a:r>
              <a:rPr lang="da-DK" sz="800" dirty="0" smtClean="0"/>
              <a:t>2006, </a:t>
            </a:r>
            <a:r>
              <a:rPr lang="en-US" sz="800" dirty="0"/>
              <a:t>The Cognitive Style of PowerPoint: A Case Study </a:t>
            </a:r>
            <a:endParaRPr lang="da-DK" sz="800" dirty="0" smtClean="0"/>
          </a:p>
        </p:txBody>
      </p:sp>
      <p:sp>
        <p:nvSpPr>
          <p:cNvPr id="13" name="Rektangel 1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pic>
        <p:nvPicPr>
          <p:cNvPr id="11" name="Billede 10"/>
          <p:cNvPicPr>
            <a:picLocks noChangeAspect="1"/>
          </p:cNvPicPr>
          <p:nvPr/>
        </p:nvPicPr>
        <p:blipFill rotWithShape="1">
          <a:blip r:embed="rId2" cstate="print"/>
          <a:srcRect b="21221"/>
          <a:stretch/>
        </p:blipFill>
        <p:spPr>
          <a:xfrm>
            <a:off x="719136" y="1687633"/>
            <a:ext cx="2717861" cy="3613576"/>
          </a:xfrm>
          <a:prstGeom prst="rect">
            <a:avLst/>
          </a:prstGeom>
          <a:ln>
            <a:solidFill>
              <a:schemeClr val="tx1"/>
            </a:solidFill>
          </a:ln>
        </p:spPr>
      </p:pic>
    </p:spTree>
    <p:extLst>
      <p:ext uri="{BB962C8B-B14F-4D97-AF65-F5344CB8AC3E}">
        <p14:creationId xmlns:p14="http://schemas.microsoft.com/office/powerpoint/2010/main" xmlns="" val="264008454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a:noFill/>
        </p:spPr>
        <p:txBody>
          <a:bodyPr/>
          <a:lstStyle/>
          <a:p>
            <a:r>
              <a:rPr lang="da-DK" dirty="0" err="1" smtClean="0"/>
              <a:t>Alley</a:t>
            </a:r>
            <a:r>
              <a:rPr lang="da-DK" dirty="0" smtClean="0"/>
              <a:t>, Schreiber, </a:t>
            </a:r>
            <a:r>
              <a:rPr lang="da-DK" dirty="0" err="1" smtClean="0"/>
              <a:t>Ramsdell</a:t>
            </a:r>
            <a:r>
              <a:rPr lang="da-DK" dirty="0" smtClean="0"/>
              <a:t> &amp; </a:t>
            </a:r>
            <a:r>
              <a:rPr lang="da-DK" dirty="0" err="1" smtClean="0"/>
              <a:t>Muffo</a:t>
            </a:r>
            <a:r>
              <a:rPr lang="da-DK" dirty="0" smtClean="0"/>
              <a:t> har bevidst, at der er en statistisk signifikant fordel ved sætnings-overskrifter</a:t>
            </a:r>
            <a:endParaRPr lang="da-DK" dirty="0"/>
          </a:p>
        </p:txBody>
      </p:sp>
      <p:sp>
        <p:nvSpPr>
          <p:cNvPr id="5" name="Vinkel 4"/>
          <p:cNvSpPr/>
          <p:nvPr/>
        </p:nvSpPr>
        <p:spPr bwMode="auto">
          <a:xfrm>
            <a:off x="3923928" y="1700808"/>
            <a:ext cx="432048" cy="3600400"/>
          </a:xfrm>
          <a:prstGeom prst="chevron">
            <a:avLst>
              <a:gd name="adj" fmla="val 80235"/>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aphicFrame>
        <p:nvGraphicFramePr>
          <p:cNvPr id="4" name="Tabel 3"/>
          <p:cNvGraphicFramePr>
            <a:graphicFrameLocks noGrp="1"/>
          </p:cNvGraphicFramePr>
          <p:nvPr>
            <p:extLst>
              <p:ext uri="{D42A27DB-BD31-4B8C-83A1-F6EECF244321}">
                <p14:modId xmlns:p14="http://schemas.microsoft.com/office/powerpoint/2010/main" xmlns="" val="95909345"/>
              </p:ext>
            </p:extLst>
          </p:nvPr>
        </p:nvGraphicFramePr>
        <p:xfrm>
          <a:off x="4572000" y="1700808"/>
          <a:ext cx="4032448" cy="3600400"/>
        </p:xfrm>
        <a:graphic>
          <a:graphicData uri="http://schemas.openxmlformats.org/drawingml/2006/table">
            <a:tbl>
              <a:tblPr firstRow="1" bandRow="1">
                <a:tableStyleId>{5940675A-B579-460E-94D1-54222C63F5DA}</a:tableStyleId>
              </a:tblPr>
              <a:tblGrid>
                <a:gridCol w="4032448"/>
              </a:tblGrid>
              <a:tr h="387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t>Én</a:t>
                      </a:r>
                      <a:r>
                        <a:rPr lang="da-DK" b="1" baseline="0" dirty="0" smtClean="0"/>
                        <a:t> sætning som overskrift</a:t>
                      </a:r>
                      <a:endParaRPr lang="da-DK" b="1" dirty="0" smtClean="0"/>
                    </a:p>
                  </a:txBody>
                  <a:tcPr>
                    <a:solidFill>
                      <a:schemeClr val="bg1">
                        <a:lumMod val="85000"/>
                      </a:schemeClr>
                    </a:solidFill>
                  </a:tcPr>
                </a:tc>
              </a:tr>
              <a:tr h="3212771">
                <a:tc>
                  <a:txBody>
                    <a:bodyPr/>
                    <a:lstStyle/>
                    <a:p>
                      <a:endParaRPr lang="da-DK" sz="1000" dirty="0" smtClean="0"/>
                    </a:p>
                    <a:p>
                      <a:r>
                        <a:rPr lang="da-DK" sz="1000" b="1" dirty="0" smtClean="0"/>
                        <a:t>Overskriften</a:t>
                      </a:r>
                      <a:r>
                        <a:rPr lang="da-DK" sz="1000" b="1" baseline="0" dirty="0" smtClean="0"/>
                        <a:t> som sætning understøtter budskabet</a:t>
                      </a:r>
                      <a:endParaRPr lang="da-DK" sz="1000" b="1" dirty="0" smtClean="0"/>
                    </a:p>
                    <a:p>
                      <a:pPr marL="171450" indent="-171450">
                        <a:buFont typeface="Arial" panose="020B0604020202020204" pitchFamily="34" charset="0"/>
                        <a:buChar char="•"/>
                      </a:pPr>
                      <a:r>
                        <a:rPr lang="da-DK" sz="1000" dirty="0" smtClean="0"/>
                        <a:t>Overskriften fokuserer læserens opmærksomhed</a:t>
                      </a:r>
                    </a:p>
                    <a:p>
                      <a:pPr marL="171450" indent="-171450">
                        <a:buFont typeface="Arial" panose="020B0604020202020204" pitchFamily="34" charset="0"/>
                        <a:buChar char="•"/>
                      </a:pPr>
                      <a:r>
                        <a:rPr lang="da-DK" sz="1000" dirty="0" smtClean="0"/>
                        <a:t>Viser den vigtigste idé på siden helt klart for læseren</a:t>
                      </a:r>
                    </a:p>
                    <a:p>
                      <a:pPr marL="171450" indent="-171450">
                        <a:buFont typeface="Arial" panose="020B0604020202020204" pitchFamily="34" charset="0"/>
                        <a:buChar char="•"/>
                      </a:pPr>
                      <a:r>
                        <a:rPr lang="da-DK" sz="1000" dirty="0" smtClean="0"/>
                        <a:t>Indholdet på det enkelte dias </a:t>
                      </a:r>
                      <a:r>
                        <a:rPr lang="da-DK" sz="1000" baseline="0" dirty="0" smtClean="0"/>
                        <a:t>underbygger overskriften, og derved understøttes pyramidestrukturen i et argument også</a:t>
                      </a:r>
                    </a:p>
                    <a:p>
                      <a:pPr marL="171450" indent="-171450">
                        <a:buFont typeface="Arial" panose="020B0604020202020204" pitchFamily="34" charset="0"/>
                        <a:buChar char="•"/>
                      </a:pPr>
                      <a:endParaRPr lang="da-DK" sz="1000" baseline="0" dirty="0" smtClean="0"/>
                    </a:p>
                    <a:p>
                      <a:pPr marL="0" indent="0">
                        <a:buFont typeface="Arial" panose="020B0604020202020204" pitchFamily="34" charset="0"/>
                        <a:buNone/>
                      </a:pPr>
                      <a:r>
                        <a:rPr lang="da-DK" sz="1000" b="1" baseline="0" dirty="0" smtClean="0"/>
                        <a:t>Indlæring øges markant</a:t>
                      </a:r>
                    </a:p>
                    <a:p>
                      <a:pPr marL="171450" indent="-171450">
                        <a:buFont typeface="Arial" panose="020B0604020202020204" pitchFamily="34" charset="0"/>
                        <a:buChar char="•"/>
                      </a:pPr>
                      <a:r>
                        <a:rPr lang="da-DK" sz="1000" dirty="0" smtClean="0"/>
                        <a:t>Indlæringen (evnen</a:t>
                      </a:r>
                      <a:r>
                        <a:rPr lang="da-DK" sz="1000" baseline="0" dirty="0" smtClean="0"/>
                        <a:t> til at huske indholdet) af de enkelte dias og af et samlet diassæt forbedres, når der bruges en sætning (fremfor ét eller to ord) som overskrift</a:t>
                      </a:r>
                    </a:p>
                    <a:p>
                      <a:pPr marL="171450" indent="-171450">
                        <a:buFont typeface="Arial" panose="020B0604020202020204" pitchFamily="34" charset="0"/>
                        <a:buChar char="•"/>
                      </a:pPr>
                      <a:r>
                        <a:rPr lang="da-DK" sz="1000" baseline="0" dirty="0" smtClean="0"/>
                        <a:t>Indlæringen blev øget med mellem 15% og 45% alt afhængig af designet af den information, kontrolgruppen blev udsat for</a:t>
                      </a:r>
                      <a:endParaRPr lang="da-DK" sz="1000" dirty="0"/>
                    </a:p>
                  </a:txBody>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114</a:t>
            </a:fld>
            <a:endParaRPr lang="da-DK" dirty="0"/>
          </a:p>
        </p:txBody>
      </p:sp>
      <p:sp>
        <p:nvSpPr>
          <p:cNvPr id="12" name="Rektangel 11"/>
          <p:cNvSpPr/>
          <p:nvPr/>
        </p:nvSpPr>
        <p:spPr bwMode="auto">
          <a:xfrm>
            <a:off x="1475656" y="5733256"/>
            <a:ext cx="6912768" cy="576064"/>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da-DK" sz="1200" dirty="0" smtClean="0"/>
              <a:t>Formuler altid overskrifter på dias som sætninger for at øge indlæringen hos modtageren med op til 45%.</a:t>
            </a:r>
          </a:p>
        </p:txBody>
      </p:sp>
      <p:sp>
        <p:nvSpPr>
          <p:cNvPr id="14" name="Tekstfelt 11"/>
          <p:cNvSpPr txBox="1"/>
          <p:nvPr/>
        </p:nvSpPr>
        <p:spPr>
          <a:xfrm>
            <a:off x="827584" y="6474241"/>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Muchael</a:t>
            </a:r>
            <a:r>
              <a:rPr lang="da-DK" sz="800" dirty="0" smtClean="0"/>
              <a:t> </a:t>
            </a:r>
            <a:r>
              <a:rPr lang="da-DK" sz="800" dirty="0" err="1" smtClean="0"/>
              <a:t>Alley</a:t>
            </a:r>
            <a:r>
              <a:rPr lang="da-DK" sz="800" dirty="0" smtClean="0"/>
              <a:t>, Madeline </a:t>
            </a:r>
            <a:r>
              <a:rPr lang="da-DK" sz="800" dirty="0" err="1" smtClean="0"/>
              <a:t>Shreiber</a:t>
            </a:r>
            <a:r>
              <a:rPr lang="da-DK" sz="800" dirty="0" smtClean="0"/>
              <a:t>, Katrina </a:t>
            </a:r>
            <a:r>
              <a:rPr lang="da-DK" sz="800" dirty="0" err="1" smtClean="0"/>
              <a:t>Ramsdell</a:t>
            </a:r>
            <a:r>
              <a:rPr lang="da-DK" sz="800" dirty="0" smtClean="0"/>
              <a:t> &amp; John </a:t>
            </a:r>
            <a:r>
              <a:rPr lang="da-DK" sz="800" dirty="0" err="1" smtClean="0"/>
              <a:t>Muffo</a:t>
            </a:r>
            <a:r>
              <a:rPr lang="da-DK" sz="800" dirty="0" smtClean="0"/>
              <a:t>, 2006, How the design of </a:t>
            </a:r>
            <a:r>
              <a:rPr lang="da-DK" sz="800" dirty="0" err="1" smtClean="0"/>
              <a:t>Headlines</a:t>
            </a:r>
            <a:r>
              <a:rPr lang="da-DK" sz="800" dirty="0" smtClean="0"/>
              <a:t> in Presentation Slides </a:t>
            </a:r>
            <a:r>
              <a:rPr lang="da-DK" sz="800" dirty="0" err="1" smtClean="0"/>
              <a:t>Affects</a:t>
            </a:r>
            <a:r>
              <a:rPr lang="da-DK" sz="800" dirty="0" smtClean="0"/>
              <a:t> </a:t>
            </a:r>
            <a:r>
              <a:rPr lang="da-DK" sz="800" dirty="0" err="1" smtClean="0"/>
              <a:t>Audience</a:t>
            </a:r>
            <a:r>
              <a:rPr lang="da-DK" sz="800" dirty="0" smtClean="0"/>
              <a:t> Retention, Technical </a:t>
            </a:r>
            <a:r>
              <a:rPr lang="da-DK" sz="800" dirty="0" err="1" smtClean="0"/>
              <a:t>Communication</a:t>
            </a:r>
            <a:r>
              <a:rPr lang="da-DK" sz="800" dirty="0" smtClean="0"/>
              <a:t> </a:t>
            </a:r>
            <a:r>
              <a:rPr lang="da-DK" sz="800" dirty="0" err="1" smtClean="0"/>
              <a:t>vol</a:t>
            </a:r>
            <a:r>
              <a:rPr lang="da-DK" sz="800" dirty="0" smtClean="0"/>
              <a:t> 53 no. 2, maj 2006</a:t>
            </a:r>
          </a:p>
        </p:txBody>
      </p:sp>
      <p:sp>
        <p:nvSpPr>
          <p:cNvPr id="13" name="Rektangel 1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Bilag </a:t>
            </a:r>
            <a:r>
              <a:rPr lang="da-DK" sz="1200" b="1" dirty="0"/>
              <a:t>&gt; Forskning om design af </a:t>
            </a:r>
            <a:r>
              <a:rPr lang="da-DK" sz="1200" b="1" dirty="0" smtClean="0"/>
              <a:t>dias</a:t>
            </a:r>
            <a:endParaRPr lang="da-DK" sz="1200" b="1" dirty="0"/>
          </a:p>
          <a:p>
            <a:pPr defTabSz="914378"/>
            <a:endParaRPr lang="da-DK" sz="1200" b="1" dirty="0"/>
          </a:p>
        </p:txBody>
      </p:sp>
      <p:pic>
        <p:nvPicPr>
          <p:cNvPr id="6" name="Billede 5"/>
          <p:cNvPicPr>
            <a:picLocks noChangeAspect="1"/>
          </p:cNvPicPr>
          <p:nvPr/>
        </p:nvPicPr>
        <p:blipFill rotWithShape="1">
          <a:blip r:embed="rId2" cstate="print"/>
          <a:srcRect r="4326" b="28511"/>
          <a:stretch/>
        </p:blipFill>
        <p:spPr>
          <a:xfrm>
            <a:off x="719137" y="1689109"/>
            <a:ext cx="2717861" cy="3612099"/>
          </a:xfrm>
          <a:prstGeom prst="rect">
            <a:avLst/>
          </a:prstGeom>
          <a:ln>
            <a:solidFill>
              <a:schemeClr val="tx1"/>
            </a:solidFill>
          </a:ln>
        </p:spPr>
      </p:pic>
    </p:spTree>
    <p:extLst>
      <p:ext uri="{BB962C8B-B14F-4D97-AF65-F5344CB8AC3E}">
        <p14:creationId xmlns:p14="http://schemas.microsoft.com/office/powerpoint/2010/main" xmlns="" val="2788041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Billede 117"/>
          <p:cNvPicPr>
            <a:picLocks noChangeAspect="1"/>
          </p:cNvPicPr>
          <p:nvPr/>
        </p:nvPicPr>
        <p:blipFill rotWithShape="1">
          <a:blip r:embed="rId2" cstate="print">
            <a:extLst>
              <a:ext uri="{28A0092B-C50C-407E-A947-70E740481C1C}">
                <a14:useLocalDpi xmlns:a14="http://schemas.microsoft.com/office/drawing/2010/main" xmlns="" val="0"/>
              </a:ext>
            </a:extLst>
          </a:blip>
          <a:srcRect l="21802" t="6776" b="34698"/>
          <a:stretch/>
        </p:blipFill>
        <p:spPr>
          <a:xfrm>
            <a:off x="-31668" y="-27383"/>
            <a:ext cx="9175668" cy="6885383"/>
          </a:xfrm>
          <a:prstGeom prst="rect">
            <a:avLst/>
          </a:prstGeom>
        </p:spPr>
      </p:pic>
      <p:sp>
        <p:nvSpPr>
          <p:cNvPr id="2" name="Titel 1"/>
          <p:cNvSpPr>
            <a:spLocks noGrp="1"/>
          </p:cNvSpPr>
          <p:nvPr>
            <p:ph type="title"/>
          </p:nvPr>
        </p:nvSpPr>
        <p:spPr>
          <a:xfrm>
            <a:off x="-31668" y="536575"/>
            <a:ext cx="9175667" cy="762000"/>
          </a:xfrm>
          <a:solidFill>
            <a:srgbClr val="EAEAEA">
              <a:alpha val="60000"/>
            </a:srgbClr>
          </a:solidFill>
        </p:spPr>
        <p:txBody>
          <a:bodyPr anchor="ctr"/>
          <a:lstStyle/>
          <a:p>
            <a:pPr marL="457200"/>
            <a:r>
              <a:rPr lang="da-DK" dirty="0" smtClean="0"/>
              <a:t>Pyramideprincippet flytter budskaberne ét element ad gangen samtidig med at det store billede bygges op</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solidFill>
                  <a:schemeClr val="bg1"/>
                </a:solidFill>
              </a:rPr>
              <a:pPr/>
              <a:t>12</a:t>
            </a:fld>
            <a:endParaRPr lang="da-DK" dirty="0">
              <a:solidFill>
                <a:schemeClr val="bg1"/>
              </a:solidFill>
            </a:endParaRPr>
          </a:p>
        </p:txBody>
      </p:sp>
      <p:sp>
        <p:nvSpPr>
          <p:cNvPr id="109" name="Skyformet billedforklaring 108"/>
          <p:cNvSpPr/>
          <p:nvPr/>
        </p:nvSpPr>
        <p:spPr bwMode="auto">
          <a:xfrm>
            <a:off x="6619722" y="2132856"/>
            <a:ext cx="2531898" cy="1656184"/>
          </a:xfrm>
          <a:prstGeom prst="cloudCallout">
            <a:avLst/>
          </a:prstGeom>
          <a:solidFill>
            <a:srgbClr val="EAEAEA">
              <a:alpha val="60000"/>
            </a:srgb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110" name="Oval billedforklaring 109"/>
          <p:cNvSpPr/>
          <p:nvPr/>
        </p:nvSpPr>
        <p:spPr bwMode="auto">
          <a:xfrm>
            <a:off x="3608622" y="1826378"/>
            <a:ext cx="1173211" cy="1179851"/>
          </a:xfrm>
          <a:prstGeom prst="wedgeEllipseCallout">
            <a:avLst>
              <a:gd name="adj1" fmla="val -84129"/>
              <a:gd name="adj2" fmla="val -5266"/>
            </a:avLst>
          </a:prstGeom>
          <a:solidFill>
            <a:srgbClr val="EAEAEA">
              <a:alpha val="60000"/>
            </a:srgb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6" name="Afrundet rektangel 5"/>
          <p:cNvSpPr/>
          <p:nvPr/>
        </p:nvSpPr>
        <p:spPr bwMode="auto">
          <a:xfrm>
            <a:off x="7748624" y="2405093"/>
            <a:ext cx="574593" cy="150281"/>
          </a:xfrm>
          <a:prstGeom prst="roundRect">
            <a:avLst>
              <a:gd name="adj" fmla="val 0"/>
            </a:avLst>
          </a:prstGeom>
          <a:solidFill>
            <a:schemeClr val="tx2"/>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400" dirty="0" smtClean="0">
                <a:solidFill>
                  <a:schemeClr val="bg1"/>
                </a:solidFill>
              </a:rPr>
              <a:t>Hovedbudskab</a:t>
            </a:r>
            <a:endParaRPr kumimoji="0" lang="da-DK" sz="400" b="0" i="0" u="none" strike="noStrike" cap="none" normalizeH="0" baseline="0" dirty="0" smtClean="0">
              <a:ln>
                <a:noFill/>
              </a:ln>
              <a:solidFill>
                <a:schemeClr val="bg1"/>
              </a:solidFill>
              <a:effectLst/>
            </a:endParaRPr>
          </a:p>
        </p:txBody>
      </p:sp>
      <p:cxnSp>
        <p:nvCxnSpPr>
          <p:cNvPr id="7" name="Lige forbindelse 6"/>
          <p:cNvCxnSpPr>
            <a:stCxn id="6" idx="2"/>
            <a:endCxn id="77" idx="0"/>
          </p:cNvCxnSpPr>
          <p:nvPr/>
        </p:nvCxnSpPr>
        <p:spPr bwMode="auto">
          <a:xfrm flipH="1">
            <a:off x="7273621" y="2555374"/>
            <a:ext cx="762299" cy="11563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 name="Lige forbindelse 7"/>
          <p:cNvCxnSpPr>
            <a:stCxn id="6" idx="2"/>
          </p:cNvCxnSpPr>
          <p:nvPr/>
        </p:nvCxnSpPr>
        <p:spPr bwMode="auto">
          <a:xfrm>
            <a:off x="8035920" y="2555374"/>
            <a:ext cx="0" cy="11563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 name="Lige forbindelse 8"/>
          <p:cNvCxnSpPr>
            <a:stCxn id="6" idx="2"/>
            <a:endCxn id="13" idx="0"/>
          </p:cNvCxnSpPr>
          <p:nvPr/>
        </p:nvCxnSpPr>
        <p:spPr bwMode="auto">
          <a:xfrm>
            <a:off x="8035920" y="2555374"/>
            <a:ext cx="773719" cy="115631"/>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0" name="Gruppe 9"/>
          <p:cNvGrpSpPr/>
          <p:nvPr/>
        </p:nvGrpSpPr>
        <p:grpSpPr>
          <a:xfrm>
            <a:off x="6962412" y="2671004"/>
            <a:ext cx="622565" cy="562181"/>
            <a:chOff x="720000" y="2816917"/>
            <a:chExt cx="2232528" cy="2192198"/>
          </a:xfrm>
        </p:grpSpPr>
        <p:sp>
          <p:nvSpPr>
            <p:cNvPr id="77" name="Rektangel 76"/>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rPr>
                <a:t>Budska</a:t>
              </a:r>
              <a:r>
                <a:rPr lang="da-DK" sz="400" dirty="0" smtClean="0">
                  <a:solidFill>
                    <a:schemeClr val="bg1"/>
                  </a:solidFill>
                </a:rPr>
                <a:t>b 1</a:t>
              </a:r>
              <a:endParaRPr kumimoji="0" lang="da-DK" sz="400" b="0" i="0" u="none" strike="noStrike" cap="none" normalizeH="0" baseline="0" dirty="0" smtClean="0">
                <a:ln>
                  <a:noFill/>
                </a:ln>
                <a:solidFill>
                  <a:schemeClr val="bg1"/>
                </a:solidFill>
                <a:effectLst/>
              </a:endParaRPr>
            </a:p>
          </p:txBody>
        </p:sp>
        <p:cxnSp>
          <p:nvCxnSpPr>
            <p:cNvPr id="78" name="Lige forbindelse 77"/>
            <p:cNvCxnSpPr>
              <a:stCxn id="77" idx="2"/>
              <a:endCxn id="101"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9" name="Lige forbindelse 78"/>
            <p:cNvCxnSpPr>
              <a:stCxn id="93" idx="0"/>
              <a:endCxn id="77"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0" name="Lige forbindelse 79"/>
            <p:cNvCxnSpPr>
              <a:stCxn id="85" idx="0"/>
              <a:endCxn id="77"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81" name="Gruppe 80"/>
            <p:cNvGrpSpPr/>
            <p:nvPr/>
          </p:nvGrpSpPr>
          <p:grpSpPr>
            <a:xfrm>
              <a:off x="720000" y="3789040"/>
              <a:ext cx="2232528" cy="1220075"/>
              <a:chOff x="683568" y="3736486"/>
              <a:chExt cx="2232528" cy="1220075"/>
            </a:xfrm>
          </p:grpSpPr>
          <p:grpSp>
            <p:nvGrpSpPr>
              <p:cNvPr id="82" name="Gruppe 81"/>
              <p:cNvGrpSpPr/>
              <p:nvPr/>
            </p:nvGrpSpPr>
            <p:grpSpPr>
              <a:xfrm>
                <a:off x="683568" y="3736486"/>
                <a:ext cx="612208" cy="1207314"/>
                <a:chOff x="179512" y="3733854"/>
                <a:chExt cx="900240" cy="1456355"/>
              </a:xfrm>
            </p:grpSpPr>
            <p:sp>
              <p:nvSpPr>
                <p:cNvPr id="101" name="Rektangel 100"/>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A</a:t>
                  </a:r>
                </a:p>
              </p:txBody>
            </p:sp>
            <p:grpSp>
              <p:nvGrpSpPr>
                <p:cNvPr id="102" name="Gruppe 101"/>
                <p:cNvGrpSpPr/>
                <p:nvPr/>
              </p:nvGrpSpPr>
              <p:grpSpPr>
                <a:xfrm>
                  <a:off x="179512" y="4686153"/>
                  <a:ext cx="900240" cy="504056"/>
                  <a:chOff x="220483" y="4725144"/>
                  <a:chExt cx="1214201" cy="586012"/>
                </a:xfrm>
              </p:grpSpPr>
              <p:sp>
                <p:nvSpPr>
                  <p:cNvPr id="106" name="Rektangel 105"/>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07" name="Rektangel 106"/>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08" name="Rektangel 107"/>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03" name="Lige forbindelse 102"/>
                <p:cNvCxnSpPr>
                  <a:stCxn id="106"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4" name="Lige forbindelse 103"/>
                <p:cNvCxnSpPr>
                  <a:stCxn id="107"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5" name="Lige forbindelse 104"/>
                <p:cNvCxnSpPr>
                  <a:stCxn id="108"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83" name="Gruppe 82"/>
              <p:cNvGrpSpPr/>
              <p:nvPr/>
            </p:nvGrpSpPr>
            <p:grpSpPr>
              <a:xfrm>
                <a:off x="1493728" y="3749247"/>
                <a:ext cx="612208" cy="1194553"/>
                <a:chOff x="1375704" y="3749247"/>
                <a:chExt cx="900240" cy="1440962"/>
              </a:xfrm>
            </p:grpSpPr>
            <p:sp>
              <p:nvSpPr>
                <p:cNvPr id="93" name="Rektangel 92"/>
                <p:cNvSpPr/>
                <p:nvPr/>
              </p:nvSpPr>
              <p:spPr bwMode="auto">
                <a:xfrm>
                  <a:off x="1532684" y="3749247"/>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a:t>
                  </a:r>
                </a:p>
              </p:txBody>
            </p:sp>
            <p:grpSp>
              <p:nvGrpSpPr>
                <p:cNvPr id="94" name="Gruppe 93"/>
                <p:cNvGrpSpPr/>
                <p:nvPr/>
              </p:nvGrpSpPr>
              <p:grpSpPr>
                <a:xfrm>
                  <a:off x="1375704" y="4686153"/>
                  <a:ext cx="900240" cy="504056"/>
                  <a:chOff x="220483" y="4725144"/>
                  <a:chExt cx="1214201" cy="586012"/>
                </a:xfrm>
              </p:grpSpPr>
              <p:sp>
                <p:nvSpPr>
                  <p:cNvPr id="98" name="Rektangel 97"/>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99" name="Rektangel 98"/>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00" name="Rektangel 99"/>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95" name="Lige forbindelse 94"/>
                <p:cNvCxnSpPr>
                  <a:stCxn id="98" idx="0"/>
                  <a:endCxn id="93"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6" name="Lige forbindelse 95"/>
                <p:cNvCxnSpPr>
                  <a:stCxn id="99" idx="0"/>
                  <a:endCxn id="93"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7" name="Lige forbindelse 96"/>
                <p:cNvCxnSpPr>
                  <a:stCxn id="100" idx="0"/>
                  <a:endCxn id="93"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84" name="Gruppe 83"/>
              <p:cNvGrpSpPr/>
              <p:nvPr/>
            </p:nvGrpSpPr>
            <p:grpSpPr>
              <a:xfrm>
                <a:off x="2303888" y="3749247"/>
                <a:ext cx="612208" cy="1207314"/>
                <a:chOff x="2591640" y="3733854"/>
                <a:chExt cx="900240" cy="1456355"/>
              </a:xfrm>
            </p:grpSpPr>
            <p:sp>
              <p:nvSpPr>
                <p:cNvPr id="85" name="Rektangel 84"/>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C</a:t>
                  </a:r>
                </a:p>
              </p:txBody>
            </p:sp>
            <p:grpSp>
              <p:nvGrpSpPr>
                <p:cNvPr id="86" name="Gruppe 85"/>
                <p:cNvGrpSpPr/>
                <p:nvPr/>
              </p:nvGrpSpPr>
              <p:grpSpPr>
                <a:xfrm>
                  <a:off x="2591640" y="4686153"/>
                  <a:ext cx="900240" cy="504056"/>
                  <a:chOff x="220483" y="4725144"/>
                  <a:chExt cx="1214201" cy="586012"/>
                </a:xfrm>
              </p:grpSpPr>
              <p:sp>
                <p:nvSpPr>
                  <p:cNvPr id="90" name="Rektangel 89"/>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91" name="Rektangel 90"/>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92" name="Rektangel 91"/>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87" name="Lige forbindelse 86"/>
                <p:cNvCxnSpPr>
                  <a:stCxn id="90" idx="0"/>
                  <a:endCxn id="85"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8" name="Lige forbindelse 87"/>
                <p:cNvCxnSpPr>
                  <a:stCxn id="91" idx="0"/>
                  <a:endCxn id="85"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9" name="Lige forbindelse 88"/>
                <p:cNvCxnSpPr>
                  <a:stCxn id="92" idx="0"/>
                  <a:endCxn id="85"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nvGrpSpPr>
          <p:cNvPr id="11" name="Gruppe 10"/>
          <p:cNvGrpSpPr/>
          <p:nvPr/>
        </p:nvGrpSpPr>
        <p:grpSpPr>
          <a:xfrm>
            <a:off x="7730421" y="2671004"/>
            <a:ext cx="622565" cy="562181"/>
            <a:chOff x="720000" y="2816917"/>
            <a:chExt cx="2232528" cy="2192198"/>
          </a:xfrm>
        </p:grpSpPr>
        <p:sp>
          <p:nvSpPr>
            <p:cNvPr id="45" name="Rektangel 44"/>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Budskab</a:t>
              </a:r>
              <a:r>
                <a:rPr kumimoji="0" lang="da-DK" sz="400" b="0" i="0" u="none" strike="noStrike" cap="none" normalizeH="0" dirty="0" smtClean="0">
                  <a:ln>
                    <a:noFill/>
                  </a:ln>
                  <a:solidFill>
                    <a:schemeClr val="bg1"/>
                  </a:solidFill>
                  <a:effectLst/>
                  <a:latin typeface="Verdana" pitchFamily="34" charset="0"/>
                </a:rPr>
                <a:t> 2</a:t>
              </a:r>
              <a:endParaRPr kumimoji="0" lang="da-DK" sz="400" b="0" i="0" u="none" strike="noStrike" cap="none" normalizeH="0" baseline="0" dirty="0" smtClean="0">
                <a:ln>
                  <a:noFill/>
                </a:ln>
                <a:solidFill>
                  <a:schemeClr val="bg1"/>
                </a:solidFill>
                <a:effectLst/>
                <a:latin typeface="Verdana" pitchFamily="34" charset="0"/>
              </a:endParaRPr>
            </a:p>
          </p:txBody>
        </p:sp>
        <p:cxnSp>
          <p:nvCxnSpPr>
            <p:cNvPr id="46" name="Lige forbindelse 45"/>
            <p:cNvCxnSpPr>
              <a:stCxn id="45" idx="2"/>
              <a:endCxn id="69"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7" name="Lige forbindelse 46"/>
            <p:cNvCxnSpPr>
              <a:stCxn id="61" idx="0"/>
              <a:endCxn id="45"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8" name="Lige forbindelse 47"/>
            <p:cNvCxnSpPr>
              <a:stCxn id="53" idx="0"/>
              <a:endCxn id="45"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49" name="Gruppe 48"/>
            <p:cNvGrpSpPr/>
            <p:nvPr/>
          </p:nvGrpSpPr>
          <p:grpSpPr>
            <a:xfrm>
              <a:off x="720000" y="3789040"/>
              <a:ext cx="2232528" cy="1220075"/>
              <a:chOff x="683568" y="3736486"/>
              <a:chExt cx="2232528" cy="1220075"/>
            </a:xfrm>
          </p:grpSpPr>
          <p:grpSp>
            <p:nvGrpSpPr>
              <p:cNvPr id="50" name="Gruppe 49"/>
              <p:cNvGrpSpPr/>
              <p:nvPr/>
            </p:nvGrpSpPr>
            <p:grpSpPr>
              <a:xfrm>
                <a:off x="683568" y="3736486"/>
                <a:ext cx="612208" cy="1207314"/>
                <a:chOff x="179512" y="3733854"/>
                <a:chExt cx="900240" cy="1456355"/>
              </a:xfrm>
            </p:grpSpPr>
            <p:sp>
              <p:nvSpPr>
                <p:cNvPr id="69" name="Rektangel 68"/>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A</a:t>
                  </a:r>
                </a:p>
              </p:txBody>
            </p:sp>
            <p:grpSp>
              <p:nvGrpSpPr>
                <p:cNvPr id="70" name="Gruppe 69"/>
                <p:cNvGrpSpPr/>
                <p:nvPr/>
              </p:nvGrpSpPr>
              <p:grpSpPr>
                <a:xfrm>
                  <a:off x="179512" y="4686153"/>
                  <a:ext cx="900240" cy="504056"/>
                  <a:chOff x="220483" y="4725144"/>
                  <a:chExt cx="1214201" cy="586012"/>
                </a:xfrm>
              </p:grpSpPr>
              <p:sp>
                <p:nvSpPr>
                  <p:cNvPr id="74" name="Rektangel 73"/>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75" name="Rektangel 74"/>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76" name="Rektangel 75"/>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71" name="Lige forbindelse 70"/>
                <p:cNvCxnSpPr>
                  <a:stCxn id="74"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2" name="Lige forbindelse 71"/>
                <p:cNvCxnSpPr>
                  <a:stCxn id="75"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3" name="Lige forbindelse 72"/>
                <p:cNvCxnSpPr>
                  <a:stCxn id="76"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51" name="Gruppe 50"/>
              <p:cNvGrpSpPr/>
              <p:nvPr/>
            </p:nvGrpSpPr>
            <p:grpSpPr>
              <a:xfrm>
                <a:off x="1493728" y="3749247"/>
                <a:ext cx="612208" cy="1194552"/>
                <a:chOff x="1375704" y="3749248"/>
                <a:chExt cx="900240" cy="1440961"/>
              </a:xfrm>
            </p:grpSpPr>
            <p:sp>
              <p:nvSpPr>
                <p:cNvPr id="61" name="Rektangel 60"/>
                <p:cNvSpPr/>
                <p:nvPr/>
              </p:nvSpPr>
              <p:spPr bwMode="auto">
                <a:xfrm>
                  <a:off x="1532684" y="3749248"/>
                  <a:ext cx="586281"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a:t>
                  </a:r>
                </a:p>
              </p:txBody>
            </p:sp>
            <p:grpSp>
              <p:nvGrpSpPr>
                <p:cNvPr id="62" name="Gruppe 61"/>
                <p:cNvGrpSpPr/>
                <p:nvPr/>
              </p:nvGrpSpPr>
              <p:grpSpPr>
                <a:xfrm>
                  <a:off x="1375704" y="4686153"/>
                  <a:ext cx="900240" cy="504056"/>
                  <a:chOff x="220483" y="4725144"/>
                  <a:chExt cx="1214201" cy="586012"/>
                </a:xfrm>
              </p:grpSpPr>
              <p:sp>
                <p:nvSpPr>
                  <p:cNvPr id="66" name="Rektangel 65"/>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67" name="Rektangel 66"/>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68" name="Rektangel 67"/>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63" name="Lige forbindelse 62"/>
                <p:cNvCxnSpPr>
                  <a:stCxn id="66" idx="0"/>
                  <a:endCxn id="61"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4" name="Lige forbindelse 63"/>
                <p:cNvCxnSpPr>
                  <a:stCxn id="67" idx="0"/>
                  <a:endCxn id="61"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5" name="Lige forbindelse 64"/>
                <p:cNvCxnSpPr>
                  <a:stCxn id="68" idx="0"/>
                  <a:endCxn id="61"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52" name="Gruppe 51"/>
              <p:cNvGrpSpPr/>
              <p:nvPr/>
            </p:nvGrpSpPr>
            <p:grpSpPr>
              <a:xfrm>
                <a:off x="2303888" y="3749247"/>
                <a:ext cx="612208" cy="1207314"/>
                <a:chOff x="2591640" y="3733854"/>
                <a:chExt cx="900240" cy="1456355"/>
              </a:xfrm>
            </p:grpSpPr>
            <p:sp>
              <p:nvSpPr>
                <p:cNvPr id="53" name="Rektangel 52"/>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C</a:t>
                  </a:r>
                </a:p>
              </p:txBody>
            </p:sp>
            <p:grpSp>
              <p:nvGrpSpPr>
                <p:cNvPr id="54" name="Gruppe 53"/>
                <p:cNvGrpSpPr/>
                <p:nvPr/>
              </p:nvGrpSpPr>
              <p:grpSpPr>
                <a:xfrm>
                  <a:off x="2591640" y="4686153"/>
                  <a:ext cx="900240" cy="504056"/>
                  <a:chOff x="220483" y="4725144"/>
                  <a:chExt cx="1214201" cy="586012"/>
                </a:xfrm>
              </p:grpSpPr>
              <p:sp>
                <p:nvSpPr>
                  <p:cNvPr id="58" name="Rektangel 57"/>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59" name="Rektangel 58"/>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400" dirty="0">
                        <a:solidFill>
                          <a:schemeClr val="bg1"/>
                        </a:solidFill>
                      </a:rPr>
                      <a:t>2</a:t>
                    </a:r>
                    <a:endParaRPr kumimoji="0" lang="da-DK" sz="400" b="0" i="0" u="none" strike="noStrike" cap="none" normalizeH="0" baseline="0" dirty="0" smtClean="0">
                      <a:ln>
                        <a:noFill/>
                      </a:ln>
                      <a:solidFill>
                        <a:schemeClr val="bg1"/>
                      </a:solidFill>
                      <a:effectLst/>
                    </a:endParaRPr>
                  </a:p>
                </p:txBody>
              </p:sp>
              <p:sp>
                <p:nvSpPr>
                  <p:cNvPr id="60" name="Rektangel 59"/>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55" name="Lige forbindelse 54"/>
                <p:cNvCxnSpPr>
                  <a:stCxn id="58" idx="0"/>
                  <a:endCxn id="53"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6" name="Lige forbindelse 55"/>
                <p:cNvCxnSpPr>
                  <a:stCxn id="59" idx="0"/>
                  <a:endCxn id="53"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7" name="Lige forbindelse 56"/>
                <p:cNvCxnSpPr>
                  <a:stCxn id="60" idx="0"/>
                  <a:endCxn id="53"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sp>
        <p:nvSpPr>
          <p:cNvPr id="13" name="Rektangel 12"/>
          <p:cNvSpPr/>
          <p:nvPr/>
        </p:nvSpPr>
        <p:spPr bwMode="auto">
          <a:xfrm>
            <a:off x="8583643" y="2671004"/>
            <a:ext cx="451991" cy="150281"/>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Budskab 3</a:t>
            </a:r>
          </a:p>
        </p:txBody>
      </p:sp>
      <p:cxnSp>
        <p:nvCxnSpPr>
          <p:cNvPr id="14" name="Lige forbindelse 13"/>
          <p:cNvCxnSpPr>
            <a:stCxn id="13" idx="2"/>
            <a:endCxn id="37" idx="0"/>
          </p:cNvCxnSpPr>
          <p:nvPr/>
        </p:nvCxnSpPr>
        <p:spPr bwMode="auto">
          <a:xfrm flipH="1">
            <a:off x="8583790" y="2821285"/>
            <a:ext cx="225848" cy="99017"/>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7" name="Rektangel 36"/>
          <p:cNvSpPr/>
          <p:nvPr/>
        </p:nvSpPr>
        <p:spPr bwMode="auto">
          <a:xfrm>
            <a:off x="8528200" y="2920301"/>
            <a:ext cx="111182" cy="12458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A</a:t>
            </a:r>
          </a:p>
        </p:txBody>
      </p:sp>
      <p:sp>
        <p:nvSpPr>
          <p:cNvPr id="42" name="Rektangel 41"/>
          <p:cNvSpPr/>
          <p:nvPr/>
        </p:nvSpPr>
        <p:spPr bwMode="auto">
          <a:xfrm>
            <a:off x="8498430" y="3122753"/>
            <a:ext cx="51827" cy="107159"/>
          </a:xfrm>
          <a:prstGeom prst="rect">
            <a:avLst/>
          </a:prstGeom>
          <a:solidFill>
            <a:srgbClr val="FF0000"/>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cxnSp>
        <p:nvCxnSpPr>
          <p:cNvPr id="39" name="Lige forbindelse 38"/>
          <p:cNvCxnSpPr>
            <a:stCxn id="42" idx="0"/>
          </p:cNvCxnSpPr>
          <p:nvPr/>
        </p:nvCxnSpPr>
        <p:spPr bwMode="auto">
          <a:xfrm flipV="1">
            <a:off x="8524344" y="3044883"/>
            <a:ext cx="59447" cy="7787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9" name="Skyformet billedforklaring 118"/>
          <p:cNvSpPr/>
          <p:nvPr/>
        </p:nvSpPr>
        <p:spPr bwMode="auto">
          <a:xfrm>
            <a:off x="-31668" y="2422103"/>
            <a:ext cx="2551868" cy="1656184"/>
          </a:xfrm>
          <a:prstGeom prst="cloudCallout">
            <a:avLst>
              <a:gd name="adj1" fmla="val 39873"/>
              <a:gd name="adj2" fmla="val -77868"/>
            </a:avLst>
          </a:prstGeom>
          <a:solidFill>
            <a:srgbClr val="EAEAEA">
              <a:alpha val="60000"/>
            </a:srgb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grpSp>
        <p:nvGrpSpPr>
          <p:cNvPr id="120" name="Gruppe 119"/>
          <p:cNvGrpSpPr/>
          <p:nvPr/>
        </p:nvGrpSpPr>
        <p:grpSpPr>
          <a:xfrm>
            <a:off x="186103" y="2655686"/>
            <a:ext cx="2158583" cy="828092"/>
            <a:chOff x="775857" y="1932565"/>
            <a:chExt cx="7740712" cy="3229106"/>
          </a:xfrm>
        </p:grpSpPr>
        <p:sp>
          <p:nvSpPr>
            <p:cNvPr id="121" name="Afrundet rektangel 120"/>
            <p:cNvSpPr/>
            <p:nvPr/>
          </p:nvSpPr>
          <p:spPr bwMode="auto">
            <a:xfrm>
              <a:off x="3595225" y="1932565"/>
              <a:ext cx="2060498" cy="586012"/>
            </a:xfrm>
            <a:prstGeom prst="roundRect">
              <a:avLst>
                <a:gd name="adj" fmla="val 0"/>
              </a:avLst>
            </a:prstGeom>
            <a:solidFill>
              <a:schemeClr val="tx2"/>
            </a:solidFill>
            <a:ln w="6350"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400" dirty="0" smtClean="0">
                  <a:solidFill>
                    <a:schemeClr val="bg1"/>
                  </a:solidFill>
                </a:rPr>
                <a:t>Hovedbudskab</a:t>
              </a:r>
              <a:endParaRPr kumimoji="0" lang="da-DK" sz="400" b="0" i="0" u="none" strike="noStrike" cap="none" normalizeH="0" baseline="0" dirty="0" smtClean="0">
                <a:ln>
                  <a:noFill/>
                </a:ln>
                <a:solidFill>
                  <a:schemeClr val="bg1"/>
                </a:solidFill>
                <a:effectLst/>
              </a:endParaRPr>
            </a:p>
          </p:txBody>
        </p:sp>
        <p:cxnSp>
          <p:nvCxnSpPr>
            <p:cNvPr id="122" name="Lige forbindelse 121"/>
            <p:cNvCxnSpPr>
              <a:stCxn id="121" idx="2"/>
              <a:endCxn id="192" idx="0"/>
            </p:cNvCxnSpPr>
            <p:nvPr/>
          </p:nvCxnSpPr>
          <p:spPr bwMode="auto">
            <a:xfrm flipH="1">
              <a:off x="1891857" y="2518577"/>
              <a:ext cx="2733617" cy="45089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23" name="Lige forbindelse 122"/>
            <p:cNvCxnSpPr>
              <a:stCxn id="121" idx="2"/>
            </p:cNvCxnSpPr>
            <p:nvPr/>
          </p:nvCxnSpPr>
          <p:spPr bwMode="auto">
            <a:xfrm>
              <a:off x="4625474" y="2518577"/>
              <a:ext cx="1" cy="45089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24" name="Lige forbindelse 123"/>
            <p:cNvCxnSpPr>
              <a:stCxn id="121" idx="2"/>
              <a:endCxn id="128" idx="0"/>
            </p:cNvCxnSpPr>
            <p:nvPr/>
          </p:nvCxnSpPr>
          <p:spPr bwMode="auto">
            <a:xfrm>
              <a:off x="4625474" y="2518577"/>
              <a:ext cx="2774567" cy="45089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25" name="Gruppe 124"/>
            <p:cNvGrpSpPr/>
            <p:nvPr/>
          </p:nvGrpSpPr>
          <p:grpSpPr>
            <a:xfrm>
              <a:off x="775857" y="2969473"/>
              <a:ext cx="2232528" cy="2192198"/>
              <a:chOff x="720000" y="2816917"/>
              <a:chExt cx="2232528" cy="2192198"/>
            </a:xfrm>
          </p:grpSpPr>
          <p:sp>
            <p:nvSpPr>
              <p:cNvPr id="192" name="Rektangel 191"/>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rPr>
                  <a:t>Budska</a:t>
                </a:r>
                <a:r>
                  <a:rPr lang="da-DK" sz="400" dirty="0" smtClean="0">
                    <a:solidFill>
                      <a:schemeClr val="bg1"/>
                    </a:solidFill>
                  </a:rPr>
                  <a:t>b 1</a:t>
                </a:r>
                <a:endParaRPr kumimoji="0" lang="da-DK" sz="400" b="0" i="0" u="none" strike="noStrike" cap="none" normalizeH="0" baseline="0" dirty="0" smtClean="0">
                  <a:ln>
                    <a:noFill/>
                  </a:ln>
                  <a:solidFill>
                    <a:schemeClr val="bg1"/>
                  </a:solidFill>
                  <a:effectLst/>
                </a:endParaRPr>
              </a:p>
            </p:txBody>
          </p:sp>
          <p:cxnSp>
            <p:nvCxnSpPr>
              <p:cNvPr id="193" name="Lige forbindelse 192"/>
              <p:cNvCxnSpPr>
                <a:stCxn id="192" idx="2"/>
                <a:endCxn id="216"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94" name="Lige forbindelse 193"/>
              <p:cNvCxnSpPr>
                <a:stCxn id="208" idx="0"/>
                <a:endCxn id="192"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95" name="Lige forbindelse 194"/>
              <p:cNvCxnSpPr>
                <a:stCxn id="200" idx="0"/>
                <a:endCxn id="192"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96" name="Gruppe 195"/>
              <p:cNvGrpSpPr/>
              <p:nvPr/>
            </p:nvGrpSpPr>
            <p:grpSpPr>
              <a:xfrm>
                <a:off x="720000" y="3789040"/>
                <a:ext cx="2232528" cy="1220075"/>
                <a:chOff x="683568" y="3736486"/>
                <a:chExt cx="2232528" cy="1220075"/>
              </a:xfrm>
            </p:grpSpPr>
            <p:grpSp>
              <p:nvGrpSpPr>
                <p:cNvPr id="197" name="Gruppe 196"/>
                <p:cNvGrpSpPr/>
                <p:nvPr/>
              </p:nvGrpSpPr>
              <p:grpSpPr>
                <a:xfrm>
                  <a:off x="683568" y="3736486"/>
                  <a:ext cx="612208" cy="1207314"/>
                  <a:chOff x="179512" y="3733854"/>
                  <a:chExt cx="900240" cy="1456355"/>
                </a:xfrm>
              </p:grpSpPr>
              <p:sp>
                <p:nvSpPr>
                  <p:cNvPr id="216" name="Rektangel 215"/>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A</a:t>
                    </a:r>
                  </a:p>
                </p:txBody>
              </p:sp>
              <p:grpSp>
                <p:nvGrpSpPr>
                  <p:cNvPr id="217" name="Gruppe 216"/>
                  <p:cNvGrpSpPr/>
                  <p:nvPr/>
                </p:nvGrpSpPr>
                <p:grpSpPr>
                  <a:xfrm>
                    <a:off x="179512" y="4686153"/>
                    <a:ext cx="900240" cy="504056"/>
                    <a:chOff x="220483" y="4725144"/>
                    <a:chExt cx="1214201" cy="586012"/>
                  </a:xfrm>
                </p:grpSpPr>
                <p:sp>
                  <p:nvSpPr>
                    <p:cNvPr id="221" name="Rektangel 220"/>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222" name="Rektangel 221"/>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223" name="Rektangel 222"/>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218" name="Lige forbindelse 217"/>
                  <p:cNvCxnSpPr>
                    <a:stCxn id="221"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9" name="Lige forbindelse 218"/>
                  <p:cNvCxnSpPr>
                    <a:stCxn id="222"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20" name="Lige forbindelse 219"/>
                  <p:cNvCxnSpPr>
                    <a:stCxn id="223"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98" name="Gruppe 197"/>
                <p:cNvGrpSpPr/>
                <p:nvPr/>
              </p:nvGrpSpPr>
              <p:grpSpPr>
                <a:xfrm>
                  <a:off x="1493728" y="3749247"/>
                  <a:ext cx="612208" cy="1194553"/>
                  <a:chOff x="1375704" y="3749247"/>
                  <a:chExt cx="900240" cy="1440962"/>
                </a:xfrm>
              </p:grpSpPr>
              <p:sp>
                <p:nvSpPr>
                  <p:cNvPr id="208" name="Rektangel 207"/>
                  <p:cNvSpPr/>
                  <p:nvPr/>
                </p:nvSpPr>
                <p:spPr bwMode="auto">
                  <a:xfrm>
                    <a:off x="1532684" y="3749247"/>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a:t>
                    </a:r>
                  </a:p>
                </p:txBody>
              </p:sp>
              <p:grpSp>
                <p:nvGrpSpPr>
                  <p:cNvPr id="209" name="Gruppe 208"/>
                  <p:cNvGrpSpPr/>
                  <p:nvPr/>
                </p:nvGrpSpPr>
                <p:grpSpPr>
                  <a:xfrm>
                    <a:off x="1375704" y="4686153"/>
                    <a:ext cx="900240" cy="504056"/>
                    <a:chOff x="220483" y="4725144"/>
                    <a:chExt cx="1214201" cy="586012"/>
                  </a:xfrm>
                </p:grpSpPr>
                <p:sp>
                  <p:nvSpPr>
                    <p:cNvPr id="213" name="Rektangel 212"/>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214" name="Rektangel 213"/>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215" name="Rektangel 214"/>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210" name="Lige forbindelse 209"/>
                  <p:cNvCxnSpPr>
                    <a:stCxn id="213" idx="0"/>
                    <a:endCxn id="208"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1" name="Lige forbindelse 210"/>
                  <p:cNvCxnSpPr>
                    <a:stCxn id="214" idx="0"/>
                    <a:endCxn id="208"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2" name="Lige forbindelse 211"/>
                  <p:cNvCxnSpPr>
                    <a:stCxn id="215" idx="0"/>
                    <a:endCxn id="208"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99" name="Gruppe 198"/>
                <p:cNvGrpSpPr/>
                <p:nvPr/>
              </p:nvGrpSpPr>
              <p:grpSpPr>
                <a:xfrm>
                  <a:off x="2303888" y="3749247"/>
                  <a:ext cx="612208" cy="1207314"/>
                  <a:chOff x="2591640" y="3733854"/>
                  <a:chExt cx="900240" cy="1456355"/>
                </a:xfrm>
              </p:grpSpPr>
              <p:sp>
                <p:nvSpPr>
                  <p:cNvPr id="200" name="Rektangel 199"/>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C</a:t>
                    </a:r>
                  </a:p>
                </p:txBody>
              </p:sp>
              <p:grpSp>
                <p:nvGrpSpPr>
                  <p:cNvPr id="201" name="Gruppe 200"/>
                  <p:cNvGrpSpPr/>
                  <p:nvPr/>
                </p:nvGrpSpPr>
                <p:grpSpPr>
                  <a:xfrm>
                    <a:off x="2591640" y="4686153"/>
                    <a:ext cx="900240" cy="504056"/>
                    <a:chOff x="220483" y="4725144"/>
                    <a:chExt cx="1214201" cy="586012"/>
                  </a:xfrm>
                </p:grpSpPr>
                <p:sp>
                  <p:nvSpPr>
                    <p:cNvPr id="205" name="Rektangel 204"/>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206" name="Rektangel 205"/>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207" name="Rektangel 206"/>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202" name="Lige forbindelse 201"/>
                  <p:cNvCxnSpPr>
                    <a:stCxn id="205" idx="0"/>
                    <a:endCxn id="200"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03" name="Lige forbindelse 202"/>
                  <p:cNvCxnSpPr>
                    <a:stCxn id="206" idx="0"/>
                    <a:endCxn id="200"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04" name="Lige forbindelse 203"/>
                  <p:cNvCxnSpPr>
                    <a:stCxn id="207" idx="0"/>
                    <a:endCxn id="200"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nvGrpSpPr>
            <p:cNvPr id="126" name="Gruppe 125"/>
            <p:cNvGrpSpPr/>
            <p:nvPr/>
          </p:nvGrpSpPr>
          <p:grpSpPr>
            <a:xfrm>
              <a:off x="3529949" y="2969473"/>
              <a:ext cx="2232528" cy="2192198"/>
              <a:chOff x="720000" y="2816917"/>
              <a:chExt cx="2232528" cy="2192198"/>
            </a:xfrm>
          </p:grpSpPr>
          <p:sp>
            <p:nvSpPr>
              <p:cNvPr id="160" name="Rektangel 159"/>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Budskab</a:t>
                </a:r>
                <a:r>
                  <a:rPr kumimoji="0" lang="da-DK" sz="400" b="0" i="0" u="none" strike="noStrike" cap="none" normalizeH="0" dirty="0" smtClean="0">
                    <a:ln>
                      <a:noFill/>
                    </a:ln>
                    <a:solidFill>
                      <a:schemeClr val="bg1"/>
                    </a:solidFill>
                    <a:effectLst/>
                    <a:latin typeface="Verdana" pitchFamily="34" charset="0"/>
                  </a:rPr>
                  <a:t> 2</a:t>
                </a:r>
                <a:endParaRPr kumimoji="0" lang="da-DK" sz="400" b="0" i="0" u="none" strike="noStrike" cap="none" normalizeH="0" baseline="0" dirty="0" smtClean="0">
                  <a:ln>
                    <a:noFill/>
                  </a:ln>
                  <a:solidFill>
                    <a:schemeClr val="bg1"/>
                  </a:solidFill>
                  <a:effectLst/>
                  <a:latin typeface="Verdana" pitchFamily="34" charset="0"/>
                </a:endParaRPr>
              </a:p>
            </p:txBody>
          </p:sp>
          <p:cxnSp>
            <p:nvCxnSpPr>
              <p:cNvPr id="161" name="Lige forbindelse 160"/>
              <p:cNvCxnSpPr>
                <a:stCxn id="160" idx="2"/>
                <a:endCxn id="184"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62" name="Lige forbindelse 161"/>
              <p:cNvCxnSpPr>
                <a:stCxn id="176" idx="0"/>
                <a:endCxn id="160"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63" name="Lige forbindelse 162"/>
              <p:cNvCxnSpPr>
                <a:stCxn id="168" idx="0"/>
                <a:endCxn id="160"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64" name="Gruppe 163"/>
              <p:cNvGrpSpPr/>
              <p:nvPr/>
            </p:nvGrpSpPr>
            <p:grpSpPr>
              <a:xfrm>
                <a:off x="720000" y="3789040"/>
                <a:ext cx="2232528" cy="1220075"/>
                <a:chOff x="683568" y="3736486"/>
                <a:chExt cx="2232528" cy="1220075"/>
              </a:xfrm>
            </p:grpSpPr>
            <p:grpSp>
              <p:nvGrpSpPr>
                <p:cNvPr id="165" name="Gruppe 164"/>
                <p:cNvGrpSpPr/>
                <p:nvPr/>
              </p:nvGrpSpPr>
              <p:grpSpPr>
                <a:xfrm>
                  <a:off x="683568" y="3736486"/>
                  <a:ext cx="612208" cy="1207314"/>
                  <a:chOff x="179512" y="3733854"/>
                  <a:chExt cx="900240" cy="1456355"/>
                </a:xfrm>
              </p:grpSpPr>
              <p:sp>
                <p:nvSpPr>
                  <p:cNvPr id="184" name="Rektangel 183"/>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A</a:t>
                    </a:r>
                  </a:p>
                </p:txBody>
              </p:sp>
              <p:grpSp>
                <p:nvGrpSpPr>
                  <p:cNvPr id="185" name="Gruppe 184"/>
                  <p:cNvGrpSpPr/>
                  <p:nvPr/>
                </p:nvGrpSpPr>
                <p:grpSpPr>
                  <a:xfrm>
                    <a:off x="179512" y="4686153"/>
                    <a:ext cx="900240" cy="504056"/>
                    <a:chOff x="220483" y="4725144"/>
                    <a:chExt cx="1214201" cy="586012"/>
                  </a:xfrm>
                </p:grpSpPr>
                <p:sp>
                  <p:nvSpPr>
                    <p:cNvPr id="189" name="Rektangel 188"/>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90" name="Rektangel 189"/>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91" name="Rektangel 190"/>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86" name="Lige forbindelse 185"/>
                  <p:cNvCxnSpPr>
                    <a:stCxn id="189"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7" name="Lige forbindelse 186"/>
                  <p:cNvCxnSpPr>
                    <a:stCxn id="190"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8" name="Lige forbindelse 187"/>
                  <p:cNvCxnSpPr>
                    <a:stCxn id="191"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66" name="Gruppe 165"/>
                <p:cNvGrpSpPr/>
                <p:nvPr/>
              </p:nvGrpSpPr>
              <p:grpSpPr>
                <a:xfrm>
                  <a:off x="1493728" y="3749247"/>
                  <a:ext cx="612208" cy="1194552"/>
                  <a:chOff x="1375704" y="3749248"/>
                  <a:chExt cx="900240" cy="1440961"/>
                </a:xfrm>
              </p:grpSpPr>
              <p:sp>
                <p:nvSpPr>
                  <p:cNvPr id="176" name="Rektangel 175"/>
                  <p:cNvSpPr/>
                  <p:nvPr/>
                </p:nvSpPr>
                <p:spPr bwMode="auto">
                  <a:xfrm>
                    <a:off x="1532684" y="3749248"/>
                    <a:ext cx="586281"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a:t>
                    </a:r>
                  </a:p>
                </p:txBody>
              </p:sp>
              <p:grpSp>
                <p:nvGrpSpPr>
                  <p:cNvPr id="177" name="Gruppe 176"/>
                  <p:cNvGrpSpPr/>
                  <p:nvPr/>
                </p:nvGrpSpPr>
                <p:grpSpPr>
                  <a:xfrm>
                    <a:off x="1375704" y="4686153"/>
                    <a:ext cx="900240" cy="504056"/>
                    <a:chOff x="220483" y="4725144"/>
                    <a:chExt cx="1214201" cy="586012"/>
                  </a:xfrm>
                </p:grpSpPr>
                <p:sp>
                  <p:nvSpPr>
                    <p:cNvPr id="181" name="Rektangel 180"/>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82" name="Rektangel 181"/>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83" name="Rektangel 182"/>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78" name="Lige forbindelse 177"/>
                  <p:cNvCxnSpPr>
                    <a:stCxn id="181" idx="0"/>
                    <a:endCxn id="176"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79" name="Lige forbindelse 178"/>
                  <p:cNvCxnSpPr>
                    <a:stCxn id="182" idx="0"/>
                    <a:endCxn id="176"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0" name="Lige forbindelse 179"/>
                  <p:cNvCxnSpPr>
                    <a:stCxn id="183" idx="0"/>
                    <a:endCxn id="176"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67" name="Gruppe 166"/>
                <p:cNvGrpSpPr/>
                <p:nvPr/>
              </p:nvGrpSpPr>
              <p:grpSpPr>
                <a:xfrm>
                  <a:off x="2303888" y="3749247"/>
                  <a:ext cx="612208" cy="1207314"/>
                  <a:chOff x="2591640" y="3733854"/>
                  <a:chExt cx="900240" cy="1456355"/>
                </a:xfrm>
              </p:grpSpPr>
              <p:sp>
                <p:nvSpPr>
                  <p:cNvPr id="168" name="Rektangel 167"/>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C</a:t>
                    </a:r>
                  </a:p>
                </p:txBody>
              </p:sp>
              <p:grpSp>
                <p:nvGrpSpPr>
                  <p:cNvPr id="169" name="Gruppe 168"/>
                  <p:cNvGrpSpPr/>
                  <p:nvPr/>
                </p:nvGrpSpPr>
                <p:grpSpPr>
                  <a:xfrm>
                    <a:off x="2591640" y="4686153"/>
                    <a:ext cx="900240" cy="504056"/>
                    <a:chOff x="220483" y="4725144"/>
                    <a:chExt cx="1214201" cy="586012"/>
                  </a:xfrm>
                </p:grpSpPr>
                <p:sp>
                  <p:nvSpPr>
                    <p:cNvPr id="173" name="Rektangel 172"/>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74" name="Rektangel 173"/>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a-DK" sz="400" dirty="0">
                          <a:solidFill>
                            <a:schemeClr val="bg1"/>
                          </a:solidFill>
                        </a:rPr>
                        <a:t>2</a:t>
                      </a:r>
                      <a:endParaRPr kumimoji="0" lang="da-DK" sz="400" b="0" i="0" u="none" strike="noStrike" cap="none" normalizeH="0" baseline="0" dirty="0" smtClean="0">
                        <a:ln>
                          <a:noFill/>
                        </a:ln>
                        <a:solidFill>
                          <a:schemeClr val="bg1"/>
                        </a:solidFill>
                        <a:effectLst/>
                      </a:endParaRPr>
                    </a:p>
                  </p:txBody>
                </p:sp>
                <p:sp>
                  <p:nvSpPr>
                    <p:cNvPr id="175" name="Rektangel 174"/>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70" name="Lige forbindelse 169"/>
                  <p:cNvCxnSpPr>
                    <a:stCxn id="173" idx="0"/>
                    <a:endCxn id="168"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71" name="Lige forbindelse 170"/>
                  <p:cNvCxnSpPr>
                    <a:stCxn id="174" idx="0"/>
                    <a:endCxn id="168"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72" name="Lige forbindelse 171"/>
                  <p:cNvCxnSpPr>
                    <a:stCxn id="175" idx="0"/>
                    <a:endCxn id="168"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nvGrpSpPr>
            <p:cNvPr id="127" name="Gruppe 126"/>
            <p:cNvGrpSpPr/>
            <p:nvPr/>
          </p:nvGrpSpPr>
          <p:grpSpPr>
            <a:xfrm>
              <a:off x="6284041" y="2969473"/>
              <a:ext cx="2232528" cy="2192198"/>
              <a:chOff x="720000" y="2816917"/>
              <a:chExt cx="2232528" cy="2192198"/>
            </a:xfrm>
          </p:grpSpPr>
          <p:sp>
            <p:nvSpPr>
              <p:cNvPr id="128" name="Rektangel 127"/>
              <p:cNvSpPr/>
              <p:nvPr/>
            </p:nvSpPr>
            <p:spPr bwMode="auto">
              <a:xfrm>
                <a:off x="1025576" y="2816917"/>
                <a:ext cx="1620848"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Budskab 3</a:t>
                </a:r>
              </a:p>
            </p:txBody>
          </p:sp>
          <p:cxnSp>
            <p:nvCxnSpPr>
              <p:cNvPr id="129" name="Lige forbindelse 128"/>
              <p:cNvCxnSpPr>
                <a:stCxn id="128" idx="2"/>
                <a:endCxn id="152" idx="0"/>
              </p:cNvCxnSpPr>
              <p:nvPr/>
            </p:nvCxnSpPr>
            <p:spPr bwMode="auto">
              <a:xfrm flipH="1">
                <a:off x="1026104" y="3402929"/>
                <a:ext cx="809896" cy="38611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30" name="Lige forbindelse 129"/>
              <p:cNvCxnSpPr>
                <a:stCxn id="144" idx="0"/>
                <a:endCxn id="128" idx="2"/>
              </p:cNvCxnSpPr>
              <p:nvPr/>
            </p:nvCxnSpPr>
            <p:spPr bwMode="auto">
              <a:xfrm flipH="1" flipV="1">
                <a:off x="1836000" y="3402929"/>
                <a:ext cx="26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31" name="Lige forbindelse 130"/>
              <p:cNvCxnSpPr>
                <a:stCxn id="136" idx="0"/>
                <a:endCxn id="128" idx="2"/>
              </p:cNvCxnSpPr>
              <p:nvPr/>
            </p:nvCxnSpPr>
            <p:spPr bwMode="auto">
              <a:xfrm flipH="1" flipV="1">
                <a:off x="1836000" y="3402929"/>
                <a:ext cx="810424" cy="398872"/>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32" name="Gruppe 131"/>
              <p:cNvGrpSpPr/>
              <p:nvPr/>
            </p:nvGrpSpPr>
            <p:grpSpPr>
              <a:xfrm>
                <a:off x="720000" y="3789040"/>
                <a:ext cx="2232528" cy="1220075"/>
                <a:chOff x="683568" y="3736486"/>
                <a:chExt cx="2232528" cy="1220075"/>
              </a:xfrm>
            </p:grpSpPr>
            <p:grpSp>
              <p:nvGrpSpPr>
                <p:cNvPr id="133" name="Gruppe 132"/>
                <p:cNvGrpSpPr/>
                <p:nvPr/>
              </p:nvGrpSpPr>
              <p:grpSpPr>
                <a:xfrm>
                  <a:off x="683568" y="3736486"/>
                  <a:ext cx="612208" cy="1207314"/>
                  <a:chOff x="179512" y="3733854"/>
                  <a:chExt cx="900240" cy="1456355"/>
                </a:xfrm>
              </p:grpSpPr>
              <p:sp>
                <p:nvSpPr>
                  <p:cNvPr id="152" name="Rektangel 151"/>
                  <p:cNvSpPr/>
                  <p:nvPr/>
                </p:nvSpPr>
                <p:spPr bwMode="auto">
                  <a:xfrm>
                    <a:off x="336492"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A</a:t>
                    </a:r>
                  </a:p>
                </p:txBody>
              </p:sp>
              <p:grpSp>
                <p:nvGrpSpPr>
                  <p:cNvPr id="153" name="Gruppe 152"/>
                  <p:cNvGrpSpPr/>
                  <p:nvPr/>
                </p:nvGrpSpPr>
                <p:grpSpPr>
                  <a:xfrm>
                    <a:off x="179512" y="4686153"/>
                    <a:ext cx="900240" cy="504056"/>
                    <a:chOff x="220483" y="4725144"/>
                    <a:chExt cx="1214201" cy="586012"/>
                  </a:xfrm>
                </p:grpSpPr>
                <p:sp>
                  <p:nvSpPr>
                    <p:cNvPr id="157" name="Rektangel 156"/>
                    <p:cNvSpPr/>
                    <p:nvPr/>
                  </p:nvSpPr>
                  <p:spPr bwMode="auto">
                    <a:xfrm>
                      <a:off x="220483" y="4725144"/>
                      <a:ext cx="368607" cy="586012"/>
                    </a:xfrm>
                    <a:prstGeom prst="rect">
                      <a:avLst/>
                    </a:prstGeom>
                    <a:solidFill>
                      <a:srgbClr val="FF0000"/>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58" name="Rektangel 157"/>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59" name="Rektangel 158"/>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54" name="Lige forbindelse 153"/>
                  <p:cNvCxnSpPr>
                    <a:stCxn id="157" idx="0"/>
                  </p:cNvCxnSpPr>
                  <p:nvPr/>
                </p:nvCxnSpPr>
                <p:spPr bwMode="auto">
                  <a:xfrm flipV="1">
                    <a:off x="316160"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55" name="Lige forbindelse 154"/>
                  <p:cNvCxnSpPr>
                    <a:stCxn id="158" idx="0"/>
                  </p:cNvCxnSpPr>
                  <p:nvPr/>
                </p:nvCxnSpPr>
                <p:spPr bwMode="auto">
                  <a:xfrm flipV="1">
                    <a:off x="629633" y="4319867"/>
                    <a:ext cx="0"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56" name="Lige forbindelse 155"/>
                  <p:cNvCxnSpPr>
                    <a:stCxn id="159" idx="0"/>
                  </p:cNvCxnSpPr>
                  <p:nvPr/>
                </p:nvCxnSpPr>
                <p:spPr bwMode="auto">
                  <a:xfrm flipH="1" flipV="1">
                    <a:off x="629633" y="4319867"/>
                    <a:ext cx="313472" cy="36628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34" name="Gruppe 133"/>
                <p:cNvGrpSpPr/>
                <p:nvPr/>
              </p:nvGrpSpPr>
              <p:grpSpPr>
                <a:xfrm>
                  <a:off x="1493728" y="3749247"/>
                  <a:ext cx="612208" cy="1194553"/>
                  <a:chOff x="1375704" y="3749247"/>
                  <a:chExt cx="900240" cy="1440962"/>
                </a:xfrm>
              </p:grpSpPr>
              <p:sp>
                <p:nvSpPr>
                  <p:cNvPr id="144" name="Rektangel 143"/>
                  <p:cNvSpPr/>
                  <p:nvPr/>
                </p:nvSpPr>
                <p:spPr bwMode="auto">
                  <a:xfrm>
                    <a:off x="1532684" y="3749247"/>
                    <a:ext cx="586281"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B</a:t>
                    </a:r>
                  </a:p>
                </p:txBody>
              </p:sp>
              <p:grpSp>
                <p:nvGrpSpPr>
                  <p:cNvPr id="145" name="Gruppe 144"/>
                  <p:cNvGrpSpPr/>
                  <p:nvPr/>
                </p:nvGrpSpPr>
                <p:grpSpPr>
                  <a:xfrm>
                    <a:off x="1375704" y="4686153"/>
                    <a:ext cx="900240" cy="504056"/>
                    <a:chOff x="220483" y="4725144"/>
                    <a:chExt cx="1214201" cy="586012"/>
                  </a:xfrm>
                </p:grpSpPr>
                <p:sp>
                  <p:nvSpPr>
                    <p:cNvPr id="149" name="Rektangel 148"/>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50" name="Rektangel 149"/>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51" name="Rektangel 150"/>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46" name="Lige forbindelse 145"/>
                  <p:cNvCxnSpPr>
                    <a:stCxn id="149" idx="0"/>
                    <a:endCxn id="144" idx="2"/>
                  </p:cNvCxnSpPr>
                  <p:nvPr/>
                </p:nvCxnSpPr>
                <p:spPr bwMode="auto">
                  <a:xfrm flipV="1">
                    <a:off x="1512352" y="4335259"/>
                    <a:ext cx="313472"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47" name="Lige forbindelse 146"/>
                  <p:cNvCxnSpPr>
                    <a:stCxn id="150" idx="0"/>
                    <a:endCxn id="144" idx="2"/>
                  </p:cNvCxnSpPr>
                  <p:nvPr/>
                </p:nvCxnSpPr>
                <p:spPr bwMode="auto">
                  <a:xfrm flipH="1" flipV="1">
                    <a:off x="1825824" y="4335259"/>
                    <a:ext cx="1"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48" name="Lige forbindelse 147"/>
                  <p:cNvCxnSpPr>
                    <a:stCxn id="151" idx="0"/>
                    <a:endCxn id="144" idx="2"/>
                  </p:cNvCxnSpPr>
                  <p:nvPr/>
                </p:nvCxnSpPr>
                <p:spPr bwMode="auto">
                  <a:xfrm flipH="1" flipV="1">
                    <a:off x="1825824" y="4335259"/>
                    <a:ext cx="313473" cy="350894"/>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35" name="Gruppe 134"/>
                <p:cNvGrpSpPr/>
                <p:nvPr/>
              </p:nvGrpSpPr>
              <p:grpSpPr>
                <a:xfrm>
                  <a:off x="2303888" y="3749247"/>
                  <a:ext cx="612208" cy="1207314"/>
                  <a:chOff x="2591640" y="3733854"/>
                  <a:chExt cx="900240" cy="1456355"/>
                </a:xfrm>
              </p:grpSpPr>
              <p:sp>
                <p:nvSpPr>
                  <p:cNvPr id="136" name="Rektangel 135"/>
                  <p:cNvSpPr/>
                  <p:nvPr/>
                </p:nvSpPr>
                <p:spPr bwMode="auto">
                  <a:xfrm>
                    <a:off x="2748620" y="3733854"/>
                    <a:ext cx="586280"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C</a:t>
                    </a:r>
                  </a:p>
                </p:txBody>
              </p:sp>
              <p:grpSp>
                <p:nvGrpSpPr>
                  <p:cNvPr id="137" name="Gruppe 136"/>
                  <p:cNvGrpSpPr/>
                  <p:nvPr/>
                </p:nvGrpSpPr>
                <p:grpSpPr>
                  <a:xfrm>
                    <a:off x="2591640" y="4686153"/>
                    <a:ext cx="900240" cy="504056"/>
                    <a:chOff x="220483" y="4725144"/>
                    <a:chExt cx="1214201" cy="586012"/>
                  </a:xfrm>
                </p:grpSpPr>
                <p:sp>
                  <p:nvSpPr>
                    <p:cNvPr id="141" name="Rektangel 140"/>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1</a:t>
                      </a:r>
                    </a:p>
                  </p:txBody>
                </p:sp>
                <p:sp>
                  <p:nvSpPr>
                    <p:cNvPr id="142" name="Rektangel 141"/>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2</a:t>
                      </a:r>
                    </a:p>
                  </p:txBody>
                </p:sp>
                <p:sp>
                  <p:nvSpPr>
                    <p:cNvPr id="143" name="Rektangel 142"/>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400" b="0" i="0" u="none" strike="noStrike" cap="none" normalizeH="0" baseline="0" dirty="0" smtClean="0">
                          <a:ln>
                            <a:noFill/>
                          </a:ln>
                          <a:solidFill>
                            <a:schemeClr val="bg1"/>
                          </a:solidFill>
                          <a:effectLst/>
                          <a:latin typeface="Verdana" pitchFamily="34" charset="0"/>
                        </a:rPr>
                        <a:t>3</a:t>
                      </a:r>
                    </a:p>
                  </p:txBody>
                </p:sp>
              </p:grpSp>
              <p:cxnSp>
                <p:nvCxnSpPr>
                  <p:cNvPr id="138" name="Lige forbindelse 137"/>
                  <p:cNvCxnSpPr>
                    <a:stCxn id="141" idx="0"/>
                    <a:endCxn id="136" idx="2"/>
                  </p:cNvCxnSpPr>
                  <p:nvPr/>
                </p:nvCxnSpPr>
                <p:spPr bwMode="auto">
                  <a:xfrm flipV="1">
                    <a:off x="2728288" y="4319866"/>
                    <a:ext cx="313472"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39" name="Lige forbindelse 138"/>
                  <p:cNvCxnSpPr>
                    <a:stCxn id="142" idx="0"/>
                    <a:endCxn id="136" idx="2"/>
                  </p:cNvCxnSpPr>
                  <p:nvPr/>
                </p:nvCxnSpPr>
                <p:spPr bwMode="auto">
                  <a:xfrm flipH="1" flipV="1">
                    <a:off x="3041760" y="4319866"/>
                    <a:ext cx="1"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40" name="Lige forbindelse 139"/>
                  <p:cNvCxnSpPr>
                    <a:stCxn id="143" idx="0"/>
                    <a:endCxn id="136" idx="2"/>
                  </p:cNvCxnSpPr>
                  <p:nvPr/>
                </p:nvCxnSpPr>
                <p:spPr bwMode="auto">
                  <a:xfrm flipH="1" flipV="1">
                    <a:off x="3041760" y="4319866"/>
                    <a:ext cx="313473" cy="366287"/>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grpSp>
      </p:grpSp>
      <p:sp>
        <p:nvSpPr>
          <p:cNvPr id="433" name="Rektangel 432"/>
          <p:cNvSpPr/>
          <p:nvPr/>
        </p:nvSpPr>
        <p:spPr bwMode="auto">
          <a:xfrm>
            <a:off x="4057674" y="2111529"/>
            <a:ext cx="300415" cy="621147"/>
          </a:xfrm>
          <a:prstGeom prst="rect">
            <a:avLst/>
          </a:prstGeom>
          <a:solidFill>
            <a:srgbClr val="FF0000"/>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200" b="0" i="0" u="none" strike="noStrike" cap="none" normalizeH="0" baseline="0" dirty="0" smtClean="0">
                <a:ln>
                  <a:noFill/>
                </a:ln>
                <a:solidFill>
                  <a:schemeClr val="bg1"/>
                </a:solidFill>
                <a:effectLst/>
                <a:latin typeface="Verdana" pitchFamily="34" charset="0"/>
              </a:rPr>
              <a:t>1</a:t>
            </a:r>
          </a:p>
        </p:txBody>
      </p:sp>
    </p:spTree>
    <p:extLst>
      <p:ext uri="{BB962C8B-B14F-4D97-AF65-F5344CB8AC3E}">
        <p14:creationId xmlns:p14="http://schemas.microsoft.com/office/powerpoint/2010/main" xmlns="" val="2545185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669286" cy="762000"/>
          </a:xfrm>
          <a:noFill/>
        </p:spPr>
        <p:txBody>
          <a:bodyPr/>
          <a:lstStyle/>
          <a:p>
            <a:r>
              <a:rPr lang="da-DK" dirty="0" smtClean="0"/>
              <a:t>Et typisk eksempel på en klassisk skriftlig kommunikation</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13</a:t>
            </a:fld>
            <a:endParaRPr lang="da-DK"/>
          </a:p>
        </p:txBody>
      </p:sp>
      <p:sp>
        <p:nvSpPr>
          <p:cNvPr id="8" name="Tekstfelt 11"/>
          <p:cNvSpPr txBox="1"/>
          <p:nvPr/>
        </p:nvSpPr>
        <p:spPr>
          <a:xfrm>
            <a:off x="827584" y="6207115"/>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a:t>
            </a:r>
            <a:r>
              <a:rPr lang="da-DK" sz="800" dirty="0" err="1"/>
              <a:t>Education</a:t>
            </a:r>
            <a:r>
              <a:rPr lang="da-DK" sz="800" dirty="0"/>
              <a:t> </a:t>
            </a:r>
            <a:r>
              <a:rPr lang="da-DK" sz="800" dirty="0" err="1" smtClean="0"/>
              <a:t>Limited</a:t>
            </a:r>
            <a:r>
              <a:rPr lang="da-DK" sz="800" dirty="0" smtClean="0"/>
              <a:t> | 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endParaRPr lang="da-DK" sz="800" dirty="0"/>
          </a:p>
        </p:txBody>
      </p:sp>
      <p:pic>
        <p:nvPicPr>
          <p:cNvPr id="10" name="Billede 9"/>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xmlns="" val="0"/>
              </a:ext>
            </a:extLst>
          </a:blip>
          <a:stretch>
            <a:fillRect/>
          </a:stretch>
        </p:blipFill>
        <p:spPr>
          <a:xfrm rot="21238803">
            <a:off x="401309" y="1695035"/>
            <a:ext cx="4464496" cy="4464496"/>
          </a:xfrm>
          <a:prstGeom prst="rect">
            <a:avLst/>
          </a:prstGeom>
        </p:spPr>
      </p:pic>
      <p:sp>
        <p:nvSpPr>
          <p:cNvPr id="4" name="Pentagon 3"/>
          <p:cNvSpPr/>
          <p:nvPr/>
        </p:nvSpPr>
        <p:spPr bwMode="auto">
          <a:xfrm flipH="1">
            <a:off x="4572000"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1050" dirty="0" smtClean="0"/>
              <a:t>Kære Chef,</a:t>
            </a:r>
          </a:p>
          <a:p>
            <a:r>
              <a:rPr lang="da-DK" sz="1050" dirty="0" smtClean="0"/>
              <a:t> </a:t>
            </a:r>
          </a:p>
          <a:p>
            <a:r>
              <a:rPr lang="da-DK" sz="1050" dirty="0" smtClean="0"/>
              <a:t>Her forleden faldt jeg i snak med en gammel skolekammerat. Vi læste sammen på universitetet og deltog begge i det samme foreningsarbejde. Min gamle kammerat fortalte mig hvad han laver, og det sjove er, at det næsten er det samme som mig. Det mærkelige er så bare, at han får næsten det dobbelte i løn af mig. Det er jeg lidt træt af.</a:t>
            </a:r>
          </a:p>
          <a:p>
            <a:r>
              <a:rPr lang="da-DK" sz="1050" dirty="0" smtClean="0"/>
              <a:t> </a:t>
            </a:r>
          </a:p>
          <a:p>
            <a:r>
              <a:rPr lang="da-DK" sz="1050" dirty="0" smtClean="0"/>
              <a:t>Jeg har også taget en test på nettet, der afdækkede mine kompetencer. Den viste, at jeg kan meget mere, end jeg bruger i mit nuværende job. Jeg kan mærke, at det satte gang i nogle tanker hos mig. Jeg føler ikke, at mine kompetencer bliver bragt nok i spil i mit nuværende job.</a:t>
            </a:r>
          </a:p>
          <a:p>
            <a:r>
              <a:rPr lang="da-DK" sz="1050" dirty="0" smtClean="0"/>
              <a:t> </a:t>
            </a:r>
          </a:p>
          <a:p>
            <a:r>
              <a:rPr lang="da-DK" sz="1050" dirty="0" smtClean="0"/>
              <a:t>Og så her forleden, hvor jeg kom lidt for sent, fordi hunden havde kastet op hele natten, da råbte du af mig. Da de andre i gruppen ikke reagerede på det, blev jeg ret ked at det.</a:t>
            </a:r>
          </a:p>
          <a:p>
            <a:r>
              <a:rPr lang="da-DK" sz="1050" dirty="0" smtClean="0"/>
              <a:t> </a:t>
            </a:r>
          </a:p>
          <a:p>
            <a:r>
              <a:rPr lang="da-DK" sz="1050" dirty="0" smtClean="0"/>
              <a:t>Derfor har jeg besluttet mig for at sige min stilling op.</a:t>
            </a:r>
          </a:p>
          <a:p>
            <a:r>
              <a:rPr lang="da-DK" sz="1050" dirty="0" smtClean="0"/>
              <a:t> </a:t>
            </a:r>
          </a:p>
          <a:p>
            <a:r>
              <a:rPr lang="da-DK" sz="1050" dirty="0" smtClean="0"/>
              <a:t>Venlig hilsen</a:t>
            </a:r>
          </a:p>
          <a:p>
            <a:r>
              <a:rPr lang="da-DK" sz="1050" dirty="0" smtClean="0"/>
              <a:t> </a:t>
            </a:r>
          </a:p>
          <a:p>
            <a:r>
              <a:rPr lang="da-DK" sz="1050" dirty="0" smtClean="0"/>
              <a:t>Medarbejderen</a:t>
            </a:r>
            <a:endParaRPr lang="da-DK" sz="1050" dirty="0"/>
          </a:p>
        </p:txBody>
      </p:sp>
      <p:sp>
        <p:nvSpPr>
          <p:cNvPr id="7" name="Rektangel 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2224278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389367" cy="762000"/>
          </a:xfrm>
          <a:noFill/>
        </p:spPr>
        <p:txBody>
          <a:bodyPr/>
          <a:lstStyle/>
          <a:p>
            <a:r>
              <a:rPr lang="da-DK" dirty="0" smtClean="0"/>
              <a:t>Pyramideprincippet deler dit budskab op i mindre dele og kommunikerer dem én ad gangen i en logisk struktur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14</a:t>
            </a:fld>
            <a:endParaRPr lang="da-DK" noProof="0"/>
          </a:p>
        </p:txBody>
      </p:sp>
      <p:sp>
        <p:nvSpPr>
          <p:cNvPr id="8" name="Rektangel 7"/>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Kommuniker dit budskab ét element ad gangen</a:t>
            </a:r>
            <a:endParaRPr lang="da-DK" sz="1200" b="1" dirty="0"/>
          </a:p>
          <a:p>
            <a:pPr defTabSz="914378"/>
            <a:endParaRPr lang="da-DK" sz="900" b="1" u="sng" dirty="0" smtClean="0"/>
          </a:p>
          <a:p>
            <a:pPr defTabSz="914378"/>
            <a:r>
              <a:rPr lang="da-DK" sz="900" b="1" dirty="0" smtClean="0"/>
              <a:t>Del dit budskab op i en logisk struktur</a:t>
            </a:r>
            <a:endParaRPr lang="da-DK" sz="900" b="1" dirty="0"/>
          </a:p>
          <a:p>
            <a:pPr marL="171450" indent="-171450" defTabSz="914378">
              <a:buFont typeface="Arial" panose="020B0604020202020204" pitchFamily="34" charset="0"/>
              <a:buChar char="•"/>
            </a:pPr>
            <a:r>
              <a:rPr lang="da-DK" sz="900" dirty="0" smtClean="0"/>
              <a:t>Pyramideprincippet deler dit primære budskab op i underbudskaber, der igen deles op i underbudskaber</a:t>
            </a:r>
          </a:p>
          <a:p>
            <a:pPr marL="171450" indent="-171450" defTabSz="914378">
              <a:buFont typeface="Arial" panose="020B0604020202020204" pitchFamily="34" charset="0"/>
              <a:buChar char="•"/>
            </a:pPr>
            <a:r>
              <a:rPr lang="da-DK" sz="900" dirty="0" smtClean="0"/>
              <a:t>Opdelingen i understøttende budskaber sker efter en logisk struktur</a:t>
            </a:r>
          </a:p>
          <a:p>
            <a:pPr marL="171450" indent="-171450" defTabSz="914378">
              <a:buFont typeface="Arial" panose="020B0604020202020204" pitchFamily="34" charset="0"/>
              <a:buChar char="•"/>
            </a:pPr>
            <a:r>
              <a:rPr lang="da-DK" sz="900" dirty="0" smtClean="0"/>
              <a:t>Strukturen understøtter den menneskelige måde at behandle information på. Strukturen besvarer spørgsmålene ”Hvad er konklusionen og hvad er årsagen til det”?</a:t>
            </a:r>
          </a:p>
          <a:p>
            <a:pPr marL="171450" indent="-171450" defTabSz="914378">
              <a:buFont typeface="Arial" panose="020B0604020202020204" pitchFamily="34" charset="0"/>
              <a:buChar char="•"/>
            </a:pPr>
            <a:r>
              <a:rPr lang="da-DK" sz="900" dirty="0" smtClean="0"/>
              <a:t>Den logiske struktur er med til at gøre det muligt for modtageren nemt at modtage budskabet, idet det naturligt har den ”mentale dialog” (se senere i præsentationen) hos modtageren i modtagelsen af budskabet</a:t>
            </a:r>
            <a:endParaRPr lang="da-DK" sz="900" b="1" dirty="0" smtClean="0"/>
          </a:p>
          <a:p>
            <a:pPr defTabSz="914378"/>
            <a:endParaRPr lang="da-DK" sz="900" b="1" u="sng" dirty="0"/>
          </a:p>
          <a:p>
            <a:pPr defTabSz="914378"/>
            <a:r>
              <a:rPr lang="da-DK" sz="900" b="1" dirty="0"/>
              <a:t>Strukturen er med til at forsimple budskaber kommunikativt</a:t>
            </a:r>
          </a:p>
          <a:p>
            <a:pPr marL="171450" indent="-171450" defTabSz="914378">
              <a:buFont typeface="Arial" panose="020B0604020202020204" pitchFamily="34" charset="0"/>
              <a:buChar char="•"/>
            </a:pPr>
            <a:r>
              <a:rPr lang="da-DK" sz="900" dirty="0"/>
              <a:t>Strukturen understøtter en simplificering af de enkelte elementer i strukturen ved at nedbyrde argumentet</a:t>
            </a:r>
          </a:p>
          <a:p>
            <a:pPr marL="171450" indent="-171450" defTabSz="914378">
              <a:buFont typeface="Arial" panose="020B0604020202020204" pitchFamily="34" charset="0"/>
              <a:buChar char="•"/>
            </a:pPr>
            <a:r>
              <a:rPr lang="da-DK" sz="900" dirty="0"/>
              <a:t>Nedbrydningen af argumentet er med til at gøre de enkelte elementer i pyramiden mere enkle, mens det fulde budskab ikke simplificeres</a:t>
            </a:r>
          </a:p>
          <a:p>
            <a:pPr marL="171450" indent="-171450" defTabSz="914378">
              <a:buFont typeface="Arial" panose="020B0604020202020204" pitchFamily="34" charset="0"/>
              <a:buChar char="•"/>
            </a:pPr>
            <a:r>
              <a:rPr lang="da-DK" sz="900" dirty="0"/>
              <a:t>Ved denne forsimpling gøres flytningen af budskabet fra afsender til modtager endnu nemmere</a:t>
            </a:r>
          </a:p>
          <a:p>
            <a:pPr defTabSz="914378"/>
            <a:endParaRPr lang="da-DK" sz="900" b="1" dirty="0" smtClean="0"/>
          </a:p>
          <a:p>
            <a:pPr defTabSz="914378"/>
            <a:r>
              <a:rPr lang="da-DK" sz="900" b="1" dirty="0" smtClean="0"/>
              <a:t>Kommuniker det hvert for sig</a:t>
            </a:r>
          </a:p>
          <a:p>
            <a:pPr marL="171450" indent="-171450" defTabSz="914378">
              <a:buFont typeface="Arial" panose="020B0604020202020204" pitchFamily="34" charset="0"/>
              <a:buChar char="•"/>
            </a:pPr>
            <a:r>
              <a:rPr lang="da-DK" sz="900" dirty="0" smtClean="0"/>
              <a:t>Kommunikationen af pyramide strukturen sker et element ad gangen</a:t>
            </a:r>
          </a:p>
          <a:p>
            <a:pPr marL="171450" indent="-171450" defTabSz="914378">
              <a:buFont typeface="Arial" panose="020B0604020202020204" pitchFamily="34" charset="0"/>
              <a:buChar char="•"/>
            </a:pPr>
            <a:r>
              <a:rPr lang="da-DK" sz="900" dirty="0" smtClean="0"/>
              <a:t>Afsenderen fortæller et element ud af din struktur til modtagerne, der langsomt (gen)danner den struktur, der var hos afsenderen</a:t>
            </a:r>
          </a:p>
        </p:txBody>
      </p:sp>
      <p:sp>
        <p:nvSpPr>
          <p:cNvPr id="7" name="Tekstfelt 6"/>
          <p:cNvSpPr txBox="1"/>
          <p:nvPr/>
        </p:nvSpPr>
        <p:spPr>
          <a:xfrm>
            <a:off x="827584" y="6093296"/>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Kilder: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a:t>
            </a:r>
            <a:r>
              <a:rPr lang="da-DK" sz="800" dirty="0" smtClean="0"/>
              <a:t>| Gene </a:t>
            </a:r>
            <a:r>
              <a:rPr lang="da-DK" sz="800" dirty="0" err="1" smtClean="0"/>
              <a:t>Zelazny</a:t>
            </a:r>
            <a:r>
              <a:rPr lang="da-DK" sz="800" dirty="0" smtClean="0"/>
              <a:t>, 2006, </a:t>
            </a:r>
            <a:r>
              <a:rPr lang="da-DK" sz="800" dirty="0" err="1" smtClean="0"/>
              <a:t>Say</a:t>
            </a:r>
            <a:r>
              <a:rPr lang="da-DK" sz="800" dirty="0" smtClean="0"/>
              <a:t> it with Presentations, USA: McGraw-Hill </a:t>
            </a:r>
            <a:endParaRPr lang="da-DK" sz="800" dirty="0"/>
          </a:p>
          <a:p>
            <a:pPr marL="361941" indent="-361941">
              <a:tabLst>
                <a:tab pos="361941" algn="l"/>
              </a:tabLst>
            </a:pPr>
            <a:endParaRPr lang="da-DK" sz="800" dirty="0"/>
          </a:p>
        </p:txBody>
      </p:sp>
      <p:pic>
        <p:nvPicPr>
          <p:cNvPr id="10" name="Billede 9"/>
          <p:cNvPicPr>
            <a:picLocks noChangeAspect="1"/>
          </p:cNvPicPr>
          <p:nvPr/>
        </p:nvPicPr>
        <p:blipFill rotWithShape="1">
          <a:blip r:embed="rId2" cstate="print">
            <a:extLst>
              <a:ext uri="{BEBA8EAE-BF5A-486C-A8C5-ECC9F3942E4B}">
                <a14:imgProps xmlns:a14="http://schemas.microsoft.com/office/drawing/2010/main" xmlns="">
                  <a14:imgLayer r:embed="rId3">
                    <a14:imgEffect>
                      <a14:artisticLightScreen/>
                    </a14:imgEffect>
                  </a14:imgLayer>
                </a14:imgProps>
              </a:ext>
              <a:ext uri="{28A0092B-C50C-407E-A947-70E740481C1C}">
                <a14:useLocalDpi xmlns:a14="http://schemas.microsoft.com/office/drawing/2010/main" xmlns="" val="0"/>
              </a:ext>
            </a:extLst>
          </a:blip>
          <a:srcRect r="30131" b="21733"/>
          <a:stretch/>
        </p:blipFill>
        <p:spPr>
          <a:xfrm>
            <a:off x="719137" y="1665606"/>
            <a:ext cx="2988767" cy="4283674"/>
          </a:xfrm>
          <a:prstGeom prst="rect">
            <a:avLst/>
          </a:prstGeom>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099732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Med pyramideprincippet bliver kommunikationen mere klar og direkte</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15</a:t>
            </a:fld>
            <a:endParaRPr lang="da-DK"/>
          </a:p>
        </p:txBody>
      </p:sp>
      <p:sp>
        <p:nvSpPr>
          <p:cNvPr id="8" name="Tekstfelt 11"/>
          <p:cNvSpPr txBox="1"/>
          <p:nvPr/>
        </p:nvSpPr>
        <p:spPr>
          <a:xfrm>
            <a:off x="827584" y="6207115"/>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a:t>
            </a:r>
            <a:r>
              <a:rPr lang="da-DK" sz="800" dirty="0" err="1"/>
              <a:t>Education</a:t>
            </a:r>
            <a:r>
              <a:rPr lang="da-DK" sz="800" dirty="0"/>
              <a:t> </a:t>
            </a:r>
            <a:r>
              <a:rPr lang="da-DK" sz="800" dirty="0" err="1" smtClean="0"/>
              <a:t>Limited</a:t>
            </a:r>
            <a:r>
              <a:rPr lang="da-DK" sz="800" dirty="0" smtClean="0"/>
              <a:t> | 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endParaRPr lang="da-DK" sz="800" dirty="0"/>
          </a:p>
        </p:txBody>
      </p:sp>
      <p:pic>
        <p:nvPicPr>
          <p:cNvPr id="10" name="Billede 9"/>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xmlns="" val="0"/>
              </a:ext>
            </a:extLst>
          </a:blip>
          <a:stretch>
            <a:fillRect/>
          </a:stretch>
        </p:blipFill>
        <p:spPr>
          <a:xfrm rot="21238803">
            <a:off x="401309" y="1695035"/>
            <a:ext cx="4464496" cy="4464496"/>
          </a:xfrm>
          <a:prstGeom prst="rect">
            <a:avLst/>
          </a:prstGeom>
        </p:spPr>
      </p:pic>
      <p:sp>
        <p:nvSpPr>
          <p:cNvPr id="4" name="Pentagon 3"/>
          <p:cNvSpPr/>
          <p:nvPr/>
        </p:nvSpPr>
        <p:spPr bwMode="auto">
          <a:xfrm flipH="1">
            <a:off x="4572000"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1200" dirty="0" smtClean="0"/>
              <a:t>Kære Chef</a:t>
            </a:r>
            <a:r>
              <a:rPr lang="da-DK" sz="1200" dirty="0"/>
              <a:t>,</a:t>
            </a:r>
          </a:p>
          <a:p>
            <a:r>
              <a:rPr lang="da-DK" sz="1200" dirty="0"/>
              <a:t> </a:t>
            </a:r>
          </a:p>
          <a:p>
            <a:r>
              <a:rPr lang="da-DK" sz="1200" dirty="0"/>
              <a:t>Jeg siger op. Her er mine bevæggrunde:</a:t>
            </a:r>
          </a:p>
          <a:p>
            <a:pPr marL="171450" indent="-171450" fontAlgn="ctr">
              <a:buFont typeface="Arial" panose="020B0604020202020204" pitchFamily="34" charset="0"/>
              <a:buChar char="•"/>
            </a:pPr>
            <a:r>
              <a:rPr lang="da-DK" sz="1200" dirty="0"/>
              <a:t>Jeg får for lidt i løn</a:t>
            </a:r>
          </a:p>
          <a:p>
            <a:pPr marL="171450" indent="-171450" fontAlgn="ctr">
              <a:buFont typeface="Arial" panose="020B0604020202020204" pitchFamily="34" charset="0"/>
              <a:buChar char="•"/>
            </a:pPr>
            <a:r>
              <a:rPr lang="da-DK" sz="1200" dirty="0"/>
              <a:t>Jeg udnytter ikke mine kompetencer fuldt ud</a:t>
            </a:r>
          </a:p>
          <a:p>
            <a:pPr marL="171450" indent="-171450" fontAlgn="ctr">
              <a:buFont typeface="Arial" panose="020B0604020202020204" pitchFamily="34" charset="0"/>
              <a:buChar char="•"/>
            </a:pPr>
            <a:r>
              <a:rPr lang="da-DK" sz="1200" dirty="0"/>
              <a:t>Du råbte af mig</a:t>
            </a:r>
          </a:p>
          <a:p>
            <a:r>
              <a:rPr lang="da-DK" sz="1200" dirty="0"/>
              <a:t> </a:t>
            </a:r>
          </a:p>
          <a:p>
            <a:r>
              <a:rPr lang="da-DK" sz="1200" dirty="0"/>
              <a:t>Venligst</a:t>
            </a:r>
          </a:p>
          <a:p>
            <a:r>
              <a:rPr lang="da-DK" sz="1200" dirty="0"/>
              <a:t> </a:t>
            </a:r>
          </a:p>
          <a:p>
            <a:r>
              <a:rPr lang="da-DK" sz="1200" dirty="0"/>
              <a:t>Medarbejderen</a:t>
            </a:r>
          </a:p>
        </p:txBody>
      </p:sp>
      <p:sp>
        <p:nvSpPr>
          <p:cNvPr id="7" name="Rektangel 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2001802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389366" cy="762000"/>
          </a:xfrm>
          <a:noFill/>
        </p:spPr>
        <p:txBody>
          <a:bodyPr/>
          <a:lstStyle/>
          <a:p>
            <a:r>
              <a:rPr lang="da-DK" dirty="0"/>
              <a:t>P</a:t>
            </a:r>
            <a:r>
              <a:rPr lang="da-DK" dirty="0" smtClean="0"/>
              <a:t>yramideprincippet er hurtigere og mere effektiv i afleveringen af budskabet til afsenderen</a:t>
            </a:r>
          </a:p>
        </p:txBody>
      </p:sp>
      <p:sp>
        <p:nvSpPr>
          <p:cNvPr id="4" name="Pentagon 3"/>
          <p:cNvSpPr/>
          <p:nvPr/>
        </p:nvSpPr>
        <p:spPr bwMode="auto">
          <a:xfrm flipH="1">
            <a:off x="5076057" y="1628801"/>
            <a:ext cx="3816424" cy="3528392"/>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endParaRPr lang="en-US" sz="950" dirty="0" smtClean="0"/>
          </a:p>
          <a:p>
            <a:endParaRPr lang="en-US" sz="950" dirty="0"/>
          </a:p>
          <a:p>
            <a:r>
              <a:rPr lang="da-DK" sz="950" dirty="0"/>
              <a:t>Kære Chef,</a:t>
            </a:r>
          </a:p>
          <a:p>
            <a:r>
              <a:rPr lang="da-DK" sz="950" dirty="0"/>
              <a:t> </a:t>
            </a:r>
          </a:p>
          <a:p>
            <a:r>
              <a:rPr lang="da-DK" sz="950" dirty="0"/>
              <a:t>Jeg siger op. Her er mine bevæggrunde:</a:t>
            </a:r>
          </a:p>
          <a:p>
            <a:pPr marL="171450" indent="-171450" fontAlgn="ctr">
              <a:buFont typeface="Arial" panose="020B0604020202020204" pitchFamily="34" charset="0"/>
              <a:buChar char="•"/>
            </a:pPr>
            <a:r>
              <a:rPr lang="da-DK" sz="950" dirty="0" smtClean="0"/>
              <a:t>Du giver mig for </a:t>
            </a:r>
            <a:r>
              <a:rPr lang="da-DK" sz="950" dirty="0"/>
              <a:t>lidt i løn</a:t>
            </a:r>
          </a:p>
          <a:p>
            <a:pPr marL="171450" indent="-171450" fontAlgn="ctr">
              <a:buFont typeface="Arial" panose="020B0604020202020204" pitchFamily="34" charset="0"/>
              <a:buChar char="•"/>
            </a:pPr>
            <a:r>
              <a:rPr lang="da-DK" sz="950" dirty="0" smtClean="0"/>
              <a:t>Di udnytter </a:t>
            </a:r>
            <a:r>
              <a:rPr lang="da-DK" sz="950" dirty="0"/>
              <a:t>ikke mine kompetencer fuldt ud</a:t>
            </a:r>
          </a:p>
          <a:p>
            <a:pPr marL="171450" indent="-171450" fontAlgn="ctr">
              <a:buFont typeface="Arial" panose="020B0604020202020204" pitchFamily="34" charset="0"/>
              <a:buChar char="•"/>
            </a:pPr>
            <a:r>
              <a:rPr lang="da-DK" sz="950" dirty="0"/>
              <a:t>Du råbte af mig</a:t>
            </a:r>
          </a:p>
          <a:p>
            <a:r>
              <a:rPr lang="da-DK" sz="950" dirty="0"/>
              <a:t> </a:t>
            </a:r>
          </a:p>
          <a:p>
            <a:r>
              <a:rPr lang="da-DK" sz="950" dirty="0"/>
              <a:t>Venligst</a:t>
            </a:r>
          </a:p>
          <a:p>
            <a:r>
              <a:rPr lang="da-DK" sz="950" dirty="0"/>
              <a:t> </a:t>
            </a:r>
          </a:p>
          <a:p>
            <a:r>
              <a:rPr lang="da-DK" sz="950" dirty="0" smtClean="0"/>
              <a:t>Medarbejderen</a:t>
            </a:r>
            <a:endParaRPr lang="da-DK" sz="950"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16</a:t>
            </a:fld>
            <a:endParaRPr lang="da-DK"/>
          </a:p>
        </p:txBody>
      </p:sp>
      <p:sp>
        <p:nvSpPr>
          <p:cNvPr id="23" name="Rektangel 22"/>
          <p:cNvSpPr/>
          <p:nvPr/>
        </p:nvSpPr>
        <p:spPr bwMode="auto">
          <a:xfrm>
            <a:off x="719138" y="1628800"/>
            <a:ext cx="3816000" cy="352839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endParaRPr lang="da-DK" sz="850" dirty="0" smtClean="0"/>
          </a:p>
          <a:p>
            <a:endParaRPr lang="da-DK" sz="850" dirty="0"/>
          </a:p>
          <a:p>
            <a:r>
              <a:rPr lang="da-DK" sz="850" dirty="0" smtClean="0"/>
              <a:t>Kære </a:t>
            </a:r>
            <a:r>
              <a:rPr lang="da-DK" sz="850" dirty="0"/>
              <a:t>Chef,</a:t>
            </a:r>
          </a:p>
          <a:p>
            <a:r>
              <a:rPr lang="da-DK" sz="850" dirty="0"/>
              <a:t> </a:t>
            </a:r>
          </a:p>
          <a:p>
            <a:r>
              <a:rPr lang="da-DK" sz="850" dirty="0"/>
              <a:t>Her forleden faldt jeg i snak med en gammel skolekammerat. Vi læste sammen på universitetet og deltog begge i det samme foreningsarbejde. Min gamle kammerat fortalte mig hvad han laver, og det sjove er, at det næsten er det samme som mig. Det mærkelige er så bare, at han får næsten det dobbelte i løn af mig. Det er jeg lidt træt af.</a:t>
            </a:r>
          </a:p>
          <a:p>
            <a:r>
              <a:rPr lang="da-DK" sz="850" dirty="0"/>
              <a:t> </a:t>
            </a:r>
          </a:p>
          <a:p>
            <a:r>
              <a:rPr lang="da-DK" sz="850" dirty="0"/>
              <a:t>Jeg har også taget en test på nettet, der afdækkede mine kompetencer. Den viste, at jeg kan meget mere, end jeg bruger i mit nuværende job. Jeg kan mærke, at det satte gang i nogle tanker hos mig. Jeg føler ikke, at mine kompetencer bliver bragt nok i spil i mit nuværende job.</a:t>
            </a:r>
          </a:p>
          <a:p>
            <a:r>
              <a:rPr lang="da-DK" sz="850" dirty="0"/>
              <a:t> </a:t>
            </a:r>
          </a:p>
          <a:p>
            <a:r>
              <a:rPr lang="da-DK" sz="850" dirty="0"/>
              <a:t>Og så her forleden, hvor jeg kom lidt for sent, fordi hunden havde kastet op hele natten, da råbte du af mig. Da de andre i gruppen ikke reagerede på det, blev jeg ret ked at det.</a:t>
            </a:r>
          </a:p>
          <a:p>
            <a:r>
              <a:rPr lang="da-DK" sz="850" dirty="0"/>
              <a:t> </a:t>
            </a:r>
          </a:p>
          <a:p>
            <a:r>
              <a:rPr lang="da-DK" sz="850" dirty="0"/>
              <a:t>Derfor har jeg besluttet mig for at sige min stilling op.</a:t>
            </a:r>
          </a:p>
          <a:p>
            <a:r>
              <a:rPr lang="da-DK" sz="850" dirty="0"/>
              <a:t> </a:t>
            </a:r>
          </a:p>
          <a:p>
            <a:r>
              <a:rPr lang="da-DK" sz="850" dirty="0"/>
              <a:t>Venlig hilsen</a:t>
            </a:r>
          </a:p>
          <a:p>
            <a:r>
              <a:rPr lang="da-DK" sz="850" dirty="0"/>
              <a:t> </a:t>
            </a:r>
          </a:p>
          <a:p>
            <a:r>
              <a:rPr lang="da-DK" sz="850" dirty="0"/>
              <a:t>Medarbejderen</a:t>
            </a:r>
          </a:p>
        </p:txBody>
      </p:sp>
      <p:sp>
        <p:nvSpPr>
          <p:cNvPr id="8" name="Tekstfelt 11"/>
          <p:cNvSpPr txBox="1"/>
          <p:nvPr/>
        </p:nvSpPr>
        <p:spPr>
          <a:xfrm>
            <a:off x="827584" y="6207115"/>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a:t>
            </a:r>
            <a:r>
              <a:rPr lang="da-DK" sz="800" dirty="0" err="1"/>
              <a:t>Education</a:t>
            </a:r>
            <a:r>
              <a:rPr lang="da-DK" sz="800" dirty="0"/>
              <a:t> </a:t>
            </a:r>
            <a:r>
              <a:rPr lang="da-DK" sz="800" dirty="0" err="1" smtClean="0"/>
              <a:t>Limited</a:t>
            </a:r>
            <a:r>
              <a:rPr lang="da-DK" sz="800" dirty="0" smtClean="0"/>
              <a:t> | 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endParaRPr lang="da-DK" sz="800" dirty="0"/>
          </a:p>
        </p:txBody>
      </p:sp>
      <p:sp>
        <p:nvSpPr>
          <p:cNvPr id="14" name="Rektangel 13"/>
          <p:cNvSpPr/>
          <p:nvPr/>
        </p:nvSpPr>
        <p:spPr bwMode="auto">
          <a:xfrm>
            <a:off x="719138" y="1628800"/>
            <a:ext cx="3816000"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kumimoji="0" lang="da-DK" sz="1200" b="1" i="0" u="none" strike="noStrike" cap="none" normalizeH="0" baseline="0" dirty="0" smtClean="0">
                <a:ln>
                  <a:noFill/>
                </a:ln>
                <a:solidFill>
                  <a:schemeClr val="bg1"/>
                </a:solidFill>
                <a:effectLst/>
                <a:latin typeface="Verdana" pitchFamily="34" charset="0"/>
              </a:rPr>
              <a:t>Uden pyramideprincippet</a:t>
            </a:r>
            <a:endParaRPr lang="da-DK" sz="1200" b="1" dirty="0" smtClean="0">
              <a:solidFill>
                <a:schemeClr val="bg1"/>
              </a:solidFill>
            </a:endParaRPr>
          </a:p>
        </p:txBody>
      </p:sp>
      <p:sp>
        <p:nvSpPr>
          <p:cNvPr id="15" name="Rektangel 14"/>
          <p:cNvSpPr/>
          <p:nvPr/>
        </p:nvSpPr>
        <p:spPr bwMode="auto">
          <a:xfrm>
            <a:off x="5076058" y="1628800"/>
            <a:ext cx="3816424"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kumimoji="0" lang="da-DK" sz="1200" b="1" i="0" u="none" strike="noStrike" cap="none" normalizeH="0" baseline="0" dirty="0" smtClean="0">
                <a:ln>
                  <a:noFill/>
                </a:ln>
                <a:solidFill>
                  <a:schemeClr val="bg1"/>
                </a:solidFill>
                <a:effectLst/>
                <a:latin typeface="Verdana" pitchFamily="34" charset="0"/>
              </a:rPr>
              <a:t>Med</a:t>
            </a:r>
            <a:r>
              <a:rPr kumimoji="0" lang="da-DK" sz="1200" b="1" i="0" u="none" strike="noStrike" cap="none" normalizeH="0" dirty="0" smtClean="0">
                <a:ln>
                  <a:noFill/>
                </a:ln>
                <a:solidFill>
                  <a:schemeClr val="bg1"/>
                </a:solidFill>
                <a:effectLst/>
                <a:latin typeface="Verdana" pitchFamily="34" charset="0"/>
              </a:rPr>
              <a:t> pyramideprincippet</a:t>
            </a:r>
            <a:endParaRPr lang="da-DK" sz="1200" b="1" dirty="0" smtClean="0">
              <a:solidFill>
                <a:schemeClr val="bg1"/>
              </a:solidFill>
            </a:endParaRPr>
          </a:p>
        </p:txBody>
      </p:sp>
      <p:sp>
        <p:nvSpPr>
          <p:cNvPr id="16" name="Rektangel 15"/>
          <p:cNvSpPr/>
          <p:nvPr/>
        </p:nvSpPr>
        <p:spPr bwMode="auto">
          <a:xfrm>
            <a:off x="719138" y="5308192"/>
            <a:ext cx="3816000" cy="678581"/>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pPr marL="171450" indent="-171450">
              <a:buFont typeface="Arial" panose="020B0604020202020204" pitchFamily="34" charset="0"/>
              <a:buChar char="•"/>
            </a:pPr>
            <a:r>
              <a:rPr lang="da-DK" sz="1000" dirty="0" smtClean="0"/>
              <a:t>Uklart hvad det primære budskab er med kommunikationen før til sidst</a:t>
            </a:r>
          </a:p>
          <a:p>
            <a:pPr marL="171450" indent="-171450">
              <a:buFont typeface="Arial" panose="020B0604020202020204" pitchFamily="34" charset="0"/>
              <a:buChar char="•"/>
            </a:pPr>
            <a:r>
              <a:rPr lang="da-DK" sz="1000" dirty="0" smtClean="0"/>
              <a:t>Svært at se, hvordan de enkelte afsnit hænger sammen.</a:t>
            </a:r>
            <a:endParaRPr lang="da-DK" sz="1000" dirty="0"/>
          </a:p>
        </p:txBody>
      </p:sp>
      <p:sp>
        <p:nvSpPr>
          <p:cNvPr id="17" name="Rektangel 16"/>
          <p:cNvSpPr/>
          <p:nvPr/>
        </p:nvSpPr>
        <p:spPr bwMode="auto">
          <a:xfrm>
            <a:off x="5076057" y="5309937"/>
            <a:ext cx="3816000" cy="678581"/>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pPr marL="171450" indent="-171450">
              <a:buFont typeface="Arial" panose="020B0604020202020204" pitchFamily="34" charset="0"/>
              <a:buChar char="•"/>
            </a:pPr>
            <a:r>
              <a:rPr lang="da-DK" sz="1000" dirty="0" smtClean="0"/>
              <a:t>Hurtigt at forstå hovedbudskabet</a:t>
            </a:r>
          </a:p>
          <a:p>
            <a:pPr marL="171450" indent="-171450">
              <a:buFont typeface="Arial" panose="020B0604020202020204" pitchFamily="34" charset="0"/>
              <a:buChar char="•"/>
            </a:pPr>
            <a:r>
              <a:rPr lang="da-DK" sz="1000" dirty="0" smtClean="0"/>
              <a:t>Strukturen er nem at følge</a:t>
            </a:r>
          </a:p>
          <a:p>
            <a:pPr marL="171450" indent="-171450">
              <a:buFont typeface="Arial" panose="020B0604020202020204" pitchFamily="34" charset="0"/>
              <a:buChar char="•"/>
            </a:pPr>
            <a:r>
              <a:rPr lang="da-DK" sz="1000" dirty="0" smtClean="0"/>
              <a:t>Væsentlig mere effektfuld kommunikation</a:t>
            </a:r>
            <a:endParaRPr lang="da-DK" sz="10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556938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7700963" cy="762000"/>
          </a:xfrm>
          <a:noFill/>
        </p:spPr>
        <p:txBody>
          <a:bodyPr/>
          <a:lstStyle/>
          <a:p>
            <a:r>
              <a:rPr lang="da-DK" dirty="0" smtClean="0"/>
              <a:t>Pyramidestrukturen i brevet understøtter modtagerens indre dialog</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17</a:t>
            </a:fld>
            <a:endParaRPr lang="da-DK"/>
          </a:p>
        </p:txBody>
      </p:sp>
      <p:sp>
        <p:nvSpPr>
          <p:cNvPr id="6" name="Afrundet rektangel 5"/>
          <p:cNvSpPr/>
          <p:nvPr/>
        </p:nvSpPr>
        <p:spPr bwMode="auto">
          <a:xfrm>
            <a:off x="4853012" y="3063066"/>
            <a:ext cx="2060498" cy="586012"/>
          </a:xfrm>
          <a:prstGeom prst="roundRect">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smtClean="0"/>
              <a:t>Medarbejderen siger sit job op</a:t>
            </a:r>
            <a:endParaRPr lang="da-DK" sz="1200" dirty="0"/>
          </a:p>
        </p:txBody>
      </p:sp>
      <p:cxnSp>
        <p:nvCxnSpPr>
          <p:cNvPr id="7" name="Lige forbindelse 6"/>
          <p:cNvCxnSpPr>
            <a:stCxn id="6" idx="2"/>
            <a:endCxn id="45" idx="0"/>
          </p:cNvCxnSpPr>
          <p:nvPr/>
        </p:nvCxnSpPr>
        <p:spPr bwMode="auto">
          <a:xfrm>
            <a:off x="5883261" y="3649078"/>
            <a:ext cx="0" cy="127435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 name="Lige forbindelse 7"/>
          <p:cNvCxnSpPr>
            <a:stCxn id="6" idx="2"/>
            <a:endCxn id="77" idx="0"/>
          </p:cNvCxnSpPr>
          <p:nvPr/>
        </p:nvCxnSpPr>
        <p:spPr bwMode="auto">
          <a:xfrm flipH="1">
            <a:off x="4151268" y="3649078"/>
            <a:ext cx="1731993" cy="127435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 name="Lige forbindelse 8"/>
          <p:cNvCxnSpPr>
            <a:stCxn id="6" idx="2"/>
            <a:endCxn id="13" idx="0"/>
          </p:cNvCxnSpPr>
          <p:nvPr/>
        </p:nvCxnSpPr>
        <p:spPr bwMode="auto">
          <a:xfrm>
            <a:off x="5883261" y="3649078"/>
            <a:ext cx="1719395" cy="127435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77" name="Rektangel 76"/>
          <p:cNvSpPr/>
          <p:nvPr/>
        </p:nvSpPr>
        <p:spPr bwMode="auto">
          <a:xfrm>
            <a:off x="3340844" y="4923428"/>
            <a:ext cx="1620848" cy="587909"/>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smtClean="0"/>
              <a:t>Jeg giver hende for lidt i løn</a:t>
            </a:r>
            <a:endParaRPr lang="da-DK" sz="1200" dirty="0"/>
          </a:p>
        </p:txBody>
      </p:sp>
      <p:sp>
        <p:nvSpPr>
          <p:cNvPr id="45" name="Rektangel 44"/>
          <p:cNvSpPr/>
          <p:nvPr/>
        </p:nvSpPr>
        <p:spPr bwMode="auto">
          <a:xfrm>
            <a:off x="5072837" y="4923428"/>
            <a:ext cx="1620848" cy="587909"/>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smtClean="0"/>
              <a:t>Jeg udnytter ikke hendes </a:t>
            </a:r>
            <a:r>
              <a:rPr lang="da-DK" sz="1200" dirty="0" err="1" smtClean="0"/>
              <a:t>kompe-tencer</a:t>
            </a:r>
            <a:r>
              <a:rPr lang="da-DK" sz="1200" dirty="0" smtClean="0"/>
              <a:t> fuldt ud</a:t>
            </a:r>
            <a:endParaRPr lang="da-DK" sz="1200" dirty="0"/>
          </a:p>
        </p:txBody>
      </p:sp>
      <p:sp>
        <p:nvSpPr>
          <p:cNvPr id="13" name="Rektangel 12"/>
          <p:cNvSpPr/>
          <p:nvPr/>
        </p:nvSpPr>
        <p:spPr bwMode="auto">
          <a:xfrm>
            <a:off x="6792232" y="4923428"/>
            <a:ext cx="1620848" cy="587909"/>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smtClean="0"/>
              <a:t>Jeg råbte af hende</a:t>
            </a:r>
            <a:endParaRPr lang="da-DK" sz="1200" dirty="0"/>
          </a:p>
        </p:txBody>
      </p:sp>
      <p:sp>
        <p:nvSpPr>
          <p:cNvPr id="21" name="Pentagon 20"/>
          <p:cNvSpPr/>
          <p:nvPr/>
        </p:nvSpPr>
        <p:spPr bwMode="auto">
          <a:xfrm rot="5400000">
            <a:off x="1063262" y="1681153"/>
            <a:ext cx="1040808" cy="1656183"/>
          </a:xfrm>
          <a:prstGeom prst="homePlate">
            <a:avLst>
              <a:gd name="adj" fmla="val 1489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rgbClr val="000000"/>
            </a:outerShdw>
          </a:effectLst>
        </p:spPr>
        <p:txBody>
          <a:bodyPr vert="vert270" wrap="square" lIns="72000" tIns="54000" rIns="72000" bIns="54000" numCol="1" rtlCol="0" anchor="ctr" anchorCtr="0" compatLnSpc="1">
            <a:prstTxWarp prst="textNoShape">
              <a:avLst/>
            </a:prstTxWarp>
          </a:bodyPr>
          <a:lstStyle>
            <a:defPPr>
              <a:defRPr lang="en-US"/>
            </a:defPPr>
            <a:lvl1pPr algn="l" rtl="0" fontAlgn="base">
              <a:spcBef>
                <a:spcPct val="0"/>
              </a:spcBef>
              <a:spcAft>
                <a:spcPct val="0"/>
              </a:spcAft>
              <a:defRPr sz="1900" kern="1200">
                <a:solidFill>
                  <a:schemeClr val="tx1"/>
                </a:solidFill>
                <a:latin typeface="Verdana" pitchFamily="34" charset="0"/>
                <a:ea typeface="+mn-ea"/>
                <a:cs typeface="+mn-cs"/>
              </a:defRPr>
            </a:lvl1pPr>
            <a:lvl2pPr marL="457200" algn="l" rtl="0" fontAlgn="base">
              <a:spcBef>
                <a:spcPct val="0"/>
              </a:spcBef>
              <a:spcAft>
                <a:spcPct val="0"/>
              </a:spcAft>
              <a:defRPr sz="1900" kern="1200">
                <a:solidFill>
                  <a:schemeClr val="tx1"/>
                </a:solidFill>
                <a:latin typeface="Verdana" pitchFamily="34" charset="0"/>
                <a:ea typeface="+mn-ea"/>
                <a:cs typeface="+mn-cs"/>
              </a:defRPr>
            </a:lvl2pPr>
            <a:lvl3pPr marL="914400" algn="l" rtl="0" fontAlgn="base">
              <a:spcBef>
                <a:spcPct val="0"/>
              </a:spcBef>
              <a:spcAft>
                <a:spcPct val="0"/>
              </a:spcAft>
              <a:defRPr sz="1900" kern="1200">
                <a:solidFill>
                  <a:schemeClr val="tx1"/>
                </a:solidFill>
                <a:latin typeface="Verdana" pitchFamily="34" charset="0"/>
                <a:ea typeface="+mn-ea"/>
                <a:cs typeface="+mn-cs"/>
              </a:defRPr>
            </a:lvl3pPr>
            <a:lvl4pPr marL="1371600" algn="l" rtl="0" fontAlgn="base">
              <a:spcBef>
                <a:spcPct val="0"/>
              </a:spcBef>
              <a:spcAft>
                <a:spcPct val="0"/>
              </a:spcAft>
              <a:defRPr sz="1900" kern="1200">
                <a:solidFill>
                  <a:schemeClr val="tx1"/>
                </a:solidFill>
                <a:latin typeface="Verdana" pitchFamily="34" charset="0"/>
                <a:ea typeface="+mn-ea"/>
                <a:cs typeface="+mn-cs"/>
              </a:defRPr>
            </a:lvl4pPr>
            <a:lvl5pPr marL="1828800" algn="l" rtl="0" fontAlgn="base">
              <a:spcBef>
                <a:spcPct val="0"/>
              </a:spcBef>
              <a:spcAft>
                <a:spcPct val="0"/>
              </a:spcAft>
              <a:defRPr sz="1900" kern="1200">
                <a:solidFill>
                  <a:schemeClr val="tx1"/>
                </a:solidFill>
                <a:latin typeface="Verdana" pitchFamily="34" charset="0"/>
                <a:ea typeface="+mn-ea"/>
                <a:cs typeface="+mn-cs"/>
              </a:defRPr>
            </a:lvl5pPr>
            <a:lvl6pPr marL="2286000" algn="l" defTabSz="914400" rtl="0" eaLnBrk="1" latinLnBrk="0" hangingPunct="1">
              <a:defRPr sz="1900" kern="1200">
                <a:solidFill>
                  <a:schemeClr val="tx1"/>
                </a:solidFill>
                <a:latin typeface="Verdana" pitchFamily="34" charset="0"/>
                <a:ea typeface="+mn-ea"/>
                <a:cs typeface="+mn-cs"/>
              </a:defRPr>
            </a:lvl6pPr>
            <a:lvl7pPr marL="2743200" algn="l" defTabSz="914400" rtl="0" eaLnBrk="1" latinLnBrk="0" hangingPunct="1">
              <a:defRPr sz="1900" kern="1200">
                <a:solidFill>
                  <a:schemeClr val="tx1"/>
                </a:solidFill>
                <a:latin typeface="Verdana" pitchFamily="34" charset="0"/>
                <a:ea typeface="+mn-ea"/>
                <a:cs typeface="+mn-cs"/>
              </a:defRPr>
            </a:lvl7pPr>
            <a:lvl8pPr marL="3200400" algn="l" defTabSz="914400" rtl="0" eaLnBrk="1" latinLnBrk="0" hangingPunct="1">
              <a:defRPr sz="1900" kern="1200">
                <a:solidFill>
                  <a:schemeClr val="tx1"/>
                </a:solidFill>
                <a:latin typeface="Verdana" pitchFamily="34" charset="0"/>
                <a:ea typeface="+mn-ea"/>
                <a:cs typeface="+mn-cs"/>
              </a:defRPr>
            </a:lvl8pPr>
            <a:lvl9pPr marL="3657600" algn="l" defTabSz="914400" rtl="0" eaLnBrk="1" latinLnBrk="0" hangingPunct="1">
              <a:defRPr sz="1900" kern="1200">
                <a:solidFill>
                  <a:schemeClr val="tx1"/>
                </a:solidFill>
                <a:latin typeface="Verdana" pitchFamily="34" charset="0"/>
                <a:ea typeface="+mn-ea"/>
                <a:cs typeface="+mn-cs"/>
              </a:defRPr>
            </a:lvl9pPr>
          </a:lstStyle>
          <a:p>
            <a:pPr marL="182563" indent="-182563" algn="ctr"/>
            <a:r>
              <a:rPr lang="da-DK" sz="1200" dirty="0" smtClean="0"/>
              <a:t>Hvorfor skriver Medarbejderen til mig?</a:t>
            </a:r>
          </a:p>
        </p:txBody>
      </p:sp>
      <p:sp>
        <p:nvSpPr>
          <p:cNvPr id="22" name="Vinkel 21"/>
          <p:cNvSpPr/>
          <p:nvPr/>
        </p:nvSpPr>
        <p:spPr bwMode="auto">
          <a:xfrm rot="5400000">
            <a:off x="1007600" y="2565425"/>
            <a:ext cx="1152130" cy="1656183"/>
          </a:xfrm>
          <a:prstGeom prst="chevron">
            <a:avLst>
              <a:gd name="adj" fmla="val 1325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rgbClr val="000000"/>
            </a:outerShdw>
          </a:effectLst>
        </p:spPr>
        <p:txBody>
          <a:bodyPr vert="vert270" wrap="square" lIns="72000" tIns="54000" rIns="72000" bIns="54000" numCol="1" rtlCol="0" anchor="ctr" anchorCtr="0" compatLnSpc="1">
            <a:prstTxWarp prst="textNoShape">
              <a:avLst/>
            </a:prstTxWarp>
          </a:bodyPr>
          <a:lstStyle/>
          <a:p>
            <a:pPr marL="182563" indent="-182563" algn="ctr"/>
            <a:r>
              <a:rPr lang="da-DK" sz="1200" dirty="0" smtClean="0"/>
              <a:t>Fordi…</a:t>
            </a:r>
          </a:p>
        </p:txBody>
      </p:sp>
      <p:sp>
        <p:nvSpPr>
          <p:cNvPr id="23" name="Vinkel 22"/>
          <p:cNvSpPr/>
          <p:nvPr/>
        </p:nvSpPr>
        <p:spPr bwMode="auto">
          <a:xfrm rot="5400000">
            <a:off x="1007600" y="3519272"/>
            <a:ext cx="1152130" cy="1656183"/>
          </a:xfrm>
          <a:prstGeom prst="chevron">
            <a:avLst>
              <a:gd name="adj" fmla="val 1325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rgbClr val="000000"/>
            </a:outerShdw>
          </a:effectLst>
        </p:spPr>
        <p:txBody>
          <a:bodyPr vert="vert270" wrap="square" lIns="72000" tIns="54000" rIns="72000" bIns="54000" numCol="1" rtlCol="0" anchor="ctr" anchorCtr="0" compatLnSpc="1">
            <a:prstTxWarp prst="textNoShape">
              <a:avLst/>
            </a:prstTxWarp>
          </a:bodyPr>
          <a:lstStyle/>
          <a:p>
            <a:pPr marL="182563" indent="-182563" algn="ctr"/>
            <a:r>
              <a:rPr lang="da-DK" sz="1200" dirty="0" smtClean="0"/>
              <a:t>Hvorfor siger hun sit job op?</a:t>
            </a:r>
          </a:p>
        </p:txBody>
      </p:sp>
      <p:sp>
        <p:nvSpPr>
          <p:cNvPr id="24" name="Vinkel 23"/>
          <p:cNvSpPr/>
          <p:nvPr/>
        </p:nvSpPr>
        <p:spPr bwMode="auto">
          <a:xfrm rot="5400000">
            <a:off x="1007600" y="4473118"/>
            <a:ext cx="1152129" cy="1656183"/>
          </a:xfrm>
          <a:prstGeom prst="chevron">
            <a:avLst>
              <a:gd name="adj" fmla="val 1325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rgbClr val="000000"/>
            </a:outerShdw>
          </a:effectLst>
        </p:spPr>
        <p:txBody>
          <a:bodyPr vert="vert270" wrap="square" lIns="72000" tIns="54000" rIns="72000" bIns="54000" numCol="1" rtlCol="0" anchor="ctr" anchorCtr="0" compatLnSpc="1">
            <a:prstTxWarp prst="textNoShape">
              <a:avLst/>
            </a:prstTxWarp>
          </a:bodyPr>
          <a:lstStyle/>
          <a:p>
            <a:pPr marL="182563" indent="-182563" algn="ctr"/>
            <a:r>
              <a:rPr lang="da-DK" sz="1200" dirty="0" smtClean="0"/>
              <a:t>Fordi…</a:t>
            </a:r>
          </a:p>
        </p:txBody>
      </p:sp>
      <p:cxnSp>
        <p:nvCxnSpPr>
          <p:cNvPr id="26" name="Lige forbindelse 25"/>
          <p:cNvCxnSpPr/>
          <p:nvPr/>
        </p:nvCxnSpPr>
        <p:spPr bwMode="auto">
          <a:xfrm>
            <a:off x="2411756" y="4725145"/>
            <a:ext cx="6264700" cy="0"/>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29" name="Lige forbindelse 28"/>
          <p:cNvCxnSpPr/>
          <p:nvPr/>
        </p:nvCxnSpPr>
        <p:spPr bwMode="auto">
          <a:xfrm>
            <a:off x="2411756" y="3781568"/>
            <a:ext cx="6264700" cy="0"/>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0" name="Lige forbindelse 29"/>
          <p:cNvCxnSpPr/>
          <p:nvPr/>
        </p:nvCxnSpPr>
        <p:spPr bwMode="auto">
          <a:xfrm>
            <a:off x="2411756" y="2827119"/>
            <a:ext cx="6264700" cy="0"/>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1" name="Lige forbindelse 30"/>
          <p:cNvCxnSpPr/>
          <p:nvPr/>
        </p:nvCxnSpPr>
        <p:spPr bwMode="auto">
          <a:xfrm>
            <a:off x="2411756" y="1988840"/>
            <a:ext cx="6264700" cy="0"/>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2" name="Lige forbindelse 31"/>
          <p:cNvCxnSpPr/>
          <p:nvPr/>
        </p:nvCxnSpPr>
        <p:spPr bwMode="auto">
          <a:xfrm>
            <a:off x="2411756" y="5733256"/>
            <a:ext cx="6264700" cy="0"/>
          </a:xfrm>
          <a:prstGeom prst="line">
            <a:avLst/>
          </a:prstGeom>
          <a:solidFill>
            <a:schemeClr val="accent2"/>
          </a:solidFill>
          <a:ln w="6350" cap="flat" cmpd="sng" algn="ctr">
            <a:solidFill>
              <a:schemeClr val="tx1"/>
            </a:solidFill>
            <a:prstDash val="dash"/>
            <a:round/>
            <a:headEnd type="none" w="med" len="med"/>
            <a:tailEnd type="none" w="med" len="med"/>
          </a:ln>
          <a:effectLst/>
        </p:spPr>
      </p:cxnSp>
      <p:sp>
        <p:nvSpPr>
          <p:cNvPr id="20" name="Rektangel 1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573293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245351" cy="762000"/>
          </a:xfrm>
          <a:noFill/>
        </p:spPr>
        <p:txBody>
          <a:bodyPr/>
          <a:lstStyle/>
          <a:p>
            <a:r>
              <a:rPr lang="da-DK" dirty="0" smtClean="0"/>
              <a:t>Pyramiden konstrueres fra det primære budskab i toppen til de underliggende budskaber i niveauerne under</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18</a:t>
            </a:fld>
            <a:endParaRPr lang="da-DK"/>
          </a:p>
        </p:txBody>
      </p:sp>
      <p:sp>
        <p:nvSpPr>
          <p:cNvPr id="77" name="Rektangel 76"/>
          <p:cNvSpPr/>
          <p:nvPr/>
        </p:nvSpPr>
        <p:spPr bwMode="auto">
          <a:xfrm>
            <a:off x="1808611" y="2636912"/>
            <a:ext cx="1205896" cy="846955"/>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rPr>
              <a:t>Primært budskab</a:t>
            </a:r>
          </a:p>
        </p:txBody>
      </p:sp>
      <p:cxnSp>
        <p:nvCxnSpPr>
          <p:cNvPr id="78" name="Lige forbindelse 77"/>
          <p:cNvCxnSpPr>
            <a:stCxn id="77" idx="2"/>
            <a:endCxn id="101" idx="0"/>
          </p:cNvCxnSpPr>
          <p:nvPr/>
        </p:nvCxnSpPr>
        <p:spPr bwMode="auto">
          <a:xfrm flipH="1">
            <a:off x="1373115" y="3483867"/>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9" name="Lige forbindelse 78"/>
          <p:cNvCxnSpPr>
            <a:stCxn id="93" idx="0"/>
            <a:endCxn id="77" idx="2"/>
          </p:cNvCxnSpPr>
          <p:nvPr/>
        </p:nvCxnSpPr>
        <p:spPr bwMode="auto">
          <a:xfrm flipH="1" flipV="1">
            <a:off x="2411559" y="3483867"/>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0" name="Lige forbindelse 79"/>
          <p:cNvCxnSpPr>
            <a:stCxn id="85" idx="0"/>
            <a:endCxn id="77" idx="2"/>
          </p:cNvCxnSpPr>
          <p:nvPr/>
        </p:nvCxnSpPr>
        <p:spPr bwMode="auto">
          <a:xfrm flipH="1" flipV="1">
            <a:off x="2411559" y="3483867"/>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01" name="Rektangel 100"/>
          <p:cNvSpPr/>
          <p:nvPr/>
        </p:nvSpPr>
        <p:spPr bwMode="auto">
          <a:xfrm>
            <a:off x="1115896" y="3911899"/>
            <a:ext cx="514437" cy="561637"/>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A</a:t>
            </a:r>
          </a:p>
        </p:txBody>
      </p:sp>
      <p:grpSp>
        <p:nvGrpSpPr>
          <p:cNvPr id="102" name="Gruppe 101"/>
          <p:cNvGrpSpPr/>
          <p:nvPr/>
        </p:nvGrpSpPr>
        <p:grpSpPr>
          <a:xfrm>
            <a:off x="971600" y="4924027"/>
            <a:ext cx="789924" cy="603929"/>
            <a:chOff x="220483" y="4725144"/>
            <a:chExt cx="1214201" cy="586012"/>
          </a:xfrm>
        </p:grpSpPr>
        <p:sp>
          <p:nvSpPr>
            <p:cNvPr id="106" name="Rektangel 105"/>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107" name="Rektangel 106"/>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108" name="Rektangel 107"/>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103" name="Lige forbindelse 102"/>
          <p:cNvCxnSpPr>
            <a:stCxn id="106" idx="0"/>
            <a:endCxn id="101" idx="2"/>
          </p:cNvCxnSpPr>
          <p:nvPr/>
        </p:nvCxnSpPr>
        <p:spPr bwMode="auto">
          <a:xfrm flipV="1">
            <a:off x="1091503" y="4473536"/>
            <a:ext cx="281612" cy="45049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4" name="Lige forbindelse 103"/>
          <p:cNvCxnSpPr>
            <a:stCxn id="107" idx="0"/>
            <a:endCxn id="101" idx="2"/>
          </p:cNvCxnSpPr>
          <p:nvPr/>
        </p:nvCxnSpPr>
        <p:spPr bwMode="auto">
          <a:xfrm flipV="1">
            <a:off x="1366562" y="4473536"/>
            <a:ext cx="6553" cy="45049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5" name="Lige forbindelse 104"/>
          <p:cNvCxnSpPr>
            <a:stCxn id="108" idx="0"/>
            <a:endCxn id="101" idx="2"/>
          </p:cNvCxnSpPr>
          <p:nvPr/>
        </p:nvCxnSpPr>
        <p:spPr bwMode="auto">
          <a:xfrm flipH="1" flipV="1">
            <a:off x="1373115" y="4473536"/>
            <a:ext cx="268507" cy="45049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93" name="Rektangel 92"/>
          <p:cNvSpPr/>
          <p:nvPr/>
        </p:nvSpPr>
        <p:spPr bwMode="auto">
          <a:xfrm>
            <a:off x="2161234" y="3930342"/>
            <a:ext cx="514437" cy="561637"/>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B</a:t>
            </a:r>
          </a:p>
        </p:txBody>
      </p:sp>
      <p:grpSp>
        <p:nvGrpSpPr>
          <p:cNvPr id="94" name="Gruppe 93"/>
          <p:cNvGrpSpPr/>
          <p:nvPr/>
        </p:nvGrpSpPr>
        <p:grpSpPr>
          <a:xfrm>
            <a:off x="2016938" y="4924027"/>
            <a:ext cx="789924" cy="603928"/>
            <a:chOff x="220483" y="4725144"/>
            <a:chExt cx="1214201" cy="586012"/>
          </a:xfrm>
        </p:grpSpPr>
        <p:sp>
          <p:nvSpPr>
            <p:cNvPr id="98" name="Rektangel 97"/>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99" name="Rektangel 98"/>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100" name="Rektangel 99"/>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95" name="Lige forbindelse 94"/>
          <p:cNvCxnSpPr>
            <a:stCxn id="98" idx="0"/>
            <a:endCxn id="93" idx="2"/>
          </p:cNvCxnSpPr>
          <p:nvPr/>
        </p:nvCxnSpPr>
        <p:spPr bwMode="auto">
          <a:xfrm flipV="1">
            <a:off x="2136841" y="4491979"/>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6" name="Lige forbindelse 95"/>
          <p:cNvCxnSpPr>
            <a:stCxn id="99" idx="0"/>
            <a:endCxn id="93" idx="2"/>
          </p:cNvCxnSpPr>
          <p:nvPr/>
        </p:nvCxnSpPr>
        <p:spPr bwMode="auto">
          <a:xfrm flipV="1">
            <a:off x="2411900" y="4491979"/>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7" name="Lige forbindelse 96"/>
          <p:cNvCxnSpPr>
            <a:stCxn id="100" idx="0"/>
            <a:endCxn id="93" idx="2"/>
          </p:cNvCxnSpPr>
          <p:nvPr/>
        </p:nvCxnSpPr>
        <p:spPr bwMode="auto">
          <a:xfrm flipH="1" flipV="1">
            <a:off x="2418453" y="4491979"/>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85" name="Rektangel 84"/>
          <p:cNvSpPr/>
          <p:nvPr/>
        </p:nvSpPr>
        <p:spPr bwMode="auto">
          <a:xfrm>
            <a:off x="3206572" y="3930342"/>
            <a:ext cx="514437" cy="561637"/>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C</a:t>
            </a:r>
          </a:p>
        </p:txBody>
      </p:sp>
      <p:grpSp>
        <p:nvGrpSpPr>
          <p:cNvPr id="86" name="Gruppe 85"/>
          <p:cNvGrpSpPr/>
          <p:nvPr/>
        </p:nvGrpSpPr>
        <p:grpSpPr>
          <a:xfrm>
            <a:off x="3062276" y="4942470"/>
            <a:ext cx="789924" cy="603929"/>
            <a:chOff x="220483" y="4725144"/>
            <a:chExt cx="1214201" cy="586012"/>
          </a:xfrm>
        </p:grpSpPr>
        <p:sp>
          <p:nvSpPr>
            <p:cNvPr id="90" name="Rektangel 89"/>
            <p:cNvSpPr/>
            <p:nvPr/>
          </p:nvSpPr>
          <p:spPr bwMode="auto">
            <a:xfrm>
              <a:off x="220483"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1</a:t>
              </a:r>
            </a:p>
          </p:txBody>
        </p:sp>
        <p:sp>
          <p:nvSpPr>
            <p:cNvPr id="91" name="Rektangel 90"/>
            <p:cNvSpPr/>
            <p:nvPr/>
          </p:nvSpPr>
          <p:spPr bwMode="auto">
            <a:xfrm>
              <a:off x="643280"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2</a:t>
              </a:r>
            </a:p>
          </p:txBody>
        </p:sp>
        <p:sp>
          <p:nvSpPr>
            <p:cNvPr id="92" name="Rektangel 91"/>
            <p:cNvSpPr/>
            <p:nvPr/>
          </p:nvSpPr>
          <p:spPr bwMode="auto">
            <a:xfrm>
              <a:off x="1066077" y="4725144"/>
              <a:ext cx="368607" cy="586012"/>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chemeClr val="bg1"/>
                  </a:solidFill>
                  <a:effectLst/>
                  <a:latin typeface="Verdana" pitchFamily="34" charset="0"/>
                </a:rPr>
                <a:t>3</a:t>
              </a:r>
            </a:p>
          </p:txBody>
        </p:sp>
      </p:grpSp>
      <p:cxnSp>
        <p:nvCxnSpPr>
          <p:cNvPr id="87" name="Lige forbindelse 86"/>
          <p:cNvCxnSpPr>
            <a:stCxn id="90" idx="0"/>
            <a:endCxn id="85" idx="2"/>
          </p:cNvCxnSpPr>
          <p:nvPr/>
        </p:nvCxnSpPr>
        <p:spPr bwMode="auto">
          <a:xfrm flipV="1">
            <a:off x="3182179" y="4491979"/>
            <a:ext cx="281612" cy="45049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8" name="Lige forbindelse 87"/>
          <p:cNvCxnSpPr>
            <a:stCxn id="91" idx="0"/>
            <a:endCxn id="85" idx="2"/>
          </p:cNvCxnSpPr>
          <p:nvPr/>
        </p:nvCxnSpPr>
        <p:spPr bwMode="auto">
          <a:xfrm flipV="1">
            <a:off x="3457238" y="4491979"/>
            <a:ext cx="6553" cy="45049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9" name="Lige forbindelse 88"/>
          <p:cNvCxnSpPr>
            <a:stCxn id="92" idx="0"/>
            <a:endCxn id="85" idx="2"/>
          </p:cNvCxnSpPr>
          <p:nvPr/>
        </p:nvCxnSpPr>
        <p:spPr bwMode="auto">
          <a:xfrm flipH="1" flipV="1">
            <a:off x="3463791" y="4491979"/>
            <a:ext cx="268507" cy="450491"/>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nvGrpSpPr>
          <p:cNvPr id="112" name="Gruppe 9"/>
          <p:cNvGrpSpPr/>
          <p:nvPr/>
        </p:nvGrpSpPr>
        <p:grpSpPr>
          <a:xfrm>
            <a:off x="825565" y="1556792"/>
            <a:ext cx="3314387" cy="576064"/>
            <a:chOff x="899592" y="1556792"/>
            <a:chExt cx="7344816" cy="576064"/>
          </a:xfrm>
        </p:grpSpPr>
        <p:cxnSp>
          <p:nvCxnSpPr>
            <p:cNvPr id="113" name="Lige forbindelse 112"/>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4" name="Rektangel 113"/>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r>
                <a:rPr lang="da-DK" sz="1400" dirty="0" smtClean="0"/>
                <a:t>Pyramiden konstrueres fra toppen og ned…</a:t>
              </a:r>
              <a:endParaRPr lang="da-DK" sz="1400" dirty="0"/>
            </a:p>
          </p:txBody>
        </p:sp>
      </p:grpSp>
      <p:grpSp>
        <p:nvGrpSpPr>
          <p:cNvPr id="116" name="Gruppe 14"/>
          <p:cNvGrpSpPr/>
          <p:nvPr/>
        </p:nvGrpSpPr>
        <p:grpSpPr>
          <a:xfrm>
            <a:off x="5362069" y="1556793"/>
            <a:ext cx="3348000" cy="576064"/>
            <a:chOff x="899590" y="1556792"/>
            <a:chExt cx="7419304" cy="576064"/>
          </a:xfrm>
        </p:grpSpPr>
        <p:cxnSp>
          <p:nvCxnSpPr>
            <p:cNvPr id="117" name="Lige forbindelse 116"/>
            <p:cNvCxnSpPr/>
            <p:nvPr/>
          </p:nvCxnSpPr>
          <p:spPr bwMode="auto">
            <a:xfrm>
              <a:off x="899590" y="2132856"/>
              <a:ext cx="7419304"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8" name="Rektangel 117"/>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r>
                <a:rPr lang="da-DK" sz="1600" dirty="0" smtClean="0"/>
                <a:t>… baseret på en række regler der sikrer god kommunikation</a:t>
              </a:r>
              <a:endParaRPr lang="da-DK" sz="1600" dirty="0"/>
            </a:p>
          </p:txBody>
        </p:sp>
      </p:grpSp>
      <p:sp>
        <p:nvSpPr>
          <p:cNvPr id="119" name="Tekstfelt 11"/>
          <p:cNvSpPr txBox="1"/>
          <p:nvPr/>
        </p:nvSpPr>
        <p:spPr>
          <a:xfrm>
            <a:off x="827584" y="6207115"/>
            <a:ext cx="7920880" cy="615553"/>
          </a:xfrm>
          <a:prstGeom prst="rect">
            <a:avLst/>
          </a:prstGeom>
          <a:noFill/>
        </p:spPr>
        <p:txBody>
          <a:bodyPr wrap="square" lIns="0" tIns="0" rIns="0" bIns="0" rtlCol="0">
            <a:spAutoFit/>
          </a:bodyPr>
          <a:lstStyle/>
          <a:p>
            <a:pPr marL="361941" indent="-361941">
              <a:tabLst>
                <a:tab pos="361941" algn="l"/>
              </a:tabLst>
            </a:pPr>
            <a:r>
              <a:rPr lang="da-DK" sz="800" dirty="0" smtClean="0"/>
              <a:t>Note:  Det er også muligt at starte pyramidekonstruktionen med en brainstorm og en efterfølgende gruppering. Dette er dog typisk undtagelsen, da kommunikationen af et budskab er noget, der sker når først budskabet er på plads. Eksempelvis når et problem er løst, når status skal forkyndes eller noget helt tredje. Udarbejdelsen af en kommunikation er ikke det samme som et arbejdsdokument til problemløsning.</a:t>
            </a:r>
          </a:p>
          <a:p>
            <a:pPr marL="361941" indent="-361941">
              <a:tabLst>
                <a:tab pos="361941" algn="l"/>
              </a:tabLst>
            </a:pPr>
            <a:endParaRPr lang="da-DK" sz="800" dirty="0"/>
          </a:p>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cxnSp>
        <p:nvCxnSpPr>
          <p:cNvPr id="122" name="Lige pilforbindelse 121"/>
          <p:cNvCxnSpPr/>
          <p:nvPr/>
        </p:nvCxnSpPr>
        <p:spPr bwMode="auto">
          <a:xfrm>
            <a:off x="4138467" y="2546460"/>
            <a:ext cx="0" cy="3168352"/>
          </a:xfrm>
          <a:prstGeom prst="straightConnector1">
            <a:avLst/>
          </a:prstGeom>
          <a:solidFill>
            <a:schemeClr val="accent2"/>
          </a:solidFill>
          <a:ln w="28575" cap="flat" cmpd="sng" algn="ctr">
            <a:solidFill>
              <a:schemeClr val="tx1"/>
            </a:solidFill>
            <a:prstDash val="solid"/>
            <a:round/>
            <a:headEnd type="none" w="med" len="med"/>
            <a:tailEnd type="triangle"/>
          </a:ln>
          <a:effectLst/>
        </p:spPr>
      </p:cxnSp>
      <p:graphicFrame>
        <p:nvGraphicFramePr>
          <p:cNvPr id="3" name="Tabel 2"/>
          <p:cNvGraphicFramePr>
            <a:graphicFrameLocks noGrp="1"/>
          </p:cNvGraphicFramePr>
          <p:nvPr>
            <p:extLst>
              <p:ext uri="{D42A27DB-BD31-4B8C-83A1-F6EECF244321}">
                <p14:modId xmlns:p14="http://schemas.microsoft.com/office/powerpoint/2010/main" xmlns="" val="1310763523"/>
              </p:ext>
            </p:extLst>
          </p:nvPr>
        </p:nvGraphicFramePr>
        <p:xfrm>
          <a:off x="5364088" y="2564904"/>
          <a:ext cx="3348000" cy="3272520"/>
        </p:xfrm>
        <a:graphic>
          <a:graphicData uri="http://schemas.openxmlformats.org/drawingml/2006/table">
            <a:tbl>
              <a:tblPr bandRow="1">
                <a:tableStyleId>{2D5ABB26-0587-4C30-8999-92F81FD0307C}</a:tableStyleId>
              </a:tblPr>
              <a:tblGrid>
                <a:gridCol w="396000"/>
                <a:gridCol w="2952000"/>
              </a:tblGrid>
              <a:tr h="370840">
                <a:tc>
                  <a:txBody>
                    <a:bodyPr/>
                    <a:lstStyle/>
                    <a:p>
                      <a:pPr algn="ctr"/>
                      <a:r>
                        <a:rPr lang="da-DK" sz="1200" b="1" dirty="0" smtClean="0">
                          <a:solidFill>
                            <a:schemeClr val="bg1"/>
                          </a:solidFill>
                        </a:rPr>
                        <a:t>1</a:t>
                      </a:r>
                      <a:endParaRPr lang="da-DK" sz="1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r>
                        <a:rPr lang="da-DK" sz="1200" b="1" dirty="0" smtClean="0">
                          <a:solidFill>
                            <a:schemeClr val="bg1"/>
                          </a:solidFill>
                        </a:rPr>
                        <a:t>Vertikal </a:t>
                      </a:r>
                      <a:r>
                        <a:rPr lang="da-DK" sz="1200" b="1" dirty="0" err="1" smtClean="0">
                          <a:solidFill>
                            <a:schemeClr val="bg1"/>
                          </a:solidFill>
                        </a:rPr>
                        <a:t>dekomponering</a:t>
                      </a:r>
                      <a:endParaRPr lang="da-DK" sz="1200"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r>
              <a:tr h="720000">
                <a:tc gridSpan="2">
                  <a:txBody>
                    <a:bodyPr/>
                    <a:lstStyle/>
                    <a:p>
                      <a:pPr marL="171450" indent="-171450">
                        <a:buFont typeface="Arial" panose="020B0604020202020204" pitchFamily="34" charset="0"/>
                        <a:buChar char="•"/>
                      </a:pPr>
                      <a:r>
                        <a:rPr lang="da-DK" sz="1000" b="0" dirty="0" smtClean="0"/>
                        <a:t>Alle underliggende budskaber opsummeres af et overstående budskab</a:t>
                      </a:r>
                    </a:p>
                    <a:p>
                      <a:pPr marL="171450" indent="-171450">
                        <a:buFont typeface="Arial" panose="020B0604020202020204" pitchFamily="34" charset="0"/>
                        <a:buChar char="•"/>
                      </a:pPr>
                      <a:r>
                        <a:rPr lang="da-DK" sz="1000" b="0" dirty="0" smtClean="0"/>
                        <a:t>Maksimalt 5 understøttende pointer</a:t>
                      </a:r>
                      <a:r>
                        <a:rPr lang="da-DK" sz="1000" b="0" baseline="0" dirty="0" smtClean="0"/>
                        <a:t> pr. overliggende budskab</a:t>
                      </a:r>
                      <a:endParaRPr lang="da-DK" sz="10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da-DK" b="1" dirty="0" smtClean="0"/>
                    </a:p>
                  </a:txBody>
                  <a:tcPr>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370840">
                <a:tc>
                  <a:txBody>
                    <a:bodyPr/>
                    <a:lstStyle/>
                    <a:p>
                      <a:pPr algn="ctr"/>
                      <a:r>
                        <a:rPr lang="da-DK" sz="1200" b="1" dirty="0" smtClean="0">
                          <a:solidFill>
                            <a:schemeClr val="bg1"/>
                          </a:solidFill>
                        </a:rPr>
                        <a:t>2</a:t>
                      </a:r>
                      <a:endParaRPr lang="da-DK" sz="1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6BAF"/>
                    </a:solidFill>
                  </a:tcPr>
                </a:tc>
                <a:tc>
                  <a:txBody>
                    <a:bodyPr/>
                    <a:lstStyle/>
                    <a:p>
                      <a:r>
                        <a:rPr lang="da-DK" sz="1200" b="1" dirty="0" smtClean="0">
                          <a:solidFill>
                            <a:schemeClr val="bg1"/>
                          </a:solidFill>
                        </a:rPr>
                        <a:t>Horisontal </a:t>
                      </a:r>
                      <a:r>
                        <a:rPr lang="da-DK" sz="1200" b="1" baseline="0" dirty="0" smtClean="0">
                          <a:solidFill>
                            <a:schemeClr val="bg1"/>
                          </a:solidFill>
                        </a:rPr>
                        <a:t>sammenhæng</a:t>
                      </a:r>
                      <a:endParaRPr lang="da-DK" sz="1200"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6BAF"/>
                    </a:solidFill>
                  </a:tcPr>
                </a:tc>
              </a:tr>
              <a:tr h="720000">
                <a:tc gridSpan="2">
                  <a:txBody>
                    <a:bodyPr/>
                    <a:lstStyle/>
                    <a:p>
                      <a:pPr marL="171450" marR="0" lvl="0" indent="-17145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000" b="0" i="0" u="none" strike="noStrike" kern="1200" cap="none" spc="0" normalizeH="0" baseline="0" noProof="0" dirty="0" smtClean="0">
                          <a:ln>
                            <a:noFill/>
                          </a:ln>
                          <a:solidFill>
                            <a:srgbClr val="000000"/>
                          </a:solidFill>
                          <a:effectLst/>
                          <a:uLnTx/>
                          <a:uFillTx/>
                          <a:latin typeface="+mn-lt"/>
                        </a:rPr>
                        <a:t>Idéerne i én gruppe skal være af samme type  idé og gerne starte med samme formulering</a:t>
                      </a:r>
                    </a:p>
                    <a:p>
                      <a:pPr marL="171450" marR="0" lvl="0" indent="-17145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000" b="0" i="0" u="none" strike="noStrike" kern="1200" cap="none" spc="0" normalizeH="0" baseline="0" noProof="0" dirty="0" smtClean="0">
                          <a:ln>
                            <a:noFill/>
                          </a:ln>
                          <a:solidFill>
                            <a:srgbClr val="000000"/>
                          </a:solidFill>
                          <a:effectLst/>
                          <a:uLnTx/>
                          <a:uFillTx/>
                          <a:latin typeface="+mn-lt"/>
                        </a:rPr>
                        <a:t>Idéerne i en gruppe skal være fuldt dækkende og uden overlap for det overordnede budskab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da-DK" sz="1000" b="1" dirty="0"/>
                    </a:p>
                  </a:txBody>
                  <a:tcPr>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370840">
                <a:tc>
                  <a:txBody>
                    <a:bodyPr/>
                    <a:lstStyle/>
                    <a:p>
                      <a:pPr algn="ctr"/>
                      <a:r>
                        <a:rPr lang="da-DK" sz="1200" b="1" dirty="0" smtClean="0">
                          <a:solidFill>
                            <a:schemeClr val="bg1"/>
                          </a:solidFill>
                        </a:rPr>
                        <a:t>3</a:t>
                      </a:r>
                      <a:endParaRPr lang="da-DK" sz="1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r>
                        <a:rPr lang="da-DK" sz="1200" b="1" dirty="0" smtClean="0">
                          <a:solidFill>
                            <a:schemeClr val="bg1"/>
                          </a:solidFill>
                        </a:rPr>
                        <a:t>Horisontal rækkefølge</a:t>
                      </a:r>
                      <a:endParaRPr lang="da-DK" sz="1200"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r>
              <a:tr h="720000">
                <a:tc gridSpan="2">
                  <a:txBody>
                    <a:bodyPr/>
                    <a:lstStyle/>
                    <a:p>
                      <a:pPr marL="171450" indent="-171450">
                        <a:buFont typeface="Arial" panose="020B0604020202020204" pitchFamily="34" charset="0"/>
                        <a:buChar char="•"/>
                      </a:pPr>
                      <a:r>
                        <a:rPr lang="da-DK" sz="1000" b="0" dirty="0" smtClean="0"/>
                        <a:t>Alle underliggende budskaber opsummeres af et overstående budskab</a:t>
                      </a:r>
                    </a:p>
                    <a:p>
                      <a:pPr marL="171450" indent="-171450">
                        <a:buFont typeface="Arial" panose="020B0604020202020204" pitchFamily="34" charset="0"/>
                        <a:buChar char="•"/>
                      </a:pPr>
                      <a:r>
                        <a:rPr lang="da-DK" sz="1000" b="0" dirty="0" smtClean="0"/>
                        <a:t>Maksimalt 5 understøttende pointer</a:t>
                      </a:r>
                      <a:r>
                        <a:rPr lang="da-DK" sz="1000" b="0" baseline="0" dirty="0" smtClean="0"/>
                        <a:t> pr. overliggende budskab</a:t>
                      </a:r>
                      <a:endParaRPr lang="da-DK" sz="1000" b="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a-DK" sz="1000" b="1" dirty="0"/>
                    </a:p>
                  </a:txBody>
                  <a:tcPr>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1" name="Rektangel 4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24042221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Ligebenet trekant 48"/>
          <p:cNvSpPr/>
          <p:nvPr/>
        </p:nvSpPr>
        <p:spPr bwMode="auto">
          <a:xfrm>
            <a:off x="1187345" y="2204864"/>
            <a:ext cx="2880600" cy="3270488"/>
          </a:xfrm>
          <a:prstGeom prst="triangle">
            <a:avLst/>
          </a:prstGeom>
          <a:solidFill>
            <a:schemeClr val="bg1">
              <a:lumMod val="8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a:xfrm>
            <a:off x="719137" y="536575"/>
            <a:ext cx="8101335" cy="762000"/>
          </a:xfrm>
          <a:noFill/>
        </p:spPr>
        <p:txBody>
          <a:bodyPr/>
          <a:lstStyle/>
          <a:p>
            <a:r>
              <a:rPr lang="da-DK" dirty="0" smtClean="0"/>
              <a:t>Pyramiden brydes ned i en vertikal </a:t>
            </a:r>
            <a:r>
              <a:rPr lang="da-DK" dirty="0" err="1" smtClean="0"/>
              <a:t>dekomponering</a:t>
            </a:r>
            <a:r>
              <a:rPr lang="da-DK" dirty="0" smtClean="0"/>
              <a:t>…</a:t>
            </a:r>
            <a:br>
              <a:rPr lang="da-DK" dirty="0" smtClean="0"/>
            </a:b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19</a:t>
            </a:fld>
            <a:endParaRPr lang="da-DK"/>
          </a:p>
        </p:txBody>
      </p:sp>
      <p:sp>
        <p:nvSpPr>
          <p:cNvPr id="9" name="Rektangel 8"/>
          <p:cNvSpPr/>
          <p:nvPr/>
        </p:nvSpPr>
        <p:spPr bwMode="auto">
          <a:xfrm>
            <a:off x="4343005" y="1665606"/>
            <a:ext cx="4333451" cy="471572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100" b="1" dirty="0" smtClean="0"/>
          </a:p>
          <a:p>
            <a:pPr defTabSz="914378"/>
            <a:endParaRPr lang="da-DK" sz="1100" b="1" dirty="0"/>
          </a:p>
          <a:p>
            <a:pPr defTabSz="914378"/>
            <a:r>
              <a:rPr lang="da-DK" sz="800" b="1" dirty="0" smtClean="0"/>
              <a:t>(1) Kun én idé i toppen af pyramiden</a:t>
            </a:r>
          </a:p>
          <a:p>
            <a:pPr marL="171450" indent="-171450" defTabSz="914378">
              <a:buFont typeface="Arial" panose="020B0604020202020204" pitchFamily="34" charset="0"/>
              <a:buChar char="•"/>
            </a:pPr>
            <a:r>
              <a:rPr lang="da-DK" sz="800" dirty="0" smtClean="0"/>
              <a:t>Pyramiden skal repræsentere én og kun én idé/budskab, der skal kommunikeres fra afsender til modtager</a:t>
            </a:r>
          </a:p>
          <a:p>
            <a:pPr marL="171450" indent="-171450" defTabSz="914378">
              <a:buFont typeface="Arial" panose="020B0604020202020204" pitchFamily="34" charset="0"/>
              <a:buChar char="•"/>
            </a:pPr>
            <a:r>
              <a:rPr lang="da-DK" sz="800" dirty="0" smtClean="0"/>
              <a:t>Dette budskab kan opdeles i en masse mindre budskaber, men det skal kunne stå som én samlet sætning i den øverste firkant i pyramiden</a:t>
            </a:r>
            <a:endParaRPr lang="da-DK" sz="800" dirty="0"/>
          </a:p>
          <a:p>
            <a:pPr defTabSz="914378"/>
            <a:endParaRPr lang="da-DK" sz="800" dirty="0" smtClean="0"/>
          </a:p>
          <a:p>
            <a:pPr defTabSz="914378"/>
            <a:r>
              <a:rPr lang="da-DK" sz="800" b="1" dirty="0" smtClean="0"/>
              <a:t>(2) Alle idéer opsummeres på niveauet over</a:t>
            </a:r>
          </a:p>
          <a:p>
            <a:pPr marL="171450" indent="-171450" defTabSz="914378">
              <a:buFont typeface="Arial" panose="020B0604020202020204" pitchFamily="34" charset="0"/>
              <a:buChar char="•"/>
            </a:pPr>
            <a:r>
              <a:rPr lang="da-DK" sz="800" dirty="0" smtClean="0"/>
              <a:t>Alle budskaber på et niveau er en nedbrydning af idéerne på niveauet over</a:t>
            </a:r>
          </a:p>
          <a:p>
            <a:pPr marL="171450" indent="-171450" defTabSz="914378">
              <a:buFont typeface="Arial" panose="020B0604020202020204" pitchFamily="34" charset="0"/>
              <a:buChar char="•"/>
            </a:pPr>
            <a:r>
              <a:rPr lang="da-DK" sz="800" dirty="0" smtClean="0"/>
              <a:t>Alle idéerne på et niveau kan opsummeres af det budskab, der er på niveauet over</a:t>
            </a:r>
          </a:p>
          <a:p>
            <a:pPr marL="171450" indent="-171450" defTabSz="914378">
              <a:buFont typeface="Arial" panose="020B0604020202020204" pitchFamily="34" charset="0"/>
              <a:buChar char="•"/>
            </a:pPr>
            <a:r>
              <a:rPr lang="da-DK" sz="800" dirty="0" smtClean="0"/>
              <a:t>Opsummeringen skal passe til de underliggende idéer</a:t>
            </a:r>
          </a:p>
          <a:p>
            <a:pPr marL="357188" lvl="1" indent="-171450" defTabSz="914378">
              <a:buFont typeface="Arial" panose="020B0604020202020204" pitchFamily="34" charset="0"/>
              <a:buChar char="•"/>
            </a:pPr>
            <a:r>
              <a:rPr lang="da-DK" sz="800" dirty="0" smtClean="0"/>
              <a:t>Hvis det er handlinger, som er på niveauet under, skal opsummeringen være den effekt, der kommer af handlingerne eller en mere overordnet handling</a:t>
            </a:r>
          </a:p>
          <a:p>
            <a:pPr marL="357188" lvl="1" indent="-171450" defTabSz="914378">
              <a:buFont typeface="Arial" panose="020B0604020202020204" pitchFamily="34" charset="0"/>
              <a:buChar char="•"/>
            </a:pPr>
            <a:r>
              <a:rPr lang="da-DK" sz="800" dirty="0" smtClean="0"/>
              <a:t>Hvis det er idéer, der beskrives, skal opsummeringen fortælle hvad der er ens ved idéerne</a:t>
            </a:r>
          </a:p>
          <a:p>
            <a:pPr marL="357188" lvl="1" indent="-171450" defTabSz="914378">
              <a:buFont typeface="Arial" panose="020B0604020202020204" pitchFamily="34" charset="0"/>
              <a:buChar char="•"/>
            </a:pPr>
            <a:r>
              <a:rPr lang="da-DK" sz="800" dirty="0" smtClean="0"/>
              <a:t>Hvis det er et deduktivt (se senere) argument, så skal opsummeringen indeholde den læring, der er ud fra deduktionen</a:t>
            </a:r>
          </a:p>
          <a:p>
            <a:pPr marL="357188" lvl="1" indent="-171450" defTabSz="914378">
              <a:buFont typeface="Arial" panose="020B0604020202020204" pitchFamily="34" charset="0"/>
              <a:buChar char="•"/>
            </a:pPr>
            <a:r>
              <a:rPr lang="da-DK" sz="800" dirty="0" smtClean="0"/>
              <a:t>Etc.</a:t>
            </a:r>
          </a:p>
          <a:p>
            <a:pPr marL="171450" indent="-171450" defTabSz="914378">
              <a:buFont typeface="Arial" panose="020B0604020202020204" pitchFamily="34" charset="0"/>
              <a:buChar char="•"/>
            </a:pPr>
            <a:endParaRPr lang="da-DK" sz="800" b="1" dirty="0"/>
          </a:p>
          <a:p>
            <a:pPr defTabSz="914378"/>
            <a:r>
              <a:rPr lang="da-DK" sz="800" b="1" dirty="0" smtClean="0"/>
              <a:t>(3) Maksimalt 5 underliggende budskaber</a:t>
            </a:r>
          </a:p>
          <a:p>
            <a:pPr marL="171450" indent="-171450" defTabSz="914378">
              <a:buFont typeface="Arial" panose="020B0604020202020204" pitchFamily="34" charset="0"/>
              <a:buChar char="•"/>
            </a:pPr>
            <a:r>
              <a:rPr lang="da-DK" sz="800" dirty="0" smtClean="0"/>
              <a:t>Undgå altid mere end 5 underliggende punkter, men hold det gerne på maksimalt 3</a:t>
            </a:r>
          </a:p>
          <a:p>
            <a:pPr marL="171450" indent="-171450" defTabSz="914378">
              <a:buFont typeface="Arial" panose="020B0604020202020204" pitchFamily="34" charset="0"/>
              <a:buChar char="•"/>
            </a:pPr>
            <a:r>
              <a:rPr lang="da-DK" sz="800" dirty="0" smtClean="0"/>
              <a:t>Ved kendte lister (eksempelvis landenavne) kan reglen fraviges</a:t>
            </a:r>
          </a:p>
          <a:p>
            <a:pPr defTabSz="914378"/>
            <a:endParaRPr lang="da-DK" sz="800" b="1" dirty="0" smtClean="0"/>
          </a:p>
          <a:p>
            <a:pPr defTabSz="914378"/>
            <a:r>
              <a:rPr lang="da-DK" sz="800" b="1" dirty="0" smtClean="0"/>
              <a:t>(4) Nedbryd kun hvis der er mere end et element</a:t>
            </a:r>
            <a:endParaRPr lang="da-DK" sz="800" b="1" dirty="0"/>
          </a:p>
          <a:p>
            <a:pPr marL="171450" indent="-171450" defTabSz="914378">
              <a:buFont typeface="Arial" panose="020B0604020202020204" pitchFamily="34" charset="0"/>
              <a:buChar char="•"/>
            </a:pPr>
            <a:r>
              <a:rPr lang="da-DK" sz="800" dirty="0" smtClean="0"/>
              <a:t>De enkelte niveauer skal kun nedbrydes, hvis det kan ske til mere end ét element på næste niveau</a:t>
            </a:r>
          </a:p>
          <a:p>
            <a:pPr marL="171450" indent="-171450" defTabSz="914378">
              <a:buFont typeface="Arial" panose="020B0604020202020204" pitchFamily="34" charset="0"/>
              <a:buChar char="•"/>
            </a:pPr>
            <a:r>
              <a:rPr lang="da-DK" sz="800" dirty="0" smtClean="0"/>
              <a:t>Pyramiden må gerne være skæv. Det </a:t>
            </a:r>
            <a:r>
              <a:rPr lang="da-DK" sz="800" dirty="0"/>
              <a:t>er OK at nogle steder kan </a:t>
            </a:r>
            <a:r>
              <a:rPr lang="da-DK" sz="800" dirty="0" smtClean="0"/>
              <a:t>nedbrydes </a:t>
            </a:r>
            <a:r>
              <a:rPr lang="da-DK" sz="800" dirty="0"/>
              <a:t>længere end andre.</a:t>
            </a:r>
          </a:p>
          <a:p>
            <a:pPr marL="171450" indent="-171450" defTabSz="914378">
              <a:buFont typeface="Arial" panose="020B0604020202020204" pitchFamily="34" charset="0"/>
              <a:buChar char="•"/>
            </a:pPr>
            <a:endParaRPr lang="da-DK" sz="800" dirty="0" smtClean="0"/>
          </a:p>
          <a:p>
            <a:pPr marL="179388" indent="-179388" defTabSz="914378"/>
            <a:r>
              <a:rPr lang="da-DK" sz="800" b="1" dirty="0" smtClean="0"/>
              <a:t>(5) Nedbrydningen skal understøtte læserens interne dialog</a:t>
            </a:r>
          </a:p>
          <a:p>
            <a:pPr marL="179388" indent="-179388" defTabSz="914378">
              <a:buFont typeface="Arial" pitchFamily="34" charset="0"/>
              <a:buChar char="•"/>
            </a:pPr>
            <a:r>
              <a:rPr lang="da-DK" sz="800" dirty="0" smtClean="0"/>
              <a:t>Nedenstående niveauer skal opstå ved at svare på spørgsmålene hvem, hvordan, hvorfor eller hvornår</a:t>
            </a:r>
          </a:p>
        </p:txBody>
      </p:sp>
      <p:sp>
        <p:nvSpPr>
          <p:cNvPr id="10" name="Rektangel 9"/>
          <p:cNvSpPr/>
          <p:nvPr/>
        </p:nvSpPr>
        <p:spPr bwMode="auto">
          <a:xfrm>
            <a:off x="4343005" y="1665606"/>
            <a:ext cx="4333451" cy="323234"/>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a:solidFill>
                  <a:schemeClr val="bg1"/>
                </a:solidFill>
              </a:rPr>
              <a:t>1: </a:t>
            </a:r>
            <a:r>
              <a:rPr lang="da-DK" sz="1200" b="1" dirty="0" smtClean="0">
                <a:solidFill>
                  <a:schemeClr val="bg1"/>
                </a:solidFill>
              </a:rPr>
              <a:t>Vertikal </a:t>
            </a:r>
            <a:r>
              <a:rPr lang="da-DK" sz="1200" b="1" dirty="0" err="1" smtClean="0">
                <a:solidFill>
                  <a:schemeClr val="bg1"/>
                </a:solidFill>
              </a:rPr>
              <a:t>dekomponering</a:t>
            </a:r>
            <a:endParaRPr lang="da-DK" sz="1200" b="1" dirty="0">
              <a:solidFill>
                <a:schemeClr val="bg1"/>
              </a:solidFill>
            </a:endParaRPr>
          </a:p>
        </p:txBody>
      </p:sp>
      <p:sp>
        <p:nvSpPr>
          <p:cNvPr id="20" name="Tekstfelt 11"/>
          <p:cNvSpPr txBox="1"/>
          <p:nvPr/>
        </p:nvSpPr>
        <p:spPr>
          <a:xfrm>
            <a:off x="827584" y="6546249"/>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52" name="Rektangel 51"/>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1" i="0" u="none" strike="noStrike" cap="none" normalizeH="0" baseline="0" dirty="0" smtClean="0">
                <a:ln>
                  <a:noFill/>
                </a:ln>
                <a:effectLst/>
              </a:rPr>
              <a:t>Primært budskab</a:t>
            </a:r>
          </a:p>
        </p:txBody>
      </p:sp>
      <p:cxnSp>
        <p:nvCxnSpPr>
          <p:cNvPr id="53" name="Lige forbindelse 52"/>
          <p:cNvCxnSpPr>
            <a:stCxn id="52" idx="2"/>
            <a:endCxn id="56"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4" name="Lige forbindelse 53"/>
          <p:cNvCxnSpPr>
            <a:stCxn id="64" idx="0"/>
            <a:endCxn id="52"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5" name="Lige forbindelse 54"/>
          <p:cNvCxnSpPr>
            <a:stCxn id="72" idx="0"/>
            <a:endCxn id="52"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56" name="Rektangel 55"/>
          <p:cNvSpPr/>
          <p:nvPr/>
        </p:nvSpPr>
        <p:spPr bwMode="auto">
          <a:xfrm>
            <a:off x="1331640" y="3522692"/>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grpSp>
        <p:nvGrpSpPr>
          <p:cNvPr id="57" name="Gruppe 56"/>
          <p:cNvGrpSpPr/>
          <p:nvPr/>
        </p:nvGrpSpPr>
        <p:grpSpPr>
          <a:xfrm>
            <a:off x="1187344" y="4534821"/>
            <a:ext cx="789924" cy="406348"/>
            <a:chOff x="220483" y="4725144"/>
            <a:chExt cx="1214201" cy="586012"/>
          </a:xfrm>
          <a:solidFill>
            <a:schemeClr val="bg1"/>
          </a:solidFill>
        </p:grpSpPr>
        <p:sp>
          <p:nvSpPr>
            <p:cNvPr id="58" name="Rektangel 57"/>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59" name="Rektangel 58"/>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60" name="Rektangel 59"/>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61" name="Lige forbindelse 60"/>
          <p:cNvCxnSpPr>
            <a:stCxn id="58" idx="0"/>
            <a:endCxn id="56"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2" name="Lige forbindelse 61"/>
          <p:cNvCxnSpPr>
            <a:stCxn id="59" idx="0"/>
            <a:endCxn id="56"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3" name="Lige forbindelse 62"/>
          <p:cNvCxnSpPr>
            <a:stCxn id="60" idx="0"/>
            <a:endCxn id="56"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64" name="Rektangel 63"/>
          <p:cNvSpPr/>
          <p:nvPr/>
        </p:nvSpPr>
        <p:spPr bwMode="auto">
          <a:xfrm>
            <a:off x="2376978"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sp>
        <p:nvSpPr>
          <p:cNvPr id="66" name="Rektangel 65"/>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67" name="Rektangel 66"/>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68" name="Rektangel 67"/>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cxnSp>
        <p:nvCxnSpPr>
          <p:cNvPr id="69" name="Lige forbindelse 68"/>
          <p:cNvCxnSpPr>
            <a:stCxn id="66" idx="0"/>
            <a:endCxn id="64"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0" name="Lige forbindelse 69"/>
          <p:cNvCxnSpPr>
            <a:stCxn id="67" idx="0"/>
            <a:endCxn id="64"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1" name="Lige forbindelse 70"/>
          <p:cNvCxnSpPr>
            <a:stCxn id="68" idx="0"/>
            <a:endCxn id="64"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72" name="Rektangel 71"/>
          <p:cNvSpPr/>
          <p:nvPr/>
        </p:nvSpPr>
        <p:spPr bwMode="auto">
          <a:xfrm>
            <a:off x="3422316"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C</a:t>
            </a:r>
          </a:p>
        </p:txBody>
      </p:sp>
      <p:grpSp>
        <p:nvGrpSpPr>
          <p:cNvPr id="73" name="Gruppe 72"/>
          <p:cNvGrpSpPr/>
          <p:nvPr/>
        </p:nvGrpSpPr>
        <p:grpSpPr>
          <a:xfrm>
            <a:off x="3278020" y="4553264"/>
            <a:ext cx="789924" cy="406348"/>
            <a:chOff x="220483" y="4725144"/>
            <a:chExt cx="1214201" cy="586012"/>
          </a:xfrm>
          <a:solidFill>
            <a:schemeClr val="bg1"/>
          </a:solidFill>
        </p:grpSpPr>
        <p:sp>
          <p:nvSpPr>
            <p:cNvPr id="74" name="Rektangel 73"/>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75" name="Rektangel 74"/>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76" name="Rektangel 75"/>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77" name="Lige forbindelse 76"/>
          <p:cNvCxnSpPr>
            <a:stCxn id="74" idx="0"/>
            <a:endCxn id="72"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8" name="Lige forbindelse 77"/>
          <p:cNvCxnSpPr>
            <a:stCxn id="75" idx="0"/>
            <a:endCxn id="72"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9" name="Lige forbindelse 78"/>
          <p:cNvCxnSpPr>
            <a:stCxn id="76" idx="0"/>
            <a:endCxn id="72"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80" name="Tekstfelt 79"/>
          <p:cNvSpPr txBox="1"/>
          <p:nvPr/>
        </p:nvSpPr>
        <p:spPr>
          <a:xfrm>
            <a:off x="273550" y="2837111"/>
            <a:ext cx="1418130" cy="807913"/>
          </a:xfrm>
          <a:prstGeom prst="rect">
            <a:avLst/>
          </a:prstGeom>
          <a:noFill/>
        </p:spPr>
        <p:txBody>
          <a:bodyPr wrap="square" lIns="0" tIns="0" rIns="0" bIns="0" rtlCol="0">
            <a:spAutoFit/>
          </a:bodyPr>
          <a:lstStyle/>
          <a:p>
            <a:r>
              <a:rPr lang="da-DK" sz="1050" b="1" dirty="0" smtClean="0"/>
              <a:t>På hvilken måde?</a:t>
            </a:r>
          </a:p>
          <a:p>
            <a:r>
              <a:rPr lang="da-DK" sz="1050" b="1" dirty="0" smtClean="0"/>
              <a:t>Hvordan?</a:t>
            </a:r>
          </a:p>
          <a:p>
            <a:r>
              <a:rPr lang="da-DK" sz="1050" b="1" dirty="0"/>
              <a:t>Hvorfor</a:t>
            </a:r>
            <a:r>
              <a:rPr lang="da-DK" sz="1050" b="1" dirty="0" smtClean="0"/>
              <a:t>?</a:t>
            </a:r>
          </a:p>
          <a:p>
            <a:r>
              <a:rPr lang="da-DK" sz="1050" b="1" dirty="0" smtClean="0"/>
              <a:t>Hvilke?</a:t>
            </a:r>
          </a:p>
          <a:p>
            <a:r>
              <a:rPr lang="da-DK" sz="1050" b="1" dirty="0"/>
              <a:t>Hvem</a:t>
            </a:r>
            <a:r>
              <a:rPr lang="da-DK" sz="1050" b="1" dirty="0" smtClean="0"/>
              <a:t>?</a:t>
            </a:r>
            <a:endParaRPr lang="da-DK" sz="1050" b="1" dirty="0"/>
          </a:p>
        </p:txBody>
      </p:sp>
      <p:cxnSp>
        <p:nvCxnSpPr>
          <p:cNvPr id="82" name="Lige forbindelse 81"/>
          <p:cNvCxnSpPr/>
          <p:nvPr/>
        </p:nvCxnSpPr>
        <p:spPr bwMode="auto">
          <a:xfrm flipH="1">
            <a:off x="800740" y="2683545"/>
            <a:ext cx="1045337" cy="1281010"/>
          </a:xfrm>
          <a:prstGeom prst="line">
            <a:avLst/>
          </a:prstGeom>
          <a:solidFill>
            <a:schemeClr val="accent2"/>
          </a:solidFill>
          <a:ln w="28575" cap="flat" cmpd="sng" algn="ctr">
            <a:solidFill>
              <a:schemeClr val="tx1"/>
            </a:solidFill>
            <a:prstDash val="solid"/>
            <a:round/>
            <a:headEnd type="none" w="med" len="med"/>
            <a:tailEnd type="triangle" w="med" len="med"/>
          </a:ln>
          <a:effectLst/>
        </p:spPr>
      </p:cxnSp>
      <p:sp>
        <p:nvSpPr>
          <p:cNvPr id="84" name="Ellipse 83"/>
          <p:cNvSpPr/>
          <p:nvPr/>
        </p:nvSpPr>
        <p:spPr bwMode="auto">
          <a:xfrm>
            <a:off x="2108081" y="228222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85" name="Ellipse 84"/>
          <p:cNvSpPr/>
          <p:nvPr/>
        </p:nvSpPr>
        <p:spPr bwMode="auto">
          <a:xfrm>
            <a:off x="809649" y="422239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87" name="Ellipse 86"/>
          <p:cNvSpPr/>
          <p:nvPr/>
        </p:nvSpPr>
        <p:spPr bwMode="auto">
          <a:xfrm>
            <a:off x="1845747" y="525932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88" name="Ellipse 87"/>
          <p:cNvSpPr/>
          <p:nvPr/>
        </p:nvSpPr>
        <p:spPr bwMode="auto">
          <a:xfrm>
            <a:off x="3899981" y="4303697"/>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89" name="Ellipse 88"/>
          <p:cNvSpPr/>
          <p:nvPr/>
        </p:nvSpPr>
        <p:spPr bwMode="auto">
          <a:xfrm>
            <a:off x="1161072" y="2604719"/>
            <a:ext cx="216000" cy="216000"/>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94" name="Ellipse 93"/>
          <p:cNvSpPr/>
          <p:nvPr/>
        </p:nvSpPr>
        <p:spPr bwMode="auto">
          <a:xfrm>
            <a:off x="1038417" y="3423902"/>
            <a:ext cx="1100561" cy="1752641"/>
          </a:xfrm>
          <a:prstGeom prst="ellipse">
            <a:avLst/>
          </a:prstGeom>
          <a:no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95" name="Ellipse 94"/>
          <p:cNvSpPr/>
          <p:nvPr/>
        </p:nvSpPr>
        <p:spPr bwMode="auto">
          <a:xfrm rot="16200000">
            <a:off x="2864954" y="3954201"/>
            <a:ext cx="1616057" cy="789926"/>
          </a:xfrm>
          <a:prstGeom prst="ellipse">
            <a:avLst/>
          </a:prstGeom>
          <a:no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97" name="Rektangel 96"/>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sp>
        <p:nvSpPr>
          <p:cNvPr id="98" name="Rektangel 97"/>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cxnSp>
        <p:nvCxnSpPr>
          <p:cNvPr id="101" name="Lige forbindelse 100"/>
          <p:cNvCxnSpPr>
            <a:stCxn id="97" idx="0"/>
            <a:endCxn id="66"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3" name="Lige forbindelse 102"/>
          <p:cNvCxnSpPr>
            <a:stCxn id="98" idx="0"/>
            <a:endCxn id="66"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04" name="Ellipse 103"/>
          <p:cNvSpPr/>
          <p:nvPr/>
        </p:nvSpPr>
        <p:spPr bwMode="auto">
          <a:xfrm>
            <a:off x="2061771" y="4553264"/>
            <a:ext cx="636528" cy="1179992"/>
          </a:xfrm>
          <a:prstGeom prst="ellipse">
            <a:avLst/>
          </a:prstGeom>
          <a:no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50" name="Rektangel 4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48533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13" end="1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15" end="1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16" end="1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xEl>
                                              <p:pRg st="17" end="1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
                                            <p:txEl>
                                              <p:pRg st="19" end="19"/>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xEl>
                                              <p:pRg st="20" end="2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
                                            <p:txEl>
                                              <p:pRg st="21" end="2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
                                            <p:txEl>
                                              <p:pRg st="23" end="23"/>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4" grpId="0" animBg="1"/>
      <p:bldP spid="85" grpId="0" animBg="1"/>
      <p:bldP spid="87" grpId="0" animBg="1"/>
      <p:bldP spid="88" grpId="0" animBg="1"/>
      <p:bldP spid="89" grpId="0" animBg="1"/>
      <p:bldP spid="94" grpId="0" animBg="1"/>
      <p:bldP spid="95" grpId="0" animBg="1"/>
      <p:bldP spid="10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2</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3836478627"/>
              </p:ext>
            </p:extLst>
          </p:nvPr>
        </p:nvGraphicFramePr>
        <p:xfrm>
          <a:off x="863648" y="1988840"/>
          <a:ext cx="7452000" cy="3697200"/>
        </p:xfrm>
        <a:graphic>
          <a:graphicData uri="http://schemas.openxmlformats.org/drawingml/2006/table">
            <a:tbl>
              <a:tblPr bandRow="1">
                <a:tableStyleId>{F5AB1C69-6EDB-4FF4-983F-18BD219EF322}</a:tableStyleId>
              </a:tblPr>
              <a:tblGrid>
                <a:gridCol w="432000"/>
                <a:gridCol w="108000"/>
                <a:gridCol w="6912000"/>
              </a:tblGrid>
              <a:tr h="540000">
                <a:tc>
                  <a:txBody>
                    <a:bodyPr/>
                    <a:lstStyle/>
                    <a:p>
                      <a:pPr algn="ctr"/>
                      <a:r>
                        <a:rPr lang="da-DK" sz="1800" b="1" dirty="0" smtClean="0"/>
                        <a:t>1</a:t>
                      </a:r>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sz="1800" b="1" dirty="0" smtClean="0"/>
                        <a:t>Introduktion til kommunikationsteori</a:t>
                      </a:r>
                      <a:endParaRPr lang="da-DK" sz="1800" b="1"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2</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Lav et storyboard</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3</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 storyboard til</a:t>
                      </a:r>
                      <a:r>
                        <a:rPr lang="da-DK" sz="1800" b="0" baseline="0" dirty="0" smtClean="0"/>
                        <a:t> dias-struktur</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4</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a:t>
                      </a:r>
                      <a:r>
                        <a:rPr lang="da-DK" sz="1800" b="0" baseline="0" dirty="0" smtClean="0"/>
                        <a:t> dias-struktur til diassæt</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b="1"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b="1" dirty="0"/>
                    </a:p>
                  </a:txBody>
                  <a:tcPr marL="0" marR="0" marT="0" marB="0" anchor="ctr">
                    <a:noFill/>
                  </a:tcPr>
                </a:tc>
                <a:tc>
                  <a:txBody>
                    <a:bodyPr/>
                    <a:lstStyle/>
                    <a:p>
                      <a:endParaRPr lang="da-DK" sz="600" b="1"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5</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Opsummering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6</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Bilag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2298837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gebenet trekant 5"/>
          <p:cNvSpPr/>
          <p:nvPr/>
        </p:nvSpPr>
        <p:spPr bwMode="auto">
          <a:xfrm>
            <a:off x="1187345" y="2204864"/>
            <a:ext cx="2880600" cy="3270488"/>
          </a:xfrm>
          <a:prstGeom prst="triangle">
            <a:avLst/>
          </a:prstGeom>
          <a:solidFill>
            <a:schemeClr val="bg1">
              <a:lumMod val="8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a:xfrm>
            <a:off x="719137" y="536575"/>
            <a:ext cx="8101335" cy="762000"/>
          </a:xfrm>
          <a:noFill/>
        </p:spPr>
        <p:txBody>
          <a:bodyPr/>
          <a:lstStyle/>
          <a:p>
            <a:r>
              <a:rPr lang="da-DK" dirty="0" smtClean="0"/>
              <a:t>Pyramiden brydes ned i en vertikal </a:t>
            </a:r>
            <a:r>
              <a:rPr lang="da-DK" dirty="0" err="1" smtClean="0"/>
              <a:t>dekomponering</a:t>
            </a:r>
            <a:r>
              <a:rPr lang="da-DK" dirty="0" smtClean="0"/>
              <a:t>…</a:t>
            </a:r>
            <a:br>
              <a:rPr lang="da-DK" dirty="0" smtClean="0"/>
            </a:br>
            <a:r>
              <a:rPr lang="da-DK" dirty="0" smtClean="0"/>
              <a:t>(fortsat)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20</a:t>
            </a:fld>
            <a:endParaRPr lang="da-DK"/>
          </a:p>
        </p:txBody>
      </p:sp>
      <p:sp>
        <p:nvSpPr>
          <p:cNvPr id="9" name="Rektangel 8"/>
          <p:cNvSpPr/>
          <p:nvPr/>
        </p:nvSpPr>
        <p:spPr bwMode="auto">
          <a:xfrm>
            <a:off x="4343005" y="1665606"/>
            <a:ext cx="4333451" cy="471572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100" b="1" dirty="0" smtClean="0"/>
          </a:p>
          <a:p>
            <a:pPr defTabSz="914378"/>
            <a:endParaRPr lang="da-DK" sz="1100" b="1" dirty="0"/>
          </a:p>
          <a:p>
            <a:pPr marL="179388" indent="-179388" defTabSz="914378">
              <a:buFont typeface="Arial" pitchFamily="34" charset="0"/>
              <a:buChar char="•"/>
            </a:pPr>
            <a:endParaRPr lang="da-DK" sz="800" dirty="0"/>
          </a:p>
          <a:p>
            <a:pPr defTabSz="914378"/>
            <a:r>
              <a:rPr lang="da-DK" sz="800" b="1" dirty="0" smtClean="0"/>
              <a:t>(6) De enkelte budskaber opsamles i én sætning</a:t>
            </a:r>
          </a:p>
          <a:p>
            <a:pPr marL="179388" indent="-179388" defTabSz="914378">
              <a:buFont typeface="Arial" pitchFamily="34" charset="0"/>
              <a:buChar char="•"/>
            </a:pPr>
            <a:r>
              <a:rPr lang="da-DK" sz="800" dirty="0" smtClean="0"/>
              <a:t>Alle budskaberne opsamles i én sætning, der skrives i den enkelte kasse</a:t>
            </a:r>
          </a:p>
          <a:p>
            <a:pPr marL="179388" indent="-179388" defTabSz="914378">
              <a:buFont typeface="Arial" pitchFamily="34" charset="0"/>
              <a:buChar char="•"/>
            </a:pPr>
            <a:r>
              <a:rPr lang="da-DK" sz="800" dirty="0" smtClean="0"/>
              <a:t>Budskaberne skal understøtte den spørgsmåls-svar dialog, der sker hos læseren ved læsning af dokumentet</a:t>
            </a:r>
          </a:p>
          <a:p>
            <a:pPr marL="179388" indent="-179388" defTabSz="914378">
              <a:buFont typeface="Arial" pitchFamily="34" charset="0"/>
              <a:buChar char="•"/>
            </a:pPr>
            <a:r>
              <a:rPr lang="da-DK" sz="800" dirty="0" smtClean="0"/>
              <a:t>Sætningerne skal indeholde implikationerne af de budskaber, der er på niveauerne under: hvad er implikationerne, effekterne, følgerne eller lignende af de underliggende budskaber?</a:t>
            </a:r>
          </a:p>
          <a:p>
            <a:pPr marL="179388" indent="-179388" defTabSz="914378">
              <a:buFont typeface="Arial" pitchFamily="34" charset="0"/>
              <a:buChar char="•"/>
            </a:pPr>
            <a:r>
              <a:rPr lang="da-DK" sz="800" dirty="0" smtClean="0"/>
              <a:t>Undgå såkaldte intellektuelle blanke sætninger, så som:</a:t>
            </a:r>
          </a:p>
          <a:p>
            <a:pPr marL="361950" lvl="1" indent="-180975" defTabSz="914378">
              <a:buFont typeface="Arial" pitchFamily="34" charset="0"/>
              <a:buChar char="•"/>
            </a:pPr>
            <a:r>
              <a:rPr lang="da-DK" sz="800" dirty="0" smtClean="0"/>
              <a:t>Status</a:t>
            </a:r>
          </a:p>
          <a:p>
            <a:pPr marL="361950" lvl="1" indent="-180975" defTabSz="914378">
              <a:buFont typeface="Arial" pitchFamily="34" charset="0"/>
              <a:buChar char="•"/>
            </a:pPr>
            <a:r>
              <a:rPr lang="da-DK" sz="800" dirty="0" smtClean="0"/>
              <a:t>De vigtigste pointer er</a:t>
            </a:r>
          </a:p>
          <a:p>
            <a:pPr marL="361950" lvl="1" indent="-180975" defTabSz="914378">
              <a:buFont typeface="Arial" pitchFamily="34" charset="0"/>
              <a:buChar char="•"/>
            </a:pPr>
            <a:r>
              <a:rPr lang="da-DK" sz="800" dirty="0" smtClean="0"/>
              <a:t>Markedsandele</a:t>
            </a:r>
          </a:p>
          <a:p>
            <a:pPr marL="361950" lvl="1" indent="-180975" defTabSz="914378">
              <a:buFont typeface="Arial" pitchFamily="34" charset="0"/>
              <a:buChar char="•"/>
            </a:pPr>
            <a:r>
              <a:rPr lang="da-DK" sz="800" dirty="0" smtClean="0"/>
              <a:t>Kundesegmenter</a:t>
            </a:r>
          </a:p>
          <a:p>
            <a:pPr marL="361950" lvl="1" indent="-180975" defTabSz="914378">
              <a:buFont typeface="Arial" pitchFamily="34" charset="0"/>
              <a:buChar char="•"/>
            </a:pPr>
            <a:r>
              <a:rPr lang="da-DK" sz="800" dirty="0" smtClean="0"/>
              <a:t>Resultatopgørelsen</a:t>
            </a:r>
            <a:endParaRPr lang="da-DK" sz="800" dirty="0"/>
          </a:p>
          <a:p>
            <a:pPr marL="179388" indent="-179388" defTabSz="914378">
              <a:buFont typeface="Arial" pitchFamily="34" charset="0"/>
              <a:buChar char="•"/>
            </a:pPr>
            <a:endParaRPr lang="da-DK" sz="800" dirty="0" smtClean="0"/>
          </a:p>
          <a:p>
            <a:pPr marL="179388" indent="-179388" defTabSz="914378">
              <a:buFont typeface="Arial" pitchFamily="34" charset="0"/>
              <a:buChar char="•"/>
            </a:pPr>
            <a:endParaRPr lang="da-DK" sz="800" dirty="0"/>
          </a:p>
          <a:p>
            <a:pPr defTabSz="914378"/>
            <a:r>
              <a:rPr lang="da-DK" sz="800" b="1" dirty="0" smtClean="0"/>
              <a:t>(7) Svært med flere end fire niveauer</a:t>
            </a:r>
          </a:p>
          <a:p>
            <a:pPr marL="171450" indent="-171450" defTabSz="914378">
              <a:buFont typeface="Arial" panose="020B0604020202020204" pitchFamily="34" charset="0"/>
              <a:buChar char="•"/>
            </a:pPr>
            <a:r>
              <a:rPr lang="da-DK" sz="800" dirty="0" smtClean="0"/>
              <a:t>Undgå helst at have mere end fire niveauer i pyramiden, da det bliver vanskeligt at håndtere for læseren af dokumentet</a:t>
            </a:r>
          </a:p>
        </p:txBody>
      </p:sp>
      <p:sp>
        <p:nvSpPr>
          <p:cNvPr id="10" name="Rektangel 9"/>
          <p:cNvSpPr/>
          <p:nvPr/>
        </p:nvSpPr>
        <p:spPr bwMode="auto">
          <a:xfrm>
            <a:off x="4343005" y="1665606"/>
            <a:ext cx="4333451" cy="323234"/>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a:solidFill>
                  <a:schemeClr val="bg1"/>
                </a:solidFill>
              </a:rPr>
              <a:t>1: </a:t>
            </a:r>
            <a:r>
              <a:rPr lang="da-DK" sz="1200" b="1" dirty="0" smtClean="0">
                <a:solidFill>
                  <a:schemeClr val="bg1"/>
                </a:solidFill>
              </a:rPr>
              <a:t>Vertikal </a:t>
            </a:r>
            <a:r>
              <a:rPr lang="da-DK" sz="1200" b="1" dirty="0" err="1" smtClean="0">
                <a:solidFill>
                  <a:schemeClr val="bg1"/>
                </a:solidFill>
              </a:rPr>
              <a:t>dekomponering</a:t>
            </a:r>
            <a:endParaRPr lang="da-DK" sz="1200" b="1" dirty="0">
              <a:solidFill>
                <a:schemeClr val="bg1"/>
              </a:solidFill>
            </a:endParaRPr>
          </a:p>
        </p:txBody>
      </p:sp>
      <p:sp>
        <p:nvSpPr>
          <p:cNvPr id="20" name="Tekstfelt 11"/>
          <p:cNvSpPr txBox="1"/>
          <p:nvPr/>
        </p:nvSpPr>
        <p:spPr>
          <a:xfrm>
            <a:off x="827584" y="6546249"/>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52" name="Rektangel 51"/>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1" i="0" u="none" strike="noStrike" cap="none" normalizeH="0" baseline="0" dirty="0" smtClean="0">
                <a:ln>
                  <a:noFill/>
                </a:ln>
                <a:effectLst/>
              </a:rPr>
              <a:t>Primært budskab</a:t>
            </a:r>
          </a:p>
        </p:txBody>
      </p:sp>
      <p:cxnSp>
        <p:nvCxnSpPr>
          <p:cNvPr id="53" name="Lige forbindelse 52"/>
          <p:cNvCxnSpPr>
            <a:stCxn id="52" idx="2"/>
            <a:endCxn id="56"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4" name="Lige forbindelse 53"/>
          <p:cNvCxnSpPr>
            <a:stCxn id="64" idx="0"/>
            <a:endCxn id="52"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5" name="Lige forbindelse 54"/>
          <p:cNvCxnSpPr>
            <a:stCxn id="72" idx="0"/>
            <a:endCxn id="52"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56" name="Rektangel 55"/>
          <p:cNvSpPr/>
          <p:nvPr/>
        </p:nvSpPr>
        <p:spPr bwMode="auto">
          <a:xfrm>
            <a:off x="1331640" y="3522692"/>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grpSp>
        <p:nvGrpSpPr>
          <p:cNvPr id="57" name="Gruppe 56"/>
          <p:cNvGrpSpPr/>
          <p:nvPr/>
        </p:nvGrpSpPr>
        <p:grpSpPr>
          <a:xfrm>
            <a:off x="1187344" y="4534821"/>
            <a:ext cx="789924" cy="406348"/>
            <a:chOff x="220483" y="4725144"/>
            <a:chExt cx="1214201" cy="586012"/>
          </a:xfrm>
          <a:solidFill>
            <a:schemeClr val="bg1"/>
          </a:solidFill>
        </p:grpSpPr>
        <p:sp>
          <p:nvSpPr>
            <p:cNvPr id="58" name="Rektangel 57"/>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59" name="Rektangel 58"/>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60" name="Rektangel 59"/>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61" name="Lige forbindelse 60"/>
          <p:cNvCxnSpPr>
            <a:stCxn id="58" idx="0"/>
            <a:endCxn id="56"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2" name="Lige forbindelse 61"/>
          <p:cNvCxnSpPr>
            <a:stCxn id="59" idx="0"/>
            <a:endCxn id="56"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3" name="Lige forbindelse 62"/>
          <p:cNvCxnSpPr>
            <a:stCxn id="60" idx="0"/>
            <a:endCxn id="56"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64" name="Rektangel 63"/>
          <p:cNvSpPr/>
          <p:nvPr/>
        </p:nvSpPr>
        <p:spPr bwMode="auto">
          <a:xfrm>
            <a:off x="2376978"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sp>
        <p:nvSpPr>
          <p:cNvPr id="66" name="Rektangel 65"/>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67" name="Rektangel 66"/>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68" name="Rektangel 67"/>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cxnSp>
        <p:nvCxnSpPr>
          <p:cNvPr id="69" name="Lige forbindelse 68"/>
          <p:cNvCxnSpPr>
            <a:stCxn id="66" idx="0"/>
            <a:endCxn id="64"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0" name="Lige forbindelse 69"/>
          <p:cNvCxnSpPr>
            <a:stCxn id="67" idx="0"/>
            <a:endCxn id="64"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1" name="Lige forbindelse 70"/>
          <p:cNvCxnSpPr>
            <a:stCxn id="68" idx="0"/>
            <a:endCxn id="64"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72" name="Rektangel 71"/>
          <p:cNvSpPr/>
          <p:nvPr/>
        </p:nvSpPr>
        <p:spPr bwMode="auto">
          <a:xfrm>
            <a:off x="3422316"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C</a:t>
            </a:r>
          </a:p>
        </p:txBody>
      </p:sp>
      <p:grpSp>
        <p:nvGrpSpPr>
          <p:cNvPr id="73" name="Gruppe 72"/>
          <p:cNvGrpSpPr/>
          <p:nvPr/>
        </p:nvGrpSpPr>
        <p:grpSpPr>
          <a:xfrm>
            <a:off x="3278020" y="4553264"/>
            <a:ext cx="789924" cy="406348"/>
            <a:chOff x="220483" y="4725144"/>
            <a:chExt cx="1214201" cy="586012"/>
          </a:xfrm>
          <a:solidFill>
            <a:schemeClr val="bg1"/>
          </a:solidFill>
        </p:grpSpPr>
        <p:sp>
          <p:nvSpPr>
            <p:cNvPr id="74" name="Rektangel 73"/>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75" name="Rektangel 74"/>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76" name="Rektangel 75"/>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77" name="Lige forbindelse 76"/>
          <p:cNvCxnSpPr>
            <a:stCxn id="74" idx="0"/>
            <a:endCxn id="72"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8" name="Lige forbindelse 77"/>
          <p:cNvCxnSpPr>
            <a:stCxn id="75" idx="0"/>
            <a:endCxn id="72"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9" name="Lige forbindelse 78"/>
          <p:cNvCxnSpPr>
            <a:stCxn id="76" idx="0"/>
            <a:endCxn id="72"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2" name="Lige forbindelse 81"/>
          <p:cNvCxnSpPr/>
          <p:nvPr/>
        </p:nvCxnSpPr>
        <p:spPr bwMode="auto">
          <a:xfrm flipH="1">
            <a:off x="800740" y="2683545"/>
            <a:ext cx="1045337" cy="1281010"/>
          </a:xfrm>
          <a:prstGeom prst="line">
            <a:avLst/>
          </a:prstGeom>
          <a:solidFill>
            <a:schemeClr val="accent2"/>
          </a:solidFill>
          <a:ln w="28575" cap="flat" cmpd="sng" algn="ctr">
            <a:solidFill>
              <a:schemeClr val="tx1"/>
            </a:solidFill>
            <a:prstDash val="solid"/>
            <a:round/>
            <a:headEnd type="none" w="med" len="med"/>
            <a:tailEnd type="triangle" w="med" len="med"/>
          </a:ln>
          <a:effectLst/>
        </p:spPr>
      </p:cxnSp>
      <p:sp>
        <p:nvSpPr>
          <p:cNvPr id="84" name="Ellipse 83"/>
          <p:cNvSpPr/>
          <p:nvPr/>
        </p:nvSpPr>
        <p:spPr bwMode="auto">
          <a:xfrm>
            <a:off x="2108081" y="228222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85" name="Ellipse 84"/>
          <p:cNvSpPr/>
          <p:nvPr/>
        </p:nvSpPr>
        <p:spPr bwMode="auto">
          <a:xfrm>
            <a:off x="809649" y="422239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86" name="Ellipse 85"/>
          <p:cNvSpPr/>
          <p:nvPr/>
        </p:nvSpPr>
        <p:spPr bwMode="auto">
          <a:xfrm>
            <a:off x="2993690" y="228222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6</a:t>
            </a:r>
          </a:p>
        </p:txBody>
      </p:sp>
      <p:sp>
        <p:nvSpPr>
          <p:cNvPr id="87" name="Ellipse 86"/>
          <p:cNvSpPr/>
          <p:nvPr/>
        </p:nvSpPr>
        <p:spPr bwMode="auto">
          <a:xfrm>
            <a:off x="1845747" y="525932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88" name="Ellipse 87"/>
          <p:cNvSpPr/>
          <p:nvPr/>
        </p:nvSpPr>
        <p:spPr bwMode="auto">
          <a:xfrm>
            <a:off x="3899981" y="4303697"/>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89" name="Ellipse 88"/>
          <p:cNvSpPr/>
          <p:nvPr/>
        </p:nvSpPr>
        <p:spPr bwMode="auto">
          <a:xfrm>
            <a:off x="1161072" y="2604719"/>
            <a:ext cx="216000" cy="216000"/>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90" name="Ellipse 89"/>
          <p:cNvSpPr/>
          <p:nvPr/>
        </p:nvSpPr>
        <p:spPr bwMode="auto">
          <a:xfrm>
            <a:off x="2418172" y="582504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7</a:t>
            </a:r>
          </a:p>
        </p:txBody>
      </p:sp>
      <p:sp>
        <p:nvSpPr>
          <p:cNvPr id="94" name="Ellipse 93"/>
          <p:cNvSpPr/>
          <p:nvPr/>
        </p:nvSpPr>
        <p:spPr bwMode="auto">
          <a:xfrm>
            <a:off x="1038417" y="3423902"/>
            <a:ext cx="1100561" cy="1752641"/>
          </a:xfrm>
          <a:prstGeom prst="ellipse">
            <a:avLst/>
          </a:prstGeom>
          <a:no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95" name="Ellipse 94"/>
          <p:cNvSpPr/>
          <p:nvPr/>
        </p:nvSpPr>
        <p:spPr bwMode="auto">
          <a:xfrm rot="16200000">
            <a:off x="2864954" y="3954201"/>
            <a:ext cx="1616057" cy="789926"/>
          </a:xfrm>
          <a:prstGeom prst="ellipse">
            <a:avLst/>
          </a:prstGeom>
          <a:no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97" name="Rektangel 96"/>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sp>
        <p:nvSpPr>
          <p:cNvPr id="98" name="Rektangel 97"/>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cxnSp>
        <p:nvCxnSpPr>
          <p:cNvPr id="101" name="Lige forbindelse 100"/>
          <p:cNvCxnSpPr>
            <a:stCxn id="97" idx="0"/>
            <a:endCxn id="66"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3" name="Lige forbindelse 102"/>
          <p:cNvCxnSpPr>
            <a:stCxn id="98" idx="0"/>
            <a:endCxn id="66"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04" name="Ellipse 103"/>
          <p:cNvSpPr/>
          <p:nvPr/>
        </p:nvSpPr>
        <p:spPr bwMode="auto">
          <a:xfrm>
            <a:off x="2061771" y="4553264"/>
            <a:ext cx="636528" cy="1179992"/>
          </a:xfrm>
          <a:prstGeom prst="ellipse">
            <a:avLst/>
          </a:prstGeom>
          <a:no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65" name="Tekstfelt 64"/>
          <p:cNvSpPr txBox="1"/>
          <p:nvPr/>
        </p:nvSpPr>
        <p:spPr>
          <a:xfrm>
            <a:off x="273550" y="2837111"/>
            <a:ext cx="1418130" cy="807913"/>
          </a:xfrm>
          <a:prstGeom prst="rect">
            <a:avLst/>
          </a:prstGeom>
          <a:noFill/>
        </p:spPr>
        <p:txBody>
          <a:bodyPr wrap="square" lIns="0" tIns="0" rIns="0" bIns="0" rtlCol="0">
            <a:spAutoFit/>
          </a:bodyPr>
          <a:lstStyle/>
          <a:p>
            <a:r>
              <a:rPr lang="da-DK" sz="1050" b="1" dirty="0" smtClean="0"/>
              <a:t>På hvilken måde?</a:t>
            </a:r>
          </a:p>
          <a:p>
            <a:r>
              <a:rPr lang="da-DK" sz="1050" b="1" dirty="0" smtClean="0"/>
              <a:t>Hvordan?</a:t>
            </a:r>
          </a:p>
          <a:p>
            <a:r>
              <a:rPr lang="da-DK" sz="1050" b="1" dirty="0"/>
              <a:t>Hvorfor</a:t>
            </a:r>
            <a:r>
              <a:rPr lang="da-DK" sz="1050" b="1" dirty="0" smtClean="0"/>
              <a:t>?</a:t>
            </a:r>
          </a:p>
          <a:p>
            <a:r>
              <a:rPr lang="da-DK" sz="1050" b="1" dirty="0" smtClean="0"/>
              <a:t>Hvilke?</a:t>
            </a:r>
          </a:p>
          <a:p>
            <a:r>
              <a:rPr lang="da-DK" sz="1050" b="1" dirty="0"/>
              <a:t>Hvem</a:t>
            </a:r>
            <a:r>
              <a:rPr lang="da-DK" sz="1050" b="1" dirty="0" smtClean="0"/>
              <a:t>?</a:t>
            </a:r>
            <a:endParaRPr lang="da-DK" sz="1050" b="1" dirty="0"/>
          </a:p>
        </p:txBody>
      </p:sp>
      <p:sp>
        <p:nvSpPr>
          <p:cNvPr id="80" name="Rektangel 7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00626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16" end="16"/>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90" grpId="0" animBg="1"/>
      <p:bldP spid="6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Ellipse 93"/>
          <p:cNvSpPr/>
          <p:nvPr/>
        </p:nvSpPr>
        <p:spPr bwMode="auto">
          <a:xfrm rot="5400000">
            <a:off x="2068535" y="2257041"/>
            <a:ext cx="1100561" cy="3186286"/>
          </a:xfrm>
          <a:prstGeom prst="ellipse">
            <a:avLst/>
          </a:prstGeom>
          <a:solidFill>
            <a:schemeClr val="tx2"/>
          </a:solid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a:xfrm>
            <a:off x="719137" y="536575"/>
            <a:ext cx="8389367" cy="762000"/>
          </a:xfrm>
          <a:noFill/>
        </p:spPr>
        <p:txBody>
          <a:bodyPr/>
          <a:lstStyle/>
          <a:p>
            <a:r>
              <a:rPr lang="da-DK" dirty="0" smtClean="0"/>
              <a:t>…samtidig med at de horisontale sammenhænge sikres…</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21</a:t>
            </a:fld>
            <a:endParaRPr lang="da-DK"/>
          </a:p>
        </p:txBody>
      </p:sp>
      <p:sp>
        <p:nvSpPr>
          <p:cNvPr id="9" name="Rektangel 8"/>
          <p:cNvSpPr/>
          <p:nvPr/>
        </p:nvSpPr>
        <p:spPr bwMode="auto">
          <a:xfrm>
            <a:off x="4343005" y="1665606"/>
            <a:ext cx="4333451" cy="471572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100" b="1" dirty="0" smtClean="0"/>
          </a:p>
          <a:p>
            <a:pPr defTabSz="914378"/>
            <a:endParaRPr lang="da-DK" sz="1100" b="1" dirty="0"/>
          </a:p>
          <a:p>
            <a:pPr defTabSz="914378"/>
            <a:r>
              <a:rPr lang="da-DK" sz="800" b="1" dirty="0" smtClean="0"/>
              <a:t>(1) Idéerne skal være af samme type</a:t>
            </a:r>
          </a:p>
          <a:p>
            <a:pPr marL="171450" indent="-171450" defTabSz="914378">
              <a:buFont typeface="Arial" panose="020B0604020202020204" pitchFamily="34" charset="0"/>
              <a:buChar char="•"/>
            </a:pPr>
            <a:r>
              <a:rPr lang="da-DK" sz="800" dirty="0" smtClean="0"/>
              <a:t>Alle idéerne eller budskaberne i en gruppe skal være af samme type/klassifikation. Eksempler på forskellige typer er: handlinger, personer, lande, årsager, faser, anbefalinger, etc. Overholdes denne regel ikke, bliver opsummeringen på det overordnede niveau vanskelig at formulere</a:t>
            </a:r>
          </a:p>
          <a:p>
            <a:pPr defTabSz="914378"/>
            <a:endParaRPr lang="da-DK" sz="800" dirty="0"/>
          </a:p>
          <a:p>
            <a:pPr defTabSz="914378"/>
            <a:r>
              <a:rPr lang="da-DK" sz="800" b="1" dirty="0" smtClean="0"/>
              <a:t>(2) Idéerne skal være på samme niveau</a:t>
            </a:r>
          </a:p>
          <a:p>
            <a:pPr marL="171450" indent="-171450" defTabSz="914378">
              <a:buFont typeface="Arial" panose="020B0604020202020204" pitchFamily="34" charset="0"/>
              <a:buChar char="•"/>
            </a:pPr>
            <a:r>
              <a:rPr lang="da-DK" sz="800" dirty="0" smtClean="0"/>
              <a:t>Idéerne i en gruppe skal have samme detaljeniveau. Det duer eksempelvis kun sjældent at have en liste med kontinenter (</a:t>
            </a:r>
            <a:r>
              <a:rPr lang="da-DK" sz="800" dirty="0"/>
              <a:t>A</a:t>
            </a:r>
            <a:r>
              <a:rPr lang="da-DK" sz="800" dirty="0" smtClean="0"/>
              <a:t>frika, Europa, </a:t>
            </a:r>
            <a:r>
              <a:rPr lang="da-DK" sz="800" dirty="0"/>
              <a:t>A</a:t>
            </a:r>
            <a:r>
              <a:rPr lang="da-DK" sz="800" dirty="0" smtClean="0"/>
              <a:t>ustralien og så et enkelt land Mexico)</a:t>
            </a:r>
          </a:p>
          <a:p>
            <a:pPr marL="171450" indent="-171450" defTabSz="914378">
              <a:buFont typeface="Arial" panose="020B0604020202020204" pitchFamily="34" charset="0"/>
              <a:buChar char="•"/>
            </a:pPr>
            <a:r>
              <a:rPr lang="da-DK" sz="800" dirty="0" smtClean="0"/>
              <a:t>Hvis der er problemer med at skabe en gruppering på samme niveau, skal det overvejes at lave et mere aggregeret niveau</a:t>
            </a:r>
          </a:p>
          <a:p>
            <a:pPr defTabSz="914378"/>
            <a:endParaRPr lang="da-DK" sz="800" dirty="0" smtClean="0"/>
          </a:p>
          <a:p>
            <a:pPr defTabSz="914378"/>
            <a:r>
              <a:rPr lang="da-DK" sz="800" b="1" dirty="0" smtClean="0"/>
              <a:t>(3) Ideerne skal gerne være fuldt dækkende og uden overlap (MECE)</a:t>
            </a:r>
            <a:endParaRPr lang="da-DK" sz="800" b="1" dirty="0"/>
          </a:p>
          <a:p>
            <a:pPr marL="171450" lvl="1" indent="-171450" defTabSz="914378">
              <a:buFont typeface="Arial" panose="020B0604020202020204" pitchFamily="34" charset="0"/>
              <a:buChar char="•"/>
            </a:pPr>
            <a:r>
              <a:rPr lang="da-DK" sz="800" dirty="0" smtClean="0"/>
              <a:t>Hvis idéerne fuldt afdækker det overordnede budskab vil læseren stå med åbne spørgsmål. Dette skal undgås ved at sikre, at alle mulige emner er dækket ind af de berørte ideer (CE: </a:t>
            </a:r>
            <a:r>
              <a:rPr lang="da-DK" sz="800" dirty="0" err="1"/>
              <a:t>Collectively</a:t>
            </a:r>
            <a:r>
              <a:rPr lang="da-DK" sz="800" dirty="0"/>
              <a:t> </a:t>
            </a:r>
            <a:r>
              <a:rPr lang="da-DK" sz="800" dirty="0" err="1" smtClean="0"/>
              <a:t>Exhaustive</a:t>
            </a:r>
            <a:r>
              <a:rPr lang="da-DK" sz="800" dirty="0" smtClean="0"/>
              <a:t>)</a:t>
            </a:r>
          </a:p>
          <a:p>
            <a:pPr marL="171450" lvl="1" indent="-171450" defTabSz="914378">
              <a:buFont typeface="Arial" panose="020B0604020202020204" pitchFamily="34" charset="0"/>
              <a:buChar char="•"/>
            </a:pPr>
            <a:r>
              <a:rPr lang="da-DK" sz="800" dirty="0" smtClean="0"/>
              <a:t>For at sikre en logisk struktur hos modtageren, er det vigtigt at have et dekomponeret budskab, der ikke har overlap mellem de enkelte elementer. Hvis der er dette overlap er det svært for læseren at læse indholdet (ME: </a:t>
            </a:r>
            <a:r>
              <a:rPr lang="da-DK" sz="800" dirty="0" err="1"/>
              <a:t>Mutually</a:t>
            </a:r>
            <a:r>
              <a:rPr lang="da-DK" sz="800" dirty="0"/>
              <a:t> </a:t>
            </a:r>
            <a:r>
              <a:rPr lang="da-DK" sz="800" dirty="0" err="1" smtClean="0"/>
              <a:t>Exclusive</a:t>
            </a:r>
            <a:r>
              <a:rPr lang="da-DK" sz="800" dirty="0" smtClean="0"/>
              <a:t>)</a:t>
            </a:r>
          </a:p>
          <a:p>
            <a:pPr defTabSz="914378"/>
            <a:endParaRPr lang="da-DK" sz="800" dirty="0" smtClean="0"/>
          </a:p>
          <a:p>
            <a:pPr defTabSz="914378"/>
            <a:r>
              <a:rPr lang="da-DK" sz="800" b="1" dirty="0" smtClean="0"/>
              <a:t>(4) Idéerne skal gerne starte med samme formulering</a:t>
            </a:r>
          </a:p>
          <a:p>
            <a:pPr marL="171450" indent="-171450" defTabSz="914378">
              <a:buFont typeface="Arial" panose="020B0604020202020204" pitchFamily="34" charset="0"/>
              <a:buChar char="•"/>
            </a:pPr>
            <a:r>
              <a:rPr lang="da-DK" sz="800" dirty="0" smtClean="0"/>
              <a:t>For at vise en klar sammenhæng, er det en god idé at sætningerne i en gruppe starter med samme ord eller ord type (eksempelvis et udsagnsord).</a:t>
            </a:r>
          </a:p>
          <a:p>
            <a:pPr marL="171450" indent="-171450" defTabSz="914378">
              <a:buFont typeface="Arial" panose="020B0604020202020204" pitchFamily="34" charset="0"/>
              <a:buChar char="•"/>
            </a:pPr>
            <a:r>
              <a:rPr lang="da-DK" sz="800" dirty="0" smtClean="0"/>
              <a:t>Sætningerne i gruppen må ydermere også gerne have samme sætningskonstruktion (eksempelvis: udsagnsord først, derefter navneord, etc.)</a:t>
            </a:r>
          </a:p>
          <a:p>
            <a:pPr marL="171450" indent="-171450" defTabSz="914378">
              <a:buFont typeface="Arial" panose="020B0604020202020204" pitchFamily="34" charset="0"/>
              <a:buChar char="•"/>
            </a:pPr>
            <a:endParaRPr lang="da-DK" sz="800" dirty="0"/>
          </a:p>
          <a:p>
            <a:pPr defTabSz="914378"/>
            <a:r>
              <a:rPr lang="da-DK" sz="800" b="1" dirty="0" smtClean="0"/>
              <a:t>(5) Brug gerne et </a:t>
            </a:r>
            <a:r>
              <a:rPr lang="da-DK" sz="800" b="1" dirty="0" err="1" smtClean="0"/>
              <a:t>framework</a:t>
            </a:r>
            <a:r>
              <a:rPr lang="da-DK" sz="800" b="1" dirty="0" smtClean="0"/>
              <a:t> (=teoretisk model)</a:t>
            </a:r>
          </a:p>
          <a:p>
            <a:pPr marL="171450" indent="-171450" defTabSz="914378">
              <a:buFont typeface="Arial" panose="020B0604020202020204" pitchFamily="34" charset="0"/>
              <a:buChar char="•"/>
            </a:pPr>
            <a:r>
              <a:rPr lang="da-DK" sz="800" dirty="0" smtClean="0"/>
              <a:t>I nedbrydningen og for at sikre logiske sammenhænge på tværs, anbefales det at benytte kendte logiske strukturer. Eksempelvis: ROI-træer, Michael Porters modeller og lignende eksempler</a:t>
            </a:r>
          </a:p>
          <a:p>
            <a:pPr marL="171450" indent="-171450" defTabSz="914378">
              <a:buFont typeface="Arial" panose="020B0604020202020204" pitchFamily="34" charset="0"/>
              <a:buChar char="•"/>
            </a:pPr>
            <a:r>
              <a:rPr lang="da-DK" sz="800" dirty="0" smtClean="0"/>
              <a:t>Alle </a:t>
            </a:r>
            <a:r>
              <a:rPr lang="da-DK" sz="800" dirty="0" err="1" smtClean="0"/>
              <a:t>frameworks</a:t>
            </a:r>
            <a:r>
              <a:rPr lang="da-DK" sz="800" dirty="0" smtClean="0"/>
              <a:t> kan benyttes til formålet</a:t>
            </a:r>
          </a:p>
        </p:txBody>
      </p:sp>
      <p:sp>
        <p:nvSpPr>
          <p:cNvPr id="10" name="Rektangel 9"/>
          <p:cNvSpPr/>
          <p:nvPr/>
        </p:nvSpPr>
        <p:spPr bwMode="auto">
          <a:xfrm>
            <a:off x="4343005" y="1665606"/>
            <a:ext cx="4333451" cy="323234"/>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smtClean="0">
                <a:solidFill>
                  <a:schemeClr val="bg1"/>
                </a:solidFill>
              </a:rPr>
              <a:t>2: Horisontale sammenhænge</a:t>
            </a:r>
            <a:endParaRPr lang="da-DK" sz="1200" b="1" dirty="0">
              <a:solidFill>
                <a:schemeClr val="bg1"/>
              </a:solidFill>
            </a:endParaRPr>
          </a:p>
        </p:txBody>
      </p:sp>
      <p:sp>
        <p:nvSpPr>
          <p:cNvPr id="20" name="Tekstfelt 11"/>
          <p:cNvSpPr txBox="1"/>
          <p:nvPr/>
        </p:nvSpPr>
        <p:spPr>
          <a:xfrm>
            <a:off x="827584" y="6546249"/>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52" name="Rektangel 51"/>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1" i="0" u="none" strike="noStrike" cap="none" normalizeH="0" baseline="0" dirty="0" smtClean="0">
                <a:ln>
                  <a:noFill/>
                </a:ln>
                <a:effectLst/>
              </a:rPr>
              <a:t>Primært budskab</a:t>
            </a:r>
          </a:p>
        </p:txBody>
      </p:sp>
      <p:cxnSp>
        <p:nvCxnSpPr>
          <p:cNvPr id="53" name="Lige forbindelse 52"/>
          <p:cNvCxnSpPr>
            <a:stCxn id="52" idx="2"/>
            <a:endCxn id="56"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4" name="Lige forbindelse 53"/>
          <p:cNvCxnSpPr>
            <a:stCxn id="64" idx="0"/>
            <a:endCxn id="52"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5" name="Lige forbindelse 54"/>
          <p:cNvCxnSpPr>
            <a:stCxn id="72" idx="0"/>
            <a:endCxn id="52"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56" name="Rektangel 55"/>
          <p:cNvSpPr/>
          <p:nvPr/>
        </p:nvSpPr>
        <p:spPr bwMode="auto">
          <a:xfrm>
            <a:off x="1331640" y="3522692"/>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grpSp>
        <p:nvGrpSpPr>
          <p:cNvPr id="57" name="Gruppe 56"/>
          <p:cNvGrpSpPr/>
          <p:nvPr/>
        </p:nvGrpSpPr>
        <p:grpSpPr>
          <a:xfrm>
            <a:off x="1187344" y="4534821"/>
            <a:ext cx="789924" cy="406348"/>
            <a:chOff x="220483" y="4725144"/>
            <a:chExt cx="1214201" cy="586012"/>
          </a:xfrm>
          <a:solidFill>
            <a:schemeClr val="bg1"/>
          </a:solidFill>
        </p:grpSpPr>
        <p:sp>
          <p:nvSpPr>
            <p:cNvPr id="58" name="Rektangel 57"/>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59" name="Rektangel 58"/>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60" name="Rektangel 59"/>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61" name="Lige forbindelse 60"/>
          <p:cNvCxnSpPr>
            <a:stCxn id="58" idx="0"/>
            <a:endCxn id="56"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2" name="Lige forbindelse 61"/>
          <p:cNvCxnSpPr>
            <a:stCxn id="59" idx="0"/>
            <a:endCxn id="56"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3" name="Lige forbindelse 62"/>
          <p:cNvCxnSpPr>
            <a:stCxn id="60" idx="0"/>
            <a:endCxn id="56"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64" name="Rektangel 63"/>
          <p:cNvSpPr/>
          <p:nvPr/>
        </p:nvSpPr>
        <p:spPr bwMode="auto">
          <a:xfrm>
            <a:off x="2376978" y="354113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sp>
        <p:nvSpPr>
          <p:cNvPr id="66" name="Rektangel 65"/>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67" name="Rektangel 66"/>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68" name="Rektangel 67"/>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cxnSp>
        <p:nvCxnSpPr>
          <p:cNvPr id="69" name="Lige forbindelse 68"/>
          <p:cNvCxnSpPr>
            <a:stCxn id="66" idx="0"/>
            <a:endCxn id="64"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0" name="Lige forbindelse 69"/>
          <p:cNvCxnSpPr>
            <a:stCxn id="67" idx="0"/>
            <a:endCxn id="64"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1" name="Lige forbindelse 70"/>
          <p:cNvCxnSpPr>
            <a:stCxn id="68" idx="0"/>
            <a:endCxn id="64"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72" name="Rektangel 71"/>
          <p:cNvSpPr/>
          <p:nvPr/>
        </p:nvSpPr>
        <p:spPr bwMode="auto">
          <a:xfrm>
            <a:off x="3422316" y="354113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C</a:t>
            </a:r>
          </a:p>
        </p:txBody>
      </p:sp>
      <p:grpSp>
        <p:nvGrpSpPr>
          <p:cNvPr id="73" name="Gruppe 72"/>
          <p:cNvGrpSpPr/>
          <p:nvPr/>
        </p:nvGrpSpPr>
        <p:grpSpPr>
          <a:xfrm>
            <a:off x="3278020" y="4553264"/>
            <a:ext cx="789924" cy="406348"/>
            <a:chOff x="220483" y="4725144"/>
            <a:chExt cx="1214201" cy="586012"/>
          </a:xfrm>
          <a:solidFill>
            <a:schemeClr val="bg1"/>
          </a:solidFill>
        </p:grpSpPr>
        <p:sp>
          <p:nvSpPr>
            <p:cNvPr id="74" name="Rektangel 73"/>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75" name="Rektangel 74"/>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76" name="Rektangel 75"/>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77" name="Lige forbindelse 76"/>
          <p:cNvCxnSpPr>
            <a:stCxn id="74" idx="0"/>
            <a:endCxn id="72"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8" name="Lige forbindelse 77"/>
          <p:cNvCxnSpPr>
            <a:stCxn id="75" idx="0"/>
            <a:endCxn id="72"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9" name="Lige forbindelse 78"/>
          <p:cNvCxnSpPr>
            <a:stCxn id="76" idx="0"/>
            <a:endCxn id="72"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84" name="Ellipse 83"/>
          <p:cNvSpPr/>
          <p:nvPr/>
        </p:nvSpPr>
        <p:spPr bwMode="auto">
          <a:xfrm>
            <a:off x="827584" y="350100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85" name="Ellipse 84"/>
          <p:cNvSpPr/>
          <p:nvPr/>
        </p:nvSpPr>
        <p:spPr bwMode="auto">
          <a:xfrm>
            <a:off x="1035901" y="3348495"/>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87" name="Ellipse 86"/>
          <p:cNvSpPr/>
          <p:nvPr/>
        </p:nvSpPr>
        <p:spPr bwMode="auto">
          <a:xfrm>
            <a:off x="1527955" y="3148357"/>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88" name="Ellipse 87"/>
          <p:cNvSpPr/>
          <p:nvPr/>
        </p:nvSpPr>
        <p:spPr bwMode="auto">
          <a:xfrm>
            <a:off x="1272522" y="3229041"/>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97" name="Rektangel 96"/>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sp>
        <p:nvSpPr>
          <p:cNvPr id="98" name="Rektangel 97"/>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cxnSp>
        <p:nvCxnSpPr>
          <p:cNvPr id="101" name="Lige forbindelse 100"/>
          <p:cNvCxnSpPr>
            <a:stCxn id="97" idx="0"/>
            <a:endCxn id="66"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3" name="Lige forbindelse 102"/>
          <p:cNvCxnSpPr>
            <a:stCxn id="98" idx="0"/>
            <a:endCxn id="66"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44" name="Ellipse 43"/>
          <p:cNvSpPr/>
          <p:nvPr/>
        </p:nvSpPr>
        <p:spPr bwMode="auto">
          <a:xfrm>
            <a:off x="1763688" y="3082193"/>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45" name="Rektangel 44"/>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421909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15" end="1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xEl>
                                              <p:pRg st="17" end="17"/>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xEl>
                                              <p:pRg st="18" end="18"/>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7" grpId="0" animBg="1"/>
      <p:bldP spid="88" grpId="0" animBg="1"/>
      <p:bldP spid="4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bwMode="auto">
          <a:xfrm>
            <a:off x="1169688" y="3299903"/>
            <a:ext cx="3042272" cy="1100562"/>
          </a:xfrm>
          <a:prstGeom prst="homePlate">
            <a:avLst>
              <a:gd name="adj" fmla="val 11978"/>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a:xfrm>
            <a:off x="719137" y="536575"/>
            <a:ext cx="8101335" cy="762000"/>
          </a:xfrm>
          <a:noFill/>
        </p:spPr>
        <p:txBody>
          <a:bodyPr/>
          <a:lstStyle/>
          <a:p>
            <a:r>
              <a:rPr lang="da-DK" dirty="0" smtClean="0"/>
              <a:t>…sammen med den horisontale logiske rækkefølge</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22</a:t>
            </a:fld>
            <a:endParaRPr lang="da-DK"/>
          </a:p>
        </p:txBody>
      </p:sp>
      <p:sp>
        <p:nvSpPr>
          <p:cNvPr id="9" name="Rektangel 8"/>
          <p:cNvSpPr/>
          <p:nvPr/>
        </p:nvSpPr>
        <p:spPr bwMode="auto">
          <a:xfrm>
            <a:off x="4343005" y="1665606"/>
            <a:ext cx="4333451"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100" b="1" dirty="0" smtClean="0"/>
          </a:p>
          <a:p>
            <a:pPr defTabSz="914378"/>
            <a:endParaRPr lang="da-DK" sz="1100" b="1" dirty="0"/>
          </a:p>
          <a:p>
            <a:pPr defTabSz="914378"/>
            <a:r>
              <a:rPr lang="da-DK" sz="800" b="1" dirty="0" smtClean="0"/>
              <a:t>(1) Rækkefølgen (venstre mod højre) har betydning</a:t>
            </a:r>
          </a:p>
          <a:p>
            <a:pPr marL="171450" indent="-171450" defTabSz="914378">
              <a:buFont typeface="Arial" panose="020B0604020202020204" pitchFamily="34" charset="0"/>
              <a:buChar char="•"/>
            </a:pPr>
            <a:r>
              <a:rPr lang="da-DK" sz="800" dirty="0" smtClean="0"/>
              <a:t>Den horisontale rækkefølge (fra venstre mod højre) af argumenterne i pyramiden kan og skal tillægges betydning</a:t>
            </a:r>
          </a:p>
          <a:p>
            <a:pPr marL="171450" indent="-171450" defTabSz="914378">
              <a:buFont typeface="Arial" panose="020B0604020202020204" pitchFamily="34" charset="0"/>
              <a:buChar char="•"/>
            </a:pPr>
            <a:r>
              <a:rPr lang="da-DK" sz="800" dirty="0" smtClean="0"/>
              <a:t>I nogen typer af argumenter er rækkefølgen kritisk (primært deduktive argumenter), mens den i andre tilfælde blot er understøttende til et argument</a:t>
            </a:r>
          </a:p>
          <a:p>
            <a:pPr marL="171450" indent="-171450" defTabSz="914378">
              <a:buFont typeface="Arial" panose="020B0604020202020204" pitchFamily="34" charset="0"/>
              <a:buChar char="•"/>
            </a:pPr>
            <a:endParaRPr lang="da-DK" sz="800" dirty="0"/>
          </a:p>
          <a:p>
            <a:pPr defTabSz="914378"/>
            <a:r>
              <a:rPr lang="da-DK" sz="800" b="1" dirty="0" smtClean="0"/>
              <a:t>(2) Der er seks overordnede typer af logiske horisontale rækkefølger</a:t>
            </a:r>
          </a:p>
          <a:p>
            <a:pPr marL="171450" indent="-171450" defTabSz="914378">
              <a:buFont typeface="Arial" panose="020B0604020202020204" pitchFamily="34" charset="0"/>
              <a:buChar char="•"/>
            </a:pPr>
            <a:r>
              <a:rPr lang="da-DK" sz="800" dirty="0" smtClean="0"/>
              <a:t>Slutningsformer (deduktiv eller induktiv)</a:t>
            </a:r>
          </a:p>
          <a:p>
            <a:pPr marL="171450" indent="-171450" defTabSz="914378">
              <a:buFont typeface="Arial" panose="020B0604020202020204" pitchFamily="34" charset="0"/>
              <a:buChar char="•"/>
            </a:pPr>
            <a:r>
              <a:rPr lang="da-DK" sz="800" dirty="0" smtClean="0"/>
              <a:t>Kronologisk (</a:t>
            </a:r>
            <a:r>
              <a:rPr lang="da-DK" sz="800" dirty="0"/>
              <a:t>t</a:t>
            </a:r>
            <a:r>
              <a:rPr lang="da-DK" sz="800" dirty="0" smtClean="0"/>
              <a:t>idsmæssig (i bred forstand) rækkefølge fra venstre mod højre)</a:t>
            </a:r>
          </a:p>
          <a:p>
            <a:pPr marL="171450" indent="-171450" defTabSz="914378">
              <a:buFont typeface="Arial" panose="020B0604020202020204" pitchFamily="34" charset="0"/>
              <a:buChar char="•"/>
            </a:pPr>
            <a:r>
              <a:rPr lang="da-DK" sz="800" dirty="0" smtClean="0"/>
              <a:t>Komparativt (prioritering af vigtigheden fra venstre mod højre)</a:t>
            </a:r>
          </a:p>
          <a:p>
            <a:pPr marL="171450" indent="-171450" defTabSz="914378">
              <a:buFont typeface="Arial" panose="020B0604020202020204" pitchFamily="34" charset="0"/>
              <a:buChar char="•"/>
            </a:pPr>
            <a:r>
              <a:rPr lang="da-DK" sz="800" dirty="0" smtClean="0"/>
              <a:t>Kildebaseret (fra et brugt </a:t>
            </a:r>
            <a:r>
              <a:rPr lang="da-DK" sz="800" dirty="0" err="1" smtClean="0"/>
              <a:t>framework</a:t>
            </a:r>
            <a:r>
              <a:rPr lang="da-DK" sz="800" dirty="0" smtClean="0"/>
              <a:t> eller lignende)</a:t>
            </a:r>
          </a:p>
          <a:p>
            <a:pPr marL="171450" indent="-171450" defTabSz="914378">
              <a:buFont typeface="Arial" panose="020B0604020202020204" pitchFamily="34" charset="0"/>
              <a:buChar char="•"/>
            </a:pPr>
            <a:r>
              <a:rPr lang="da-DK" sz="800" dirty="0" smtClean="0"/>
              <a:t>Kutyme (eksempelvis listes lande tit i alfabetisk rækkefølge)</a:t>
            </a:r>
          </a:p>
          <a:p>
            <a:pPr marL="171450" indent="-171450" defTabSz="914378">
              <a:buFont typeface="Arial" panose="020B0604020202020204" pitchFamily="34" charset="0"/>
              <a:buChar char="•"/>
            </a:pPr>
            <a:r>
              <a:rPr lang="da-DK" sz="800" dirty="0" smtClean="0"/>
              <a:t>Tilfældig</a:t>
            </a:r>
            <a:endParaRPr lang="da-DK" sz="800" dirty="0"/>
          </a:p>
          <a:p>
            <a:pPr defTabSz="914378"/>
            <a:endParaRPr lang="da-DK" sz="800" dirty="0" smtClean="0"/>
          </a:p>
          <a:p>
            <a:pPr defTabSz="914378"/>
            <a:endParaRPr lang="da-DK" sz="800" dirty="0" smtClean="0"/>
          </a:p>
        </p:txBody>
      </p:sp>
      <p:sp>
        <p:nvSpPr>
          <p:cNvPr id="10" name="Rektangel 9"/>
          <p:cNvSpPr/>
          <p:nvPr/>
        </p:nvSpPr>
        <p:spPr bwMode="auto">
          <a:xfrm>
            <a:off x="4343005" y="1665606"/>
            <a:ext cx="4333451" cy="323234"/>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smtClean="0">
                <a:solidFill>
                  <a:schemeClr val="bg1"/>
                </a:solidFill>
              </a:rPr>
              <a:t>3: Horisontal rækkefølge</a:t>
            </a:r>
            <a:endParaRPr lang="da-DK" sz="1200" b="1" dirty="0">
              <a:solidFill>
                <a:schemeClr val="bg1"/>
              </a:solidFill>
            </a:endParaRPr>
          </a:p>
        </p:txBody>
      </p:sp>
      <p:sp>
        <p:nvSpPr>
          <p:cNvPr id="20" name="Tekstfelt 11"/>
          <p:cNvSpPr txBox="1"/>
          <p:nvPr/>
        </p:nvSpPr>
        <p:spPr>
          <a:xfrm>
            <a:off x="827584" y="6093296"/>
            <a:ext cx="7920880" cy="738664"/>
          </a:xfrm>
          <a:prstGeom prst="rect">
            <a:avLst/>
          </a:prstGeom>
          <a:noFill/>
        </p:spPr>
        <p:txBody>
          <a:bodyPr wrap="square" lIns="0" tIns="0" rIns="0" bIns="0" rtlCol="0">
            <a:spAutoFit/>
          </a:bodyPr>
          <a:lstStyle/>
          <a:p>
            <a:pPr marL="361941" indent="-361941">
              <a:tabLst>
                <a:tab pos="361941" algn="l"/>
              </a:tabLst>
            </a:pPr>
            <a:r>
              <a:rPr lang="da-DK" sz="800" dirty="0" smtClean="0"/>
              <a:t>Note: Induktion omfatter begge de to logiske slutningsformer der kan sandsynliggøre, men ikke bevise en sammenhæng: induktion og </a:t>
            </a:r>
            <a:r>
              <a:rPr lang="da-DK" sz="800" dirty="0" err="1" smtClean="0"/>
              <a:t>abduktion</a:t>
            </a:r>
            <a:r>
              <a:rPr lang="da-DK" sz="800" dirty="0" smtClean="0"/>
              <a:t>. De to former er, jf. Stanford (se kilde) to sider af samme sag, der dog har hver deres specifikke egenskaber under samme gruppering. Forskellene mellem to begreber er ikke relevant for indeværende diskussion, hvorfor de vil blive betragtet som et.</a:t>
            </a:r>
          </a:p>
          <a:p>
            <a:pPr marL="361941" indent="-361941">
              <a:tabLst>
                <a:tab pos="361941" algn="l"/>
              </a:tabLst>
            </a:pPr>
            <a:endParaRPr lang="da-DK" sz="800" dirty="0" smtClean="0"/>
          </a:p>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 | </a:t>
            </a:r>
            <a:r>
              <a:rPr lang="en-US" sz="800" dirty="0" err="1"/>
              <a:t>Douven</a:t>
            </a:r>
            <a:r>
              <a:rPr lang="en-US" sz="800" dirty="0"/>
              <a:t>, Igor, "Abduction", </a:t>
            </a:r>
            <a:r>
              <a:rPr lang="en-US" sz="800" i="1" dirty="0"/>
              <a:t>The Stanford Encyclopedia of Philosophy </a:t>
            </a:r>
            <a:r>
              <a:rPr lang="en-US" sz="800" dirty="0"/>
              <a:t>(Spring 2011 Edition), Edward N. </a:t>
            </a:r>
            <a:r>
              <a:rPr lang="en-US" sz="800" dirty="0" err="1"/>
              <a:t>Zalta</a:t>
            </a:r>
            <a:r>
              <a:rPr lang="en-US" sz="800" dirty="0"/>
              <a:t> (ed.), </a:t>
            </a:r>
            <a:r>
              <a:rPr lang="en-US" sz="800" dirty="0" err="1" smtClean="0"/>
              <a:t>nedtaget</a:t>
            </a:r>
            <a:r>
              <a:rPr lang="en-US" sz="800" dirty="0" smtClean="0"/>
              <a:t> pr. 30. </a:t>
            </a:r>
            <a:r>
              <a:rPr lang="en-US" sz="800" dirty="0" err="1" smtClean="0"/>
              <a:t>juli</a:t>
            </a:r>
            <a:r>
              <a:rPr lang="en-US" sz="800" dirty="0" smtClean="0"/>
              <a:t> 2013: http</a:t>
            </a:r>
            <a:r>
              <a:rPr lang="en-US" sz="800" dirty="0"/>
              <a:t>://</a:t>
            </a:r>
            <a:r>
              <a:rPr lang="en-US" sz="800" dirty="0" smtClean="0"/>
              <a:t>plato.stanford.edu/archives/spr2011/entries/abduction</a:t>
            </a:r>
            <a:endParaRPr lang="da-DK" sz="800" dirty="0"/>
          </a:p>
        </p:txBody>
      </p:sp>
      <p:sp>
        <p:nvSpPr>
          <p:cNvPr id="83" name="Rektangel 82"/>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1" i="0" u="none" strike="noStrike" cap="none" normalizeH="0" baseline="0" dirty="0" smtClean="0">
                <a:ln>
                  <a:noFill/>
                </a:ln>
                <a:effectLst/>
              </a:rPr>
              <a:t>Primært budskab</a:t>
            </a:r>
          </a:p>
        </p:txBody>
      </p:sp>
      <p:cxnSp>
        <p:nvCxnSpPr>
          <p:cNvPr id="91" name="Lige forbindelse 90"/>
          <p:cNvCxnSpPr>
            <a:stCxn id="83" idx="2"/>
            <a:endCxn id="96"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2" name="Lige forbindelse 91"/>
          <p:cNvCxnSpPr>
            <a:stCxn id="109" idx="0"/>
            <a:endCxn id="83"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3" name="Lige forbindelse 92"/>
          <p:cNvCxnSpPr>
            <a:stCxn id="116" idx="0"/>
            <a:endCxn id="83"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96" name="Rektangel 95"/>
          <p:cNvSpPr/>
          <p:nvPr/>
        </p:nvSpPr>
        <p:spPr bwMode="auto">
          <a:xfrm>
            <a:off x="1331640" y="3522692"/>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grpSp>
        <p:nvGrpSpPr>
          <p:cNvPr id="99" name="Gruppe 98"/>
          <p:cNvGrpSpPr/>
          <p:nvPr/>
        </p:nvGrpSpPr>
        <p:grpSpPr>
          <a:xfrm>
            <a:off x="1187344" y="4534821"/>
            <a:ext cx="789924" cy="406348"/>
            <a:chOff x="220483" y="4725144"/>
            <a:chExt cx="1214201" cy="586012"/>
          </a:xfrm>
          <a:solidFill>
            <a:schemeClr val="bg1"/>
          </a:solidFill>
        </p:grpSpPr>
        <p:sp>
          <p:nvSpPr>
            <p:cNvPr id="100" name="Rektangel 99"/>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102" name="Rektangel 101"/>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105" name="Rektangel 104"/>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106" name="Lige forbindelse 105"/>
          <p:cNvCxnSpPr>
            <a:stCxn id="100" idx="0"/>
            <a:endCxn id="96"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7" name="Lige forbindelse 106"/>
          <p:cNvCxnSpPr>
            <a:stCxn id="102" idx="0"/>
            <a:endCxn id="96"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8" name="Lige forbindelse 107"/>
          <p:cNvCxnSpPr>
            <a:stCxn id="105" idx="0"/>
            <a:endCxn id="96"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09" name="Rektangel 108"/>
          <p:cNvSpPr/>
          <p:nvPr/>
        </p:nvSpPr>
        <p:spPr bwMode="auto">
          <a:xfrm>
            <a:off x="2376978" y="354113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sp>
        <p:nvSpPr>
          <p:cNvPr id="110" name="Rektangel 109"/>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111" name="Rektangel 110"/>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112" name="Rektangel 111"/>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cxnSp>
        <p:nvCxnSpPr>
          <p:cNvPr id="113" name="Lige forbindelse 112"/>
          <p:cNvCxnSpPr>
            <a:stCxn id="110" idx="0"/>
            <a:endCxn id="109"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14" name="Lige forbindelse 113"/>
          <p:cNvCxnSpPr>
            <a:stCxn id="111" idx="0"/>
            <a:endCxn id="109"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15" name="Lige forbindelse 114"/>
          <p:cNvCxnSpPr>
            <a:stCxn id="112" idx="0"/>
            <a:endCxn id="109"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6" name="Rektangel 115"/>
          <p:cNvSpPr/>
          <p:nvPr/>
        </p:nvSpPr>
        <p:spPr bwMode="auto">
          <a:xfrm>
            <a:off x="3422316" y="354113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C</a:t>
            </a:r>
          </a:p>
        </p:txBody>
      </p:sp>
      <p:grpSp>
        <p:nvGrpSpPr>
          <p:cNvPr id="117" name="Gruppe 116"/>
          <p:cNvGrpSpPr/>
          <p:nvPr/>
        </p:nvGrpSpPr>
        <p:grpSpPr>
          <a:xfrm>
            <a:off x="3278020" y="4553264"/>
            <a:ext cx="789924" cy="406348"/>
            <a:chOff x="220483" y="4725144"/>
            <a:chExt cx="1214201" cy="586012"/>
          </a:xfrm>
          <a:solidFill>
            <a:schemeClr val="bg1"/>
          </a:solidFill>
        </p:grpSpPr>
        <p:sp>
          <p:nvSpPr>
            <p:cNvPr id="118" name="Rektangel 117"/>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1</a:t>
              </a:r>
            </a:p>
          </p:txBody>
        </p:sp>
        <p:sp>
          <p:nvSpPr>
            <p:cNvPr id="119" name="Rektangel 118"/>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2</a:t>
              </a:r>
            </a:p>
          </p:txBody>
        </p:sp>
        <p:sp>
          <p:nvSpPr>
            <p:cNvPr id="120" name="Rektangel 119"/>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3</a:t>
              </a:r>
            </a:p>
          </p:txBody>
        </p:sp>
      </p:grpSp>
      <p:cxnSp>
        <p:nvCxnSpPr>
          <p:cNvPr id="121" name="Lige forbindelse 120"/>
          <p:cNvCxnSpPr>
            <a:stCxn id="118" idx="0"/>
            <a:endCxn id="116"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22" name="Lige forbindelse 121"/>
          <p:cNvCxnSpPr>
            <a:stCxn id="119" idx="0"/>
            <a:endCxn id="116"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23" name="Lige forbindelse 122"/>
          <p:cNvCxnSpPr>
            <a:stCxn id="120" idx="0"/>
            <a:endCxn id="116"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24" name="Ellipse 123"/>
          <p:cNvSpPr/>
          <p:nvPr/>
        </p:nvSpPr>
        <p:spPr bwMode="auto">
          <a:xfrm>
            <a:off x="1143942" y="306543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125" name="Ellipse 124"/>
          <p:cNvSpPr/>
          <p:nvPr/>
        </p:nvSpPr>
        <p:spPr bwMode="auto">
          <a:xfrm>
            <a:off x="1415325" y="306543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28" name="Rektangel 127"/>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A</a:t>
            </a:r>
          </a:p>
        </p:txBody>
      </p:sp>
      <p:sp>
        <p:nvSpPr>
          <p:cNvPr id="129" name="Rektangel 128"/>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effectLst/>
                <a:latin typeface="Verdana" pitchFamily="34" charset="0"/>
              </a:rPr>
              <a:t>B</a:t>
            </a:r>
          </a:p>
        </p:txBody>
      </p:sp>
      <p:cxnSp>
        <p:nvCxnSpPr>
          <p:cNvPr id="130" name="Lige forbindelse 129"/>
          <p:cNvCxnSpPr>
            <a:stCxn id="128" idx="0"/>
            <a:endCxn id="110"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31" name="Lige forbindelse 130"/>
          <p:cNvCxnSpPr>
            <a:stCxn id="129" idx="0"/>
            <a:endCxn id="110"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42" name="Rektangel 4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78964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animBg="1"/>
      <p:bldP spid="1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ktangel 49"/>
          <p:cNvSpPr/>
          <p:nvPr/>
        </p:nvSpPr>
        <p:spPr bwMode="auto">
          <a:xfrm>
            <a:off x="2267744" y="1628800"/>
            <a:ext cx="6192688" cy="2130230"/>
          </a:xfrm>
          <a:prstGeom prst="rect">
            <a:avLst/>
          </a:prstGeom>
          <a:solidFill>
            <a:schemeClr val="bg1">
              <a:lumMod val="85000"/>
            </a:schemeClr>
          </a:solidFill>
          <a:ln w="6350" cap="flat" cmpd="sng" algn="ctr">
            <a:solidFill>
              <a:schemeClr val="bg1">
                <a:lumMod val="85000"/>
              </a:schemeClr>
            </a:solid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a-DK" sz="720" b="0" i="0" u="none" strike="noStrike" cap="none" normalizeH="0" baseline="0" dirty="0" smtClean="0">
                <a:ln>
                  <a:noFill/>
                </a:ln>
                <a:effectLst/>
              </a:rPr>
              <a:t>Argumentet baserer sig på,</a:t>
            </a:r>
            <a:r>
              <a:rPr kumimoji="0" lang="da-DK" sz="720" b="0" i="0" u="none" strike="noStrike" cap="none" normalizeH="0" dirty="0" smtClean="0">
                <a:ln>
                  <a:noFill/>
                </a:ln>
                <a:effectLst/>
              </a:rPr>
              <a:t> at A B medfører konklusionen C, der opsummeres i D</a:t>
            </a:r>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da-DK" sz="720" baseline="0" dirty="0" smtClean="0"/>
              <a:t>Eksempel: Hans er en blå hund (D),</a:t>
            </a:r>
            <a:r>
              <a:rPr lang="da-DK" sz="720" dirty="0" smtClean="0"/>
              <a:t> </a:t>
            </a:r>
            <a:r>
              <a:rPr lang="da-DK" sz="720" dirty="0"/>
              <a:t>A</a:t>
            </a:r>
            <a:r>
              <a:rPr lang="da-DK" sz="720" baseline="0" dirty="0" smtClean="0"/>
              <a:t>lle hunde er blå (A).</a:t>
            </a:r>
            <a:r>
              <a:rPr lang="da-DK" sz="720" dirty="0" smtClean="0"/>
              <a:t> Hans er en hund (B). Derfor er Hans blå (C)</a:t>
            </a:r>
            <a:endParaRPr kumimoji="0" lang="da-DK" sz="720" b="0" i="0" u="none" strike="noStrike" cap="none" normalizeH="0" baseline="0" dirty="0" smtClean="0">
              <a:ln>
                <a:noFill/>
              </a:ln>
              <a:effectLst/>
            </a:endParaRPr>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da-DK" sz="720" b="0" i="0" u="none" strike="noStrike" cap="none" normalizeH="0" baseline="0" dirty="0" smtClean="0">
              <a:ln>
                <a:noFill/>
              </a:ln>
              <a:effectLst/>
            </a:endParaRPr>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a-DK" sz="720" b="0" i="0" u="none" strike="noStrike" cap="none" normalizeH="0" baseline="0" dirty="0" smtClean="0">
                <a:ln>
                  <a:noFill/>
                </a:ln>
                <a:effectLst/>
              </a:rPr>
              <a:t>Det deduktive argument er det videnskabeligt mest stærke, og er typisk forbundet med den klassiske</a:t>
            </a:r>
            <a:r>
              <a:rPr kumimoji="0" lang="da-DK" sz="720" b="0" i="0" u="none" strike="noStrike" cap="none" normalizeH="0" dirty="0" smtClean="0">
                <a:ln>
                  <a:noFill/>
                </a:ln>
                <a:effectLst/>
              </a:rPr>
              <a:t> naturvidenskab</a:t>
            </a:r>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720" baseline="0" dirty="0"/>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a-DK" sz="720" b="0" i="0" u="none" strike="noStrike" cap="none" normalizeH="0" dirty="0" smtClean="0">
                <a:ln>
                  <a:noFill/>
                </a:ln>
                <a:effectLst/>
              </a:rPr>
              <a:t>Læsningen af det deduktive argument er svært, da man starter med ”mellemregningerne” så at sige. Det er også svært for læseren at vide, hvor argumentet er på vej hen, før det hele er læst.</a:t>
            </a:r>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720" baseline="0" dirty="0"/>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a-DK" sz="720" b="0" i="0" u="none" strike="noStrike" cap="none" normalizeH="0" baseline="0" dirty="0" smtClean="0">
                <a:ln>
                  <a:noFill/>
                </a:ln>
                <a:effectLst/>
              </a:rPr>
              <a:t>En</a:t>
            </a:r>
            <a:r>
              <a:rPr kumimoji="0" lang="da-DK" sz="720" b="0" i="0" u="none" strike="noStrike" cap="none" normalizeH="0" dirty="0" smtClean="0">
                <a:ln>
                  <a:noFill/>
                </a:ln>
                <a:effectLst/>
              </a:rPr>
              <a:t> stor fordel er den løbende præsentation af budskabet, og derved det løbende </a:t>
            </a:r>
            <a:r>
              <a:rPr kumimoji="0" lang="da-DK" sz="720" b="0" i="0" u="none" strike="noStrike" cap="none" normalizeH="0" dirty="0" err="1" smtClean="0">
                <a:ln>
                  <a:noFill/>
                </a:ln>
                <a:effectLst/>
              </a:rPr>
              <a:t>buy</a:t>
            </a:r>
            <a:r>
              <a:rPr kumimoji="0" lang="da-DK" sz="720" b="0" i="0" u="none" strike="noStrike" cap="none" normalizeH="0" dirty="0" smtClean="0">
                <a:ln>
                  <a:noFill/>
                </a:ln>
                <a:effectLst/>
              </a:rPr>
              <a:t>-in der skabes til den løsning, der senere præsenteres</a:t>
            </a:r>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lang="da-DK" sz="720" baseline="0" dirty="0"/>
          </a:p>
          <a:p>
            <a:pPr marL="2144713"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da-DK" sz="720" b="0" i="0" u="none" strike="noStrike" cap="none" normalizeH="0" dirty="0" smtClean="0">
                <a:ln>
                  <a:noFill/>
                </a:ln>
                <a:effectLst/>
              </a:rPr>
              <a:t>Bruges mest optimalt relativt langt nede i pyramiden, hvor læseren har ”købt ind” på det overordnede budskab</a:t>
            </a:r>
            <a:endParaRPr kumimoji="0" lang="da-DK" sz="720" b="0" i="0" u="none" strike="noStrike" cap="none" normalizeH="0" baseline="0" dirty="0" smtClean="0">
              <a:ln>
                <a:noFill/>
              </a:ln>
              <a:effectLst/>
            </a:endParaRPr>
          </a:p>
        </p:txBody>
      </p:sp>
      <p:sp>
        <p:nvSpPr>
          <p:cNvPr id="48" name="Rektangel 47"/>
          <p:cNvSpPr/>
          <p:nvPr/>
        </p:nvSpPr>
        <p:spPr bwMode="auto">
          <a:xfrm>
            <a:off x="2267744" y="3964073"/>
            <a:ext cx="6192688" cy="2120399"/>
          </a:xfrm>
          <a:prstGeom prst="rect">
            <a:avLst/>
          </a:prstGeom>
          <a:solidFill>
            <a:schemeClr val="bg1">
              <a:lumMod val="85000"/>
            </a:schemeClr>
          </a:solidFill>
          <a:ln w="6350" cap="flat" cmpd="sng" algn="ctr">
            <a:solidFill>
              <a:schemeClr val="bg1">
                <a:lumMod val="85000"/>
              </a:schemeClr>
            </a:solid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2144713" indent="-171450">
              <a:buFont typeface="Arial" panose="020B0604020202020204" pitchFamily="34" charset="0"/>
              <a:buChar char="•"/>
            </a:pPr>
            <a:r>
              <a:rPr lang="da-DK" sz="720" dirty="0" smtClean="0"/>
              <a:t>Argumentet baserer sig på at D kan sandsynliggøres, givet eksistensen af A, B og C.</a:t>
            </a:r>
          </a:p>
          <a:p>
            <a:pPr marL="2144713" indent="-171450">
              <a:buFont typeface="Arial" panose="020B0604020202020204" pitchFamily="34" charset="0"/>
              <a:buChar char="•"/>
            </a:pPr>
            <a:endParaRPr lang="da-DK" sz="720" dirty="0" smtClean="0"/>
          </a:p>
          <a:p>
            <a:pPr marL="2144713" indent="-171450">
              <a:buFont typeface="Arial" panose="020B0604020202020204" pitchFamily="34" charset="0"/>
              <a:buChar char="•"/>
            </a:pPr>
            <a:r>
              <a:rPr lang="da-DK" sz="720" dirty="0" smtClean="0"/>
              <a:t>Eksempel</a:t>
            </a:r>
            <a:r>
              <a:rPr lang="da-DK" sz="720" dirty="0"/>
              <a:t>: Hans er en blå hund (D</a:t>
            </a:r>
            <a:r>
              <a:rPr lang="da-DK" sz="720" dirty="0" smtClean="0"/>
              <a:t>). Vi kender kun til blå hunde (A). Hans er en hund (B). Hans siger vuf </a:t>
            </a:r>
            <a:r>
              <a:rPr lang="da-DK" sz="720" dirty="0"/>
              <a:t>(C</a:t>
            </a:r>
            <a:r>
              <a:rPr lang="da-DK" sz="720" dirty="0" smtClean="0"/>
              <a:t>).</a:t>
            </a:r>
            <a:endParaRPr lang="da-DK" sz="720" dirty="0"/>
          </a:p>
          <a:p>
            <a:pPr marL="2144713" indent="-171450">
              <a:buFont typeface="Arial" panose="020B0604020202020204" pitchFamily="34" charset="0"/>
              <a:buChar char="•"/>
            </a:pPr>
            <a:endParaRPr lang="da-DK" sz="720" dirty="0" smtClean="0"/>
          </a:p>
          <a:p>
            <a:pPr marL="2144713" indent="-171450">
              <a:buFont typeface="Arial" panose="020B0604020202020204" pitchFamily="34" charset="0"/>
              <a:buChar char="•"/>
            </a:pPr>
            <a:r>
              <a:rPr lang="da-DK" sz="720" dirty="0" smtClean="0"/>
              <a:t>Det induktive argument </a:t>
            </a:r>
            <a:r>
              <a:rPr lang="da-DK" sz="720" dirty="0"/>
              <a:t>er det videnskabeligt </a:t>
            </a:r>
            <a:r>
              <a:rPr lang="da-DK" sz="720" dirty="0" smtClean="0"/>
              <a:t>svageste argument, idet der ikke kan føres bevis for en sammenhæg, men udelukkende sandsynliggøres herfor.</a:t>
            </a:r>
            <a:endParaRPr lang="da-DK" sz="720" dirty="0"/>
          </a:p>
          <a:p>
            <a:pPr marL="2144713" indent="-171450">
              <a:buFont typeface="Arial" panose="020B0604020202020204" pitchFamily="34" charset="0"/>
              <a:buChar char="•"/>
            </a:pPr>
            <a:endParaRPr lang="da-DK" sz="720" dirty="0"/>
          </a:p>
          <a:p>
            <a:pPr marL="2144713" indent="-171450">
              <a:buFont typeface="Arial" panose="020B0604020202020204" pitchFamily="34" charset="0"/>
              <a:buChar char="•"/>
            </a:pPr>
            <a:r>
              <a:rPr lang="da-DK" sz="720" dirty="0" smtClean="0"/>
              <a:t>Læsningen </a:t>
            </a:r>
            <a:r>
              <a:rPr lang="da-DK" sz="720" dirty="0"/>
              <a:t>af det </a:t>
            </a:r>
            <a:r>
              <a:rPr lang="da-DK" sz="720" dirty="0" smtClean="0"/>
              <a:t>induktive argument er nemt, da læseren med det samme ved, hvor man er på vej hen. Brug det induktive fremfor det deduktive argument (hvis muligt)</a:t>
            </a:r>
          </a:p>
          <a:p>
            <a:pPr marL="2144713" indent="-171450">
              <a:buFont typeface="Arial" panose="020B0604020202020204" pitchFamily="34" charset="0"/>
              <a:buChar char="•"/>
            </a:pPr>
            <a:endParaRPr lang="da-DK" sz="720" dirty="0" smtClean="0"/>
          </a:p>
          <a:p>
            <a:pPr marL="2144713" indent="-171450">
              <a:buFont typeface="Arial" panose="020B0604020202020204" pitchFamily="34" charset="0"/>
              <a:buChar char="•"/>
            </a:pPr>
            <a:r>
              <a:rPr lang="da-DK" sz="720" dirty="0" smtClean="0"/>
              <a:t>Selv hvis læseren ikke er enig i et af argumenterne, så er det muligt at læseren stadig accepterer det primære budskab (D) selvom et af dele-argumenterne ikke accepteres.</a:t>
            </a:r>
          </a:p>
          <a:p>
            <a:pPr marL="2144713" indent="-171450">
              <a:buFont typeface="Arial" panose="020B0604020202020204" pitchFamily="34" charset="0"/>
              <a:buChar char="•"/>
            </a:pPr>
            <a:endParaRPr kumimoji="0" lang="da-DK" sz="720" b="0" i="0" u="none" strike="noStrike" cap="none" normalizeH="0" baseline="0" dirty="0" smtClean="0">
              <a:ln>
                <a:noFill/>
              </a:ln>
              <a:effectLst/>
            </a:endParaRPr>
          </a:p>
          <a:p>
            <a:pPr marL="2144713" indent="-171450">
              <a:buFont typeface="Arial" panose="020B0604020202020204" pitchFamily="34" charset="0"/>
              <a:buChar char="•"/>
            </a:pPr>
            <a:r>
              <a:rPr kumimoji="0" lang="da-DK" sz="720" b="0" i="0" u="none" strike="noStrike" cap="none" normalizeH="0" baseline="0" dirty="0" smtClean="0">
                <a:ln>
                  <a:noFill/>
                </a:ln>
                <a:effectLst/>
              </a:rPr>
              <a:t>Den</a:t>
            </a:r>
            <a:r>
              <a:rPr kumimoji="0" lang="da-DK" sz="720" b="0" i="0" u="none" strike="noStrike" cap="none" normalizeH="0" dirty="0" smtClean="0">
                <a:ln>
                  <a:noFill/>
                </a:ln>
                <a:effectLst/>
              </a:rPr>
              <a:t> induktive struktur kan siges at vende den deduktive struktur 90-grader og derved starte med konklusionen</a:t>
            </a:r>
            <a:endParaRPr kumimoji="0" lang="da-DK" sz="720" b="0" i="0" u="none" strike="noStrike" cap="none" normalizeH="0" baseline="0" dirty="0" smtClean="0">
              <a:ln>
                <a:noFill/>
              </a:ln>
              <a:effectLst/>
            </a:endParaRPr>
          </a:p>
        </p:txBody>
      </p:sp>
      <p:sp>
        <p:nvSpPr>
          <p:cNvPr id="2" name="Titel 1"/>
          <p:cNvSpPr>
            <a:spLocks noGrp="1"/>
          </p:cNvSpPr>
          <p:nvPr>
            <p:ph type="title"/>
          </p:nvPr>
        </p:nvSpPr>
        <p:spPr>
          <a:xfrm>
            <a:off x="719137" y="536575"/>
            <a:ext cx="8029327" cy="762000"/>
          </a:xfrm>
          <a:noFill/>
        </p:spPr>
        <p:txBody>
          <a:bodyPr/>
          <a:lstStyle/>
          <a:p>
            <a:r>
              <a:rPr lang="da-DK" dirty="0" smtClean="0"/>
              <a:t>Deduktive og induktive slutningsformer bruges til at definere rækkefølgen ud fra den bagvedliggende logik</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23</a:t>
            </a:fld>
            <a:endParaRPr lang="da-DK"/>
          </a:p>
        </p:txBody>
      </p:sp>
      <p:sp>
        <p:nvSpPr>
          <p:cNvPr id="24" name="Afrundet rektangel 23"/>
          <p:cNvSpPr/>
          <p:nvPr/>
        </p:nvSpPr>
        <p:spPr bwMode="auto">
          <a:xfrm>
            <a:off x="755576" y="1639781"/>
            <a:ext cx="3312368" cy="2118519"/>
          </a:xfrm>
          <a:prstGeom prst="roundRect">
            <a:avLst>
              <a:gd name="adj" fmla="val 4909"/>
            </a:avLst>
          </a:prstGeom>
          <a:solidFill>
            <a:schemeClr val="bg1">
              <a:lumMod val="85000"/>
            </a:schemeClr>
          </a:solidFill>
          <a:ln w="6350" cap="flat" cmpd="sng" algn="ctr">
            <a:solidFill>
              <a:schemeClr val="bg1">
                <a:lumMod val="85000"/>
              </a:schemeClr>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6" name="Rektangel 5"/>
          <p:cNvSpPr/>
          <p:nvPr/>
        </p:nvSpPr>
        <p:spPr bwMode="auto">
          <a:xfrm>
            <a:off x="899592" y="2751414"/>
            <a:ext cx="911483" cy="64807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A</a:t>
            </a:r>
            <a:endParaRPr lang="da-DK" sz="1100" b="1" dirty="0"/>
          </a:p>
          <a:p>
            <a:pPr algn="ctr" defTabSz="914378"/>
            <a:r>
              <a:rPr lang="da-DK" sz="800" b="1" dirty="0" smtClean="0"/>
              <a:t>Præmis (teori)</a:t>
            </a:r>
            <a:endParaRPr lang="da-DK" sz="900" b="1" dirty="0"/>
          </a:p>
        </p:txBody>
      </p:sp>
      <p:sp>
        <p:nvSpPr>
          <p:cNvPr id="7" name="Rektangel 6"/>
          <p:cNvSpPr/>
          <p:nvPr/>
        </p:nvSpPr>
        <p:spPr bwMode="auto">
          <a:xfrm>
            <a:off x="1943708" y="2751414"/>
            <a:ext cx="911483" cy="64807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B</a:t>
            </a:r>
            <a:endParaRPr lang="da-DK" sz="1100" b="1" dirty="0"/>
          </a:p>
          <a:p>
            <a:pPr algn="ctr" defTabSz="914378"/>
            <a:r>
              <a:rPr lang="da-DK" sz="800" b="1" dirty="0" smtClean="0"/>
              <a:t>Ny præmis (evt. </a:t>
            </a:r>
            <a:r>
              <a:rPr lang="da-DK" sz="800" b="1" dirty="0" err="1" smtClean="0"/>
              <a:t>emperi</a:t>
            </a:r>
            <a:r>
              <a:rPr lang="da-DK" sz="800" b="1" dirty="0" smtClean="0"/>
              <a:t>)</a:t>
            </a:r>
            <a:endParaRPr lang="da-DK" sz="900" b="1" dirty="0"/>
          </a:p>
        </p:txBody>
      </p:sp>
      <p:sp>
        <p:nvSpPr>
          <p:cNvPr id="9" name="Rektangel 8"/>
          <p:cNvSpPr/>
          <p:nvPr/>
        </p:nvSpPr>
        <p:spPr bwMode="auto">
          <a:xfrm>
            <a:off x="2987824" y="2751414"/>
            <a:ext cx="911483" cy="64807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C</a:t>
            </a:r>
            <a:endParaRPr lang="da-DK" sz="1100" b="1" dirty="0"/>
          </a:p>
          <a:p>
            <a:pPr algn="ctr" defTabSz="914378"/>
            <a:r>
              <a:rPr lang="da-DK" sz="900" b="1" dirty="0" smtClean="0"/>
              <a:t>Betydning</a:t>
            </a:r>
            <a:endParaRPr lang="da-DK" sz="1100" b="1" dirty="0"/>
          </a:p>
        </p:txBody>
      </p:sp>
      <p:sp>
        <p:nvSpPr>
          <p:cNvPr id="10" name="Rektangel 9"/>
          <p:cNvSpPr/>
          <p:nvPr/>
        </p:nvSpPr>
        <p:spPr bwMode="auto">
          <a:xfrm>
            <a:off x="1943708" y="1897998"/>
            <a:ext cx="911483" cy="64807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D</a:t>
            </a:r>
            <a:endParaRPr lang="da-DK" sz="1100" b="1" dirty="0"/>
          </a:p>
          <a:p>
            <a:pPr algn="ctr" defTabSz="914378"/>
            <a:r>
              <a:rPr lang="da-DK" sz="700" b="1" dirty="0" smtClean="0"/>
              <a:t>Betydnings-opsummering</a:t>
            </a:r>
            <a:endParaRPr lang="da-DK" sz="800" b="1" dirty="0"/>
          </a:p>
        </p:txBody>
      </p:sp>
      <p:cxnSp>
        <p:nvCxnSpPr>
          <p:cNvPr id="18" name="Lige pilforbindelse 17"/>
          <p:cNvCxnSpPr>
            <a:stCxn id="6" idx="3"/>
            <a:endCxn id="7" idx="1"/>
          </p:cNvCxnSpPr>
          <p:nvPr/>
        </p:nvCxnSpPr>
        <p:spPr bwMode="auto">
          <a:xfrm>
            <a:off x="1811075" y="3075450"/>
            <a:ext cx="132633" cy="0"/>
          </a:xfrm>
          <a:prstGeom prst="straightConnector1">
            <a:avLst/>
          </a:prstGeom>
          <a:solidFill>
            <a:schemeClr val="accent2"/>
          </a:solidFill>
          <a:ln w="6350" cap="flat" cmpd="sng" algn="ctr">
            <a:solidFill>
              <a:schemeClr val="tx1"/>
            </a:solidFill>
            <a:prstDash val="solid"/>
            <a:round/>
            <a:headEnd type="none" w="med" len="med"/>
            <a:tailEnd type="triangle"/>
          </a:ln>
          <a:effectLst/>
        </p:spPr>
      </p:cxnSp>
      <p:cxnSp>
        <p:nvCxnSpPr>
          <p:cNvPr id="20" name="Lige pilforbindelse 19"/>
          <p:cNvCxnSpPr>
            <a:stCxn id="7" idx="3"/>
            <a:endCxn id="9" idx="1"/>
          </p:cNvCxnSpPr>
          <p:nvPr/>
        </p:nvCxnSpPr>
        <p:spPr bwMode="auto">
          <a:xfrm>
            <a:off x="2855191" y="3075450"/>
            <a:ext cx="132633" cy="0"/>
          </a:xfrm>
          <a:prstGeom prst="straightConnector1">
            <a:avLst/>
          </a:prstGeom>
          <a:solidFill>
            <a:schemeClr val="accent2"/>
          </a:solidFill>
          <a:ln w="6350" cap="flat" cmpd="sng" algn="ctr">
            <a:solidFill>
              <a:schemeClr val="tx1"/>
            </a:solidFill>
            <a:prstDash val="solid"/>
            <a:round/>
            <a:headEnd type="none" w="med" len="med"/>
            <a:tailEnd type="triangle"/>
          </a:ln>
          <a:effectLst/>
        </p:spPr>
      </p:cxnSp>
      <p:cxnSp>
        <p:nvCxnSpPr>
          <p:cNvPr id="22" name="Lige pilforbindelse 21"/>
          <p:cNvCxnSpPr>
            <a:stCxn id="9" idx="0"/>
            <a:endCxn id="10" idx="3"/>
          </p:cNvCxnSpPr>
          <p:nvPr/>
        </p:nvCxnSpPr>
        <p:spPr bwMode="auto">
          <a:xfrm flipH="1" flipV="1">
            <a:off x="2855191" y="2222034"/>
            <a:ext cx="588375" cy="529380"/>
          </a:xfrm>
          <a:prstGeom prst="straightConnector1">
            <a:avLst/>
          </a:prstGeom>
          <a:solidFill>
            <a:schemeClr val="accent2"/>
          </a:solidFill>
          <a:ln w="6350" cap="flat" cmpd="sng" algn="ctr">
            <a:solidFill>
              <a:schemeClr val="tx1"/>
            </a:solidFill>
            <a:prstDash val="solid"/>
            <a:round/>
            <a:headEnd type="none" w="med" len="med"/>
            <a:tailEnd type="triangle"/>
          </a:ln>
          <a:effectLst/>
        </p:spPr>
      </p:cxnSp>
      <p:sp>
        <p:nvSpPr>
          <p:cNvPr id="41" name="Tekstfelt 40"/>
          <p:cNvSpPr txBox="1"/>
          <p:nvPr/>
        </p:nvSpPr>
        <p:spPr>
          <a:xfrm>
            <a:off x="899592" y="1641324"/>
            <a:ext cx="2999715" cy="184666"/>
          </a:xfrm>
          <a:prstGeom prst="rect">
            <a:avLst/>
          </a:prstGeom>
          <a:noFill/>
        </p:spPr>
        <p:txBody>
          <a:bodyPr wrap="square" lIns="0" tIns="0" rIns="0" bIns="0" rtlCol="0">
            <a:spAutoFit/>
          </a:bodyPr>
          <a:lstStyle/>
          <a:p>
            <a:r>
              <a:rPr lang="da-DK" sz="1200" b="1" dirty="0" smtClean="0"/>
              <a:t>Deduktiv struktur (argument)</a:t>
            </a:r>
          </a:p>
        </p:txBody>
      </p:sp>
      <p:grpSp>
        <p:nvGrpSpPr>
          <p:cNvPr id="47" name="Gruppe 46"/>
          <p:cNvGrpSpPr/>
          <p:nvPr/>
        </p:nvGrpSpPr>
        <p:grpSpPr>
          <a:xfrm>
            <a:off x="755576" y="3964072"/>
            <a:ext cx="3312368" cy="2120400"/>
            <a:chOff x="1043608" y="3964073"/>
            <a:chExt cx="3312368" cy="1986409"/>
          </a:xfrm>
        </p:grpSpPr>
        <p:sp>
          <p:nvSpPr>
            <p:cNvPr id="25" name="Afrundet rektangel 24"/>
            <p:cNvSpPr/>
            <p:nvPr/>
          </p:nvSpPr>
          <p:spPr bwMode="auto">
            <a:xfrm>
              <a:off x="1043608" y="3964073"/>
              <a:ext cx="3312368" cy="1986409"/>
            </a:xfrm>
            <a:prstGeom prst="roundRect">
              <a:avLst>
                <a:gd name="adj" fmla="val 4909"/>
              </a:avLst>
            </a:prstGeom>
            <a:solidFill>
              <a:schemeClr val="bg1">
                <a:lumMod val="85000"/>
              </a:schemeClr>
            </a:solidFill>
            <a:ln w="6350" cap="flat" cmpd="sng" algn="ctr">
              <a:solidFill>
                <a:schemeClr val="bg1">
                  <a:lumMod val="85000"/>
                </a:schemeClr>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6" name="Rektangel 25"/>
            <p:cNvSpPr/>
            <p:nvPr/>
          </p:nvSpPr>
          <p:spPr bwMode="auto">
            <a:xfrm>
              <a:off x="1187624" y="5075706"/>
              <a:ext cx="911483" cy="648072"/>
            </a:xfrm>
            <a:prstGeom prst="rect">
              <a:avLst/>
            </a:prstGeom>
            <a:solidFill>
              <a:schemeClr val="bg1"/>
            </a:solidFill>
            <a:ln w="6350" cap="flat" cmpd="sng" algn="ctr">
              <a:solidFill>
                <a:schemeClr val="bg1">
                  <a:lumMod val="85000"/>
                </a:schemeClr>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A</a:t>
              </a:r>
            </a:p>
            <a:p>
              <a:pPr defTabSz="914378"/>
              <a:endParaRPr lang="da-DK" sz="1100" b="1" dirty="0"/>
            </a:p>
            <a:p>
              <a:pPr algn="ctr" defTabSz="914378"/>
              <a:r>
                <a:rPr lang="da-DK" sz="800" b="1" dirty="0" smtClean="0"/>
                <a:t>Bevis</a:t>
              </a:r>
              <a:endParaRPr lang="da-DK" sz="1100" b="1" dirty="0"/>
            </a:p>
          </p:txBody>
        </p:sp>
        <p:sp>
          <p:nvSpPr>
            <p:cNvPr id="27" name="Rektangel 26"/>
            <p:cNvSpPr/>
            <p:nvPr/>
          </p:nvSpPr>
          <p:spPr bwMode="auto">
            <a:xfrm>
              <a:off x="2231740" y="5075706"/>
              <a:ext cx="911483" cy="648072"/>
            </a:xfrm>
            <a:prstGeom prst="rect">
              <a:avLst/>
            </a:prstGeom>
            <a:solidFill>
              <a:schemeClr val="bg1"/>
            </a:solidFill>
            <a:ln w="6350" cap="flat" cmpd="sng" algn="ctr">
              <a:solidFill>
                <a:schemeClr val="bg1">
                  <a:lumMod val="85000"/>
                </a:schemeClr>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B</a:t>
              </a:r>
            </a:p>
            <a:p>
              <a:pPr defTabSz="914378"/>
              <a:endParaRPr lang="da-DK" sz="1100" b="1" dirty="0"/>
            </a:p>
            <a:p>
              <a:pPr algn="ctr" defTabSz="914378"/>
              <a:r>
                <a:rPr lang="da-DK" sz="800" b="1" dirty="0" smtClean="0"/>
                <a:t>Bevis</a:t>
              </a:r>
              <a:endParaRPr lang="da-DK" sz="1100" b="1" dirty="0"/>
            </a:p>
          </p:txBody>
        </p:sp>
        <p:sp>
          <p:nvSpPr>
            <p:cNvPr id="28" name="Rektangel 27"/>
            <p:cNvSpPr/>
            <p:nvPr/>
          </p:nvSpPr>
          <p:spPr bwMode="auto">
            <a:xfrm>
              <a:off x="3275856" y="5075706"/>
              <a:ext cx="911483" cy="648072"/>
            </a:xfrm>
            <a:prstGeom prst="rect">
              <a:avLst/>
            </a:prstGeom>
            <a:solidFill>
              <a:schemeClr val="bg1"/>
            </a:solidFill>
            <a:ln w="6350" cap="flat" cmpd="sng" algn="ctr">
              <a:solidFill>
                <a:schemeClr val="bg1">
                  <a:lumMod val="85000"/>
                </a:schemeClr>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C</a:t>
              </a:r>
            </a:p>
            <a:p>
              <a:pPr defTabSz="914378"/>
              <a:endParaRPr lang="da-DK" sz="1100" b="1" dirty="0"/>
            </a:p>
            <a:p>
              <a:pPr algn="ctr" defTabSz="914378"/>
              <a:r>
                <a:rPr lang="da-DK" sz="900" b="1" dirty="0" smtClean="0"/>
                <a:t>Bevis</a:t>
              </a:r>
              <a:endParaRPr lang="da-DK" sz="900" b="1" dirty="0"/>
            </a:p>
          </p:txBody>
        </p:sp>
        <p:sp>
          <p:nvSpPr>
            <p:cNvPr id="29" name="Rektangel 28"/>
            <p:cNvSpPr/>
            <p:nvPr/>
          </p:nvSpPr>
          <p:spPr bwMode="auto">
            <a:xfrm>
              <a:off x="2231740" y="4222290"/>
              <a:ext cx="911483" cy="648072"/>
            </a:xfrm>
            <a:prstGeom prst="rect">
              <a:avLst/>
            </a:prstGeom>
            <a:solidFill>
              <a:schemeClr val="bg1"/>
            </a:solidFill>
            <a:ln w="6350" cap="flat" cmpd="sng" algn="ctr">
              <a:solidFill>
                <a:schemeClr val="bg1">
                  <a:lumMod val="85000"/>
                </a:schemeClr>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100" b="1" dirty="0" smtClean="0"/>
                <a:t>D</a:t>
              </a:r>
              <a:endParaRPr lang="da-DK" sz="1100" b="1" dirty="0"/>
            </a:p>
            <a:p>
              <a:pPr algn="ctr" defTabSz="914378"/>
              <a:endParaRPr lang="da-DK" sz="1100" b="1" dirty="0"/>
            </a:p>
            <a:p>
              <a:pPr algn="ctr" defTabSz="914378"/>
              <a:r>
                <a:rPr lang="da-DK" sz="800" b="1" dirty="0" smtClean="0"/>
                <a:t>Antagelse</a:t>
              </a:r>
              <a:endParaRPr lang="da-DK" sz="1050" b="1" dirty="0" smtClean="0"/>
            </a:p>
          </p:txBody>
        </p:sp>
        <p:cxnSp>
          <p:nvCxnSpPr>
            <p:cNvPr id="30" name="Lige pilforbindelse 29"/>
            <p:cNvCxnSpPr>
              <a:stCxn id="26" idx="0"/>
              <a:endCxn id="29" idx="2"/>
            </p:cNvCxnSpPr>
            <p:nvPr/>
          </p:nvCxnSpPr>
          <p:spPr bwMode="auto">
            <a:xfrm flipV="1">
              <a:off x="1643366" y="4870362"/>
              <a:ext cx="1044116" cy="205344"/>
            </a:xfrm>
            <a:prstGeom prst="straightConnector1">
              <a:avLst/>
            </a:prstGeom>
            <a:solidFill>
              <a:schemeClr val="accent2"/>
            </a:solidFill>
            <a:ln w="6350" cap="flat" cmpd="sng" algn="ctr">
              <a:solidFill>
                <a:schemeClr val="tx1"/>
              </a:solidFill>
              <a:prstDash val="solid"/>
              <a:round/>
              <a:headEnd type="none" w="med" len="med"/>
              <a:tailEnd type="none" w="med" len="med"/>
            </a:ln>
            <a:effectLst/>
          </p:spPr>
        </p:cxnSp>
        <p:cxnSp>
          <p:nvCxnSpPr>
            <p:cNvPr id="31" name="Lige pilforbindelse 30"/>
            <p:cNvCxnSpPr>
              <a:endCxn id="29" idx="2"/>
            </p:cNvCxnSpPr>
            <p:nvPr/>
          </p:nvCxnSpPr>
          <p:spPr bwMode="auto">
            <a:xfrm flipV="1">
              <a:off x="2687482" y="4870362"/>
              <a:ext cx="0" cy="205344"/>
            </a:xfrm>
            <a:prstGeom prst="straightConnector1">
              <a:avLst/>
            </a:prstGeom>
            <a:solidFill>
              <a:schemeClr val="accent2"/>
            </a:solidFill>
            <a:ln w="6350" cap="flat" cmpd="sng" algn="ctr">
              <a:solidFill>
                <a:schemeClr val="tx1"/>
              </a:solidFill>
              <a:prstDash val="solid"/>
              <a:round/>
              <a:headEnd type="none" w="med" len="med"/>
              <a:tailEnd type="none" w="med" len="med"/>
            </a:ln>
            <a:effectLst/>
          </p:spPr>
        </p:cxnSp>
        <p:cxnSp>
          <p:nvCxnSpPr>
            <p:cNvPr id="32" name="Lige pilforbindelse 31"/>
            <p:cNvCxnSpPr>
              <a:stCxn id="28" idx="0"/>
              <a:endCxn id="29" idx="2"/>
            </p:cNvCxnSpPr>
            <p:nvPr/>
          </p:nvCxnSpPr>
          <p:spPr bwMode="auto">
            <a:xfrm flipH="1" flipV="1">
              <a:off x="2687482" y="4870362"/>
              <a:ext cx="1044116" cy="205344"/>
            </a:xfrm>
            <a:prstGeom prst="straightConnector1">
              <a:avLst/>
            </a:prstGeom>
            <a:solidFill>
              <a:schemeClr val="accent2"/>
            </a:solidFill>
            <a:ln w="6350" cap="flat" cmpd="sng" algn="ctr">
              <a:solidFill>
                <a:schemeClr val="tx1"/>
              </a:solidFill>
              <a:prstDash val="solid"/>
              <a:round/>
              <a:headEnd type="none" w="med" len="med"/>
              <a:tailEnd type="none" w="med" len="med"/>
            </a:ln>
            <a:effectLst/>
          </p:spPr>
        </p:cxnSp>
        <p:sp>
          <p:nvSpPr>
            <p:cNvPr id="42" name="Tekstfelt 41"/>
            <p:cNvSpPr txBox="1"/>
            <p:nvPr/>
          </p:nvSpPr>
          <p:spPr>
            <a:xfrm>
              <a:off x="1187623" y="3965616"/>
              <a:ext cx="2999715" cy="184666"/>
            </a:xfrm>
            <a:prstGeom prst="rect">
              <a:avLst/>
            </a:prstGeom>
            <a:noFill/>
          </p:spPr>
          <p:txBody>
            <a:bodyPr wrap="square" lIns="0" tIns="0" rIns="0" bIns="0" rtlCol="0">
              <a:spAutoFit/>
            </a:bodyPr>
            <a:lstStyle/>
            <a:p>
              <a:r>
                <a:rPr lang="da-DK" sz="1200" b="1" dirty="0" smtClean="0"/>
                <a:t>Induktiv struktur (gruppering)</a:t>
              </a:r>
            </a:p>
          </p:txBody>
        </p:sp>
      </p:grpSp>
      <p:sp>
        <p:nvSpPr>
          <p:cNvPr id="51" name="Tekstfelt 11"/>
          <p:cNvSpPr txBox="1"/>
          <p:nvPr/>
        </p:nvSpPr>
        <p:spPr>
          <a:xfrm>
            <a:off x="827584" y="6197823"/>
            <a:ext cx="7920880" cy="461665"/>
          </a:xfrm>
          <a:prstGeom prst="rect">
            <a:avLst/>
          </a:prstGeom>
          <a:noFill/>
        </p:spPr>
        <p:txBody>
          <a:bodyPr wrap="square" lIns="0" tIns="0" rIns="0" bIns="0" rtlCol="0">
            <a:spAutoFit/>
          </a:bodyPr>
          <a:lstStyle/>
          <a:p>
            <a:pPr marL="361941" indent="-361941">
              <a:tabLst>
                <a:tab pos="361941" algn="l"/>
              </a:tabLst>
            </a:pPr>
            <a:r>
              <a:rPr lang="da-DK" sz="600" dirty="0"/>
              <a:t>Note: Induktion omfatter begge de to logiske slutningsformer der kan sandsynliggøre, men ikke bevise en sammenhæng: induktion og </a:t>
            </a:r>
            <a:r>
              <a:rPr lang="da-DK" sz="600" dirty="0" err="1"/>
              <a:t>abduktion</a:t>
            </a:r>
            <a:r>
              <a:rPr lang="da-DK" sz="600" dirty="0"/>
              <a:t>. De to former er, jf. Stanford (se kilde) to sider af samme sag, der dog har hver deres specifikke egenskaber under samme gruppering. Forskellene mellem to begreber er ikke relevant for indeværende diskussion, hvorfor de vil blive betragtet som et.</a:t>
            </a:r>
          </a:p>
          <a:p>
            <a:pPr marL="361941" indent="-361941">
              <a:tabLst>
                <a:tab pos="361941" algn="l"/>
              </a:tabLst>
            </a:pPr>
            <a:endParaRPr lang="da-DK" sz="600" dirty="0" smtClean="0"/>
          </a:p>
          <a:p>
            <a:pPr marL="361941" indent="-361941">
              <a:tabLst>
                <a:tab pos="361941" algn="l"/>
              </a:tabLst>
            </a:pPr>
            <a:r>
              <a:rPr lang="da-DK" sz="600" dirty="0" smtClean="0"/>
              <a:t>Kilde</a:t>
            </a:r>
            <a:r>
              <a:rPr lang="da-DK" sz="600" dirty="0"/>
              <a:t>:	</a:t>
            </a:r>
            <a:r>
              <a:rPr lang="da-DK" sz="600" dirty="0" smtClean="0"/>
              <a:t>Barbara </a:t>
            </a:r>
            <a:r>
              <a:rPr lang="da-DK" sz="600" dirty="0" err="1"/>
              <a:t>Minto</a:t>
            </a:r>
            <a:r>
              <a:rPr lang="da-DK" sz="600" dirty="0"/>
              <a:t> BM, 2008, The </a:t>
            </a:r>
            <a:r>
              <a:rPr lang="da-DK" sz="600" dirty="0" err="1"/>
              <a:t>Pyramid</a:t>
            </a:r>
            <a:r>
              <a:rPr lang="da-DK" sz="600" dirty="0"/>
              <a:t> </a:t>
            </a:r>
            <a:r>
              <a:rPr lang="da-DK" sz="600" dirty="0" err="1"/>
              <a:t>Principle</a:t>
            </a:r>
            <a:r>
              <a:rPr lang="da-DK" sz="600" dirty="0"/>
              <a:t>, London: Pearson Education </a:t>
            </a:r>
            <a:r>
              <a:rPr lang="da-DK" sz="600" dirty="0" smtClean="0"/>
              <a:t>Limited | </a:t>
            </a:r>
            <a:r>
              <a:rPr lang="en-US" sz="600" dirty="0" err="1"/>
              <a:t>Douven</a:t>
            </a:r>
            <a:r>
              <a:rPr lang="en-US" sz="600" dirty="0"/>
              <a:t>, Igor, "Abduction", </a:t>
            </a:r>
            <a:r>
              <a:rPr lang="en-US" sz="600" i="1" dirty="0"/>
              <a:t>The Stanford Encyclopedia of Philosophy </a:t>
            </a:r>
            <a:r>
              <a:rPr lang="en-US" sz="600" dirty="0"/>
              <a:t>(Spring 2011 Edition), Edward N. </a:t>
            </a:r>
            <a:r>
              <a:rPr lang="en-US" sz="600" dirty="0" err="1"/>
              <a:t>Zalta</a:t>
            </a:r>
            <a:r>
              <a:rPr lang="en-US" sz="600" dirty="0"/>
              <a:t> (ed.), </a:t>
            </a:r>
            <a:r>
              <a:rPr lang="en-US" sz="600" dirty="0" err="1" smtClean="0"/>
              <a:t>nedtaget</a:t>
            </a:r>
            <a:r>
              <a:rPr lang="en-US" sz="600" dirty="0" smtClean="0"/>
              <a:t> pr. 30. </a:t>
            </a:r>
            <a:r>
              <a:rPr lang="en-US" sz="600" dirty="0" err="1" smtClean="0"/>
              <a:t>juli</a:t>
            </a:r>
            <a:r>
              <a:rPr lang="en-US" sz="600" dirty="0" smtClean="0"/>
              <a:t> 2013: http</a:t>
            </a:r>
            <a:r>
              <a:rPr lang="en-US" sz="600" dirty="0"/>
              <a:t>://</a:t>
            </a:r>
            <a:r>
              <a:rPr lang="en-US" sz="600" dirty="0" smtClean="0"/>
              <a:t>plato.stanford.edu/archives/spr2011/entries/abduction</a:t>
            </a:r>
            <a:endParaRPr lang="da-DK" sz="600" dirty="0"/>
          </a:p>
        </p:txBody>
      </p:sp>
      <p:sp>
        <p:nvSpPr>
          <p:cNvPr id="52" name="Venstre klammeparentes 51"/>
          <p:cNvSpPr/>
          <p:nvPr/>
        </p:nvSpPr>
        <p:spPr bwMode="auto">
          <a:xfrm rot="16200000" flipV="1">
            <a:off x="1840147" y="2520000"/>
            <a:ext cx="70506" cy="1959582"/>
          </a:xfrm>
          <a:prstGeom prst="leftBrace">
            <a:avLst/>
          </a:prstGeom>
          <a:noFill/>
          <a:ln w="6350" cap="flat" cmpd="sng" algn="ctr">
            <a:solidFill>
              <a:schemeClr val="tx1"/>
            </a:solidFill>
            <a:prstDash val="solid"/>
            <a:round/>
            <a:headEnd type="none" w="med" len="med"/>
            <a:tailEnd type="none" w="med" len="med"/>
          </a:ln>
          <a:effectLst/>
        </p:spPr>
        <p:txBody>
          <a:bodyPr rtlCol="0" anchor="ctr"/>
          <a:lstStyle/>
          <a:p>
            <a:pPr algn="ctr"/>
            <a:endParaRPr lang="da-DK"/>
          </a:p>
        </p:txBody>
      </p:sp>
      <p:sp>
        <p:nvSpPr>
          <p:cNvPr id="53" name="Rektangel 52"/>
          <p:cNvSpPr/>
          <p:nvPr/>
        </p:nvSpPr>
        <p:spPr bwMode="auto">
          <a:xfrm>
            <a:off x="895609" y="3573016"/>
            <a:ext cx="1959582" cy="14906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800" b="0" i="0" u="none" strike="noStrike" cap="none" normalizeH="0" baseline="0" dirty="0" smtClean="0">
                <a:ln>
                  <a:noFill/>
                </a:ln>
                <a:effectLst/>
                <a:latin typeface="Verdana" pitchFamily="34" charset="0"/>
              </a:rPr>
              <a:t>Hvorfor?</a:t>
            </a:r>
          </a:p>
        </p:txBody>
      </p:sp>
      <p:sp>
        <p:nvSpPr>
          <p:cNvPr id="54" name="Venstre klammeparentes 53"/>
          <p:cNvSpPr/>
          <p:nvPr/>
        </p:nvSpPr>
        <p:spPr bwMode="auto">
          <a:xfrm rot="16200000" flipV="1">
            <a:off x="3408312" y="3044050"/>
            <a:ext cx="70506" cy="911482"/>
          </a:xfrm>
          <a:prstGeom prst="leftBrace">
            <a:avLst/>
          </a:prstGeom>
          <a:noFill/>
          <a:ln w="6350" cap="flat" cmpd="sng" algn="ctr">
            <a:solidFill>
              <a:schemeClr val="tx1"/>
            </a:solidFill>
            <a:prstDash val="solid"/>
            <a:round/>
            <a:headEnd type="none" w="med" len="med"/>
            <a:tailEnd type="none" w="med" len="med"/>
          </a:ln>
          <a:effectLst/>
        </p:spPr>
        <p:txBody>
          <a:bodyPr rtlCol="0" anchor="ctr"/>
          <a:lstStyle/>
          <a:p>
            <a:pPr algn="ctr"/>
            <a:endParaRPr lang="da-DK"/>
          </a:p>
        </p:txBody>
      </p:sp>
      <p:sp>
        <p:nvSpPr>
          <p:cNvPr id="55" name="Rektangel 54"/>
          <p:cNvSpPr/>
          <p:nvPr/>
        </p:nvSpPr>
        <p:spPr bwMode="auto">
          <a:xfrm>
            <a:off x="2987824" y="3573016"/>
            <a:ext cx="911482" cy="14906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800" b="0" i="0" u="none" strike="noStrike" cap="none" normalizeH="0" baseline="0" dirty="0" smtClean="0">
                <a:ln>
                  <a:noFill/>
                </a:ln>
                <a:effectLst/>
                <a:latin typeface="Verdana" pitchFamily="34" charset="0"/>
              </a:rPr>
              <a:t>Hvordan?</a:t>
            </a:r>
          </a:p>
        </p:txBody>
      </p:sp>
      <p:sp>
        <p:nvSpPr>
          <p:cNvPr id="33" name="Rektangel 3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27012951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389367" cy="762000"/>
          </a:xfrm>
          <a:noFill/>
        </p:spPr>
        <p:txBody>
          <a:bodyPr/>
          <a:lstStyle/>
          <a:p>
            <a:r>
              <a:rPr lang="da-DK" dirty="0" smtClean="0"/>
              <a:t>Konstrueres pyramiden efter de beskrevne principper sikres et sammenhægende logisk budskab til modtageren</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24</a:t>
            </a:fld>
            <a:endParaRPr lang="da-DK"/>
          </a:p>
        </p:txBody>
      </p:sp>
      <p:grpSp>
        <p:nvGrpSpPr>
          <p:cNvPr id="49" name="Gruppe 48"/>
          <p:cNvGrpSpPr/>
          <p:nvPr/>
        </p:nvGrpSpPr>
        <p:grpSpPr>
          <a:xfrm>
            <a:off x="464903" y="2877634"/>
            <a:ext cx="2642423" cy="2495582"/>
            <a:chOff x="601179" y="2204864"/>
            <a:chExt cx="3466766" cy="3274116"/>
          </a:xfrm>
        </p:grpSpPr>
        <p:sp>
          <p:nvSpPr>
            <p:cNvPr id="6" name="Ligebenet trekant 5"/>
            <p:cNvSpPr/>
            <p:nvPr/>
          </p:nvSpPr>
          <p:spPr bwMode="auto">
            <a:xfrm>
              <a:off x="1187345" y="2204864"/>
              <a:ext cx="2880600" cy="3270488"/>
            </a:xfrm>
            <a:prstGeom prst="triangl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sp>
          <p:nvSpPr>
            <p:cNvPr id="7" name="Rektangel 6"/>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Primært budskab</a:t>
              </a:r>
            </a:p>
          </p:txBody>
        </p:sp>
        <p:cxnSp>
          <p:nvCxnSpPr>
            <p:cNvPr id="8" name="Lige forbindelse 7"/>
            <p:cNvCxnSpPr>
              <a:stCxn id="7" idx="2"/>
              <a:endCxn id="11"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 name="Lige forbindelse 8"/>
            <p:cNvCxnSpPr>
              <a:stCxn id="19" idx="0"/>
              <a:endCxn id="7"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 name="Lige forbindelse 9"/>
            <p:cNvCxnSpPr>
              <a:stCxn id="26" idx="0"/>
              <a:endCxn id="7"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 name="Rektangel 10"/>
            <p:cNvSpPr/>
            <p:nvPr/>
          </p:nvSpPr>
          <p:spPr bwMode="auto">
            <a:xfrm>
              <a:off x="1331640" y="3522692"/>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grpSp>
          <p:nvGrpSpPr>
            <p:cNvPr id="12" name="Gruppe 11"/>
            <p:cNvGrpSpPr/>
            <p:nvPr/>
          </p:nvGrpSpPr>
          <p:grpSpPr>
            <a:xfrm>
              <a:off x="1187344" y="4534821"/>
              <a:ext cx="789924" cy="406348"/>
              <a:chOff x="220483" y="4725144"/>
              <a:chExt cx="1214201" cy="586012"/>
            </a:xfrm>
            <a:solidFill>
              <a:schemeClr val="bg1"/>
            </a:solidFill>
          </p:grpSpPr>
          <p:sp>
            <p:nvSpPr>
              <p:cNvPr id="13" name="Rektangel 12"/>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14" name="Rektangel 13"/>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15" name="Rektangel 14"/>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16" name="Lige forbindelse 15"/>
            <p:cNvCxnSpPr>
              <a:stCxn id="13" idx="0"/>
              <a:endCxn id="11"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7" name="Lige forbindelse 16"/>
            <p:cNvCxnSpPr>
              <a:stCxn id="14" idx="0"/>
              <a:endCxn id="11"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8" name="Lige forbindelse 17"/>
            <p:cNvCxnSpPr>
              <a:stCxn id="15" idx="0"/>
              <a:endCxn id="11"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9" name="Rektangel 18"/>
            <p:cNvSpPr/>
            <p:nvPr/>
          </p:nvSpPr>
          <p:spPr bwMode="auto">
            <a:xfrm>
              <a:off x="2376978"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sp>
          <p:nvSpPr>
            <p:cNvPr id="20" name="Rektangel 19"/>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21" name="Rektangel 20"/>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22" name="Rektangel 21"/>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cxnSp>
          <p:nvCxnSpPr>
            <p:cNvPr id="23" name="Lige forbindelse 22"/>
            <p:cNvCxnSpPr>
              <a:stCxn id="20" idx="0"/>
              <a:endCxn id="19"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4" name="Lige forbindelse 23"/>
            <p:cNvCxnSpPr>
              <a:stCxn id="21" idx="0"/>
              <a:endCxn id="19"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5" name="Lige forbindelse 24"/>
            <p:cNvCxnSpPr>
              <a:stCxn id="22" idx="0"/>
              <a:endCxn id="19"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26" name="Rektangel 25"/>
            <p:cNvSpPr/>
            <p:nvPr/>
          </p:nvSpPr>
          <p:spPr bwMode="auto">
            <a:xfrm>
              <a:off x="3422316"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C</a:t>
              </a:r>
            </a:p>
          </p:txBody>
        </p:sp>
        <p:grpSp>
          <p:nvGrpSpPr>
            <p:cNvPr id="27" name="Gruppe 26"/>
            <p:cNvGrpSpPr/>
            <p:nvPr/>
          </p:nvGrpSpPr>
          <p:grpSpPr>
            <a:xfrm>
              <a:off x="3278020" y="4553264"/>
              <a:ext cx="789924" cy="406348"/>
              <a:chOff x="220483" y="4725144"/>
              <a:chExt cx="1214201" cy="586012"/>
            </a:xfrm>
            <a:solidFill>
              <a:schemeClr val="bg1"/>
            </a:solidFill>
          </p:grpSpPr>
          <p:sp>
            <p:nvSpPr>
              <p:cNvPr id="28" name="Rektangel 27"/>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29" name="Rektangel 28"/>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30" name="Rektangel 29"/>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31" name="Lige forbindelse 30"/>
            <p:cNvCxnSpPr>
              <a:stCxn id="28" idx="0"/>
              <a:endCxn id="26"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2" name="Lige forbindelse 31"/>
            <p:cNvCxnSpPr>
              <a:stCxn id="29" idx="0"/>
              <a:endCxn id="26"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3" name="Lige forbindelse 32"/>
            <p:cNvCxnSpPr>
              <a:stCxn id="30" idx="0"/>
              <a:endCxn id="26"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4" name="Tekstfelt 33"/>
            <p:cNvSpPr txBox="1"/>
            <p:nvPr/>
          </p:nvSpPr>
          <p:spPr>
            <a:xfrm>
              <a:off x="601179" y="2800236"/>
              <a:ext cx="874477" cy="646068"/>
            </a:xfrm>
            <a:prstGeom prst="rect">
              <a:avLst/>
            </a:prstGeom>
            <a:noFill/>
          </p:spPr>
          <p:txBody>
            <a:bodyPr wrap="square" lIns="0" tIns="0" rIns="0" bIns="0" rtlCol="0">
              <a:spAutoFit/>
            </a:bodyPr>
            <a:lstStyle/>
            <a:p>
              <a:r>
                <a:rPr lang="da-DK" sz="800" b="1" dirty="0" smtClean="0"/>
                <a:t>Hvorfor?</a:t>
              </a:r>
            </a:p>
            <a:p>
              <a:r>
                <a:rPr lang="da-DK" sz="800" b="1" dirty="0" smtClean="0"/>
                <a:t>Hvem?</a:t>
              </a:r>
            </a:p>
            <a:p>
              <a:r>
                <a:rPr lang="da-DK" sz="800" b="1" dirty="0" smtClean="0"/>
                <a:t>Hvordan?</a:t>
              </a:r>
            </a:p>
            <a:p>
              <a:r>
                <a:rPr lang="da-DK" sz="800" b="1" dirty="0" smtClean="0"/>
                <a:t>…</a:t>
              </a:r>
            </a:p>
          </p:txBody>
        </p:sp>
        <p:cxnSp>
          <p:nvCxnSpPr>
            <p:cNvPr id="35" name="Lige forbindelse 34"/>
            <p:cNvCxnSpPr/>
            <p:nvPr/>
          </p:nvCxnSpPr>
          <p:spPr bwMode="auto">
            <a:xfrm flipH="1">
              <a:off x="800740" y="2683545"/>
              <a:ext cx="1045337" cy="1281010"/>
            </a:xfrm>
            <a:prstGeom prst="line">
              <a:avLst/>
            </a:prstGeom>
            <a:solidFill>
              <a:schemeClr val="accent2"/>
            </a:solidFill>
            <a:ln w="28575" cap="flat" cmpd="sng" algn="ctr">
              <a:solidFill>
                <a:schemeClr val="tx1"/>
              </a:solidFill>
              <a:prstDash val="solid"/>
              <a:round/>
              <a:headEnd type="none" w="med" len="med"/>
              <a:tailEnd type="triangle" w="med" len="med"/>
            </a:ln>
            <a:effectLst/>
          </p:spPr>
        </p:cxnSp>
        <p:sp>
          <p:nvSpPr>
            <p:cNvPr id="44" name="Rektangel 43"/>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sp>
          <p:nvSpPr>
            <p:cNvPr id="45" name="Rektangel 44"/>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cxnSp>
          <p:nvCxnSpPr>
            <p:cNvPr id="46" name="Lige forbindelse 45"/>
            <p:cNvCxnSpPr>
              <a:stCxn id="44" idx="0"/>
              <a:endCxn id="20"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7" name="Lige forbindelse 46"/>
            <p:cNvCxnSpPr>
              <a:stCxn id="45" idx="0"/>
              <a:endCxn id="20"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87" name="Gruppe 86"/>
          <p:cNvGrpSpPr/>
          <p:nvPr/>
        </p:nvGrpSpPr>
        <p:grpSpPr>
          <a:xfrm>
            <a:off x="3302455" y="2877634"/>
            <a:ext cx="2642400" cy="2494800"/>
            <a:chOff x="4853920" y="2370488"/>
            <a:chExt cx="3186286" cy="3231275"/>
          </a:xfrm>
        </p:grpSpPr>
        <p:sp>
          <p:nvSpPr>
            <p:cNvPr id="50" name="Ellipse 49"/>
            <p:cNvSpPr/>
            <p:nvPr/>
          </p:nvSpPr>
          <p:spPr bwMode="auto">
            <a:xfrm rot="5400000">
              <a:off x="5896782" y="2379824"/>
              <a:ext cx="1100561" cy="3186286"/>
            </a:xfrm>
            <a:prstGeom prst="ellipse">
              <a:avLst/>
            </a:prstGeom>
            <a:solidFill>
              <a:schemeClr val="tx2"/>
            </a:solid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sp>
          <p:nvSpPr>
            <p:cNvPr id="51" name="Rektangel 50"/>
            <p:cNvSpPr/>
            <p:nvPr/>
          </p:nvSpPr>
          <p:spPr bwMode="auto">
            <a:xfrm>
              <a:off x="5852602" y="2370488"/>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Primært budskab</a:t>
              </a:r>
            </a:p>
          </p:txBody>
        </p:sp>
        <p:cxnSp>
          <p:nvCxnSpPr>
            <p:cNvPr id="52" name="Lige forbindelse 51"/>
            <p:cNvCxnSpPr>
              <a:stCxn id="51" idx="2"/>
              <a:endCxn id="55" idx="0"/>
            </p:cNvCxnSpPr>
            <p:nvPr/>
          </p:nvCxnSpPr>
          <p:spPr bwMode="auto">
            <a:xfrm flipH="1">
              <a:off x="5417106" y="3217443"/>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3" name="Lige forbindelse 52"/>
            <p:cNvCxnSpPr>
              <a:stCxn id="63" idx="0"/>
              <a:endCxn id="51" idx="2"/>
            </p:cNvCxnSpPr>
            <p:nvPr/>
          </p:nvCxnSpPr>
          <p:spPr bwMode="auto">
            <a:xfrm flipH="1" flipV="1">
              <a:off x="6455550" y="3217443"/>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54" name="Lige forbindelse 53"/>
            <p:cNvCxnSpPr>
              <a:stCxn id="70" idx="0"/>
              <a:endCxn id="51" idx="2"/>
            </p:cNvCxnSpPr>
            <p:nvPr/>
          </p:nvCxnSpPr>
          <p:spPr bwMode="auto">
            <a:xfrm flipH="1" flipV="1">
              <a:off x="6455550" y="3217443"/>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55" name="Rektangel 54"/>
            <p:cNvSpPr/>
            <p:nvPr/>
          </p:nvSpPr>
          <p:spPr bwMode="auto">
            <a:xfrm>
              <a:off x="5159887" y="364547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grpSp>
          <p:nvGrpSpPr>
            <p:cNvPr id="56" name="Gruppe 55"/>
            <p:cNvGrpSpPr/>
            <p:nvPr/>
          </p:nvGrpSpPr>
          <p:grpSpPr>
            <a:xfrm>
              <a:off x="5015591" y="4657604"/>
              <a:ext cx="789924" cy="406348"/>
              <a:chOff x="220483" y="4725144"/>
              <a:chExt cx="1214201" cy="586012"/>
            </a:xfrm>
            <a:solidFill>
              <a:schemeClr val="bg1"/>
            </a:solidFill>
          </p:grpSpPr>
          <p:sp>
            <p:nvSpPr>
              <p:cNvPr id="57" name="Rektangel 56"/>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58" name="Rektangel 57"/>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59" name="Rektangel 58"/>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60" name="Lige forbindelse 59"/>
            <p:cNvCxnSpPr>
              <a:stCxn id="57" idx="0"/>
              <a:endCxn id="55" idx="2"/>
            </p:cNvCxnSpPr>
            <p:nvPr/>
          </p:nvCxnSpPr>
          <p:spPr bwMode="auto">
            <a:xfrm flipV="1">
              <a:off x="5135494" y="420711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1" name="Lige forbindelse 60"/>
            <p:cNvCxnSpPr>
              <a:stCxn id="58" idx="0"/>
              <a:endCxn id="55" idx="2"/>
            </p:cNvCxnSpPr>
            <p:nvPr/>
          </p:nvCxnSpPr>
          <p:spPr bwMode="auto">
            <a:xfrm flipV="1">
              <a:off x="5410553" y="420711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2" name="Lige forbindelse 61"/>
            <p:cNvCxnSpPr>
              <a:stCxn id="59" idx="0"/>
              <a:endCxn id="55" idx="2"/>
            </p:cNvCxnSpPr>
            <p:nvPr/>
          </p:nvCxnSpPr>
          <p:spPr bwMode="auto">
            <a:xfrm flipH="1" flipV="1">
              <a:off x="5417106" y="420711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63" name="Rektangel 62"/>
            <p:cNvSpPr/>
            <p:nvPr/>
          </p:nvSpPr>
          <p:spPr bwMode="auto">
            <a:xfrm>
              <a:off x="6205225" y="3663918"/>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sp>
          <p:nvSpPr>
            <p:cNvPr id="64" name="Rektangel 63"/>
            <p:cNvSpPr/>
            <p:nvPr/>
          </p:nvSpPr>
          <p:spPr bwMode="auto">
            <a:xfrm>
              <a:off x="6060929" y="465760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65" name="Rektangel 64"/>
            <p:cNvSpPr/>
            <p:nvPr/>
          </p:nvSpPr>
          <p:spPr bwMode="auto">
            <a:xfrm>
              <a:off x="6335988" y="465760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66" name="Rektangel 65"/>
            <p:cNvSpPr/>
            <p:nvPr/>
          </p:nvSpPr>
          <p:spPr bwMode="auto">
            <a:xfrm>
              <a:off x="6611048" y="465760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cxnSp>
          <p:nvCxnSpPr>
            <p:cNvPr id="67" name="Lige forbindelse 66"/>
            <p:cNvCxnSpPr>
              <a:stCxn id="64" idx="0"/>
              <a:endCxn id="63" idx="2"/>
            </p:cNvCxnSpPr>
            <p:nvPr/>
          </p:nvCxnSpPr>
          <p:spPr bwMode="auto">
            <a:xfrm flipV="1">
              <a:off x="6180832" y="4225555"/>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8" name="Lige forbindelse 67"/>
            <p:cNvCxnSpPr>
              <a:stCxn id="65" idx="0"/>
              <a:endCxn id="63" idx="2"/>
            </p:cNvCxnSpPr>
            <p:nvPr/>
          </p:nvCxnSpPr>
          <p:spPr bwMode="auto">
            <a:xfrm flipV="1">
              <a:off x="6455891" y="4225555"/>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9" name="Lige forbindelse 68"/>
            <p:cNvCxnSpPr>
              <a:stCxn id="66" idx="0"/>
              <a:endCxn id="63" idx="2"/>
            </p:cNvCxnSpPr>
            <p:nvPr/>
          </p:nvCxnSpPr>
          <p:spPr bwMode="auto">
            <a:xfrm flipH="1" flipV="1">
              <a:off x="6462444" y="4225555"/>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70" name="Rektangel 69"/>
            <p:cNvSpPr/>
            <p:nvPr/>
          </p:nvSpPr>
          <p:spPr bwMode="auto">
            <a:xfrm>
              <a:off x="7250563" y="3663918"/>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C</a:t>
              </a:r>
            </a:p>
          </p:txBody>
        </p:sp>
        <p:grpSp>
          <p:nvGrpSpPr>
            <p:cNvPr id="71" name="Gruppe 70"/>
            <p:cNvGrpSpPr/>
            <p:nvPr/>
          </p:nvGrpSpPr>
          <p:grpSpPr>
            <a:xfrm>
              <a:off x="7106267" y="4676047"/>
              <a:ext cx="789924" cy="406348"/>
              <a:chOff x="220483" y="4725144"/>
              <a:chExt cx="1214201" cy="586012"/>
            </a:xfrm>
            <a:solidFill>
              <a:schemeClr val="bg1"/>
            </a:solidFill>
          </p:grpSpPr>
          <p:sp>
            <p:nvSpPr>
              <p:cNvPr id="72" name="Rektangel 71"/>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73" name="Rektangel 72"/>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74" name="Rektangel 73"/>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75" name="Lige forbindelse 74"/>
            <p:cNvCxnSpPr>
              <a:stCxn id="72" idx="0"/>
              <a:endCxn id="70" idx="2"/>
            </p:cNvCxnSpPr>
            <p:nvPr/>
          </p:nvCxnSpPr>
          <p:spPr bwMode="auto">
            <a:xfrm flipV="1">
              <a:off x="7226170" y="4225555"/>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6" name="Lige forbindelse 75"/>
            <p:cNvCxnSpPr>
              <a:stCxn id="73" idx="0"/>
              <a:endCxn id="70" idx="2"/>
            </p:cNvCxnSpPr>
            <p:nvPr/>
          </p:nvCxnSpPr>
          <p:spPr bwMode="auto">
            <a:xfrm flipV="1">
              <a:off x="7501229" y="4225555"/>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7" name="Lige forbindelse 76"/>
            <p:cNvCxnSpPr>
              <a:stCxn id="74" idx="0"/>
              <a:endCxn id="70" idx="2"/>
            </p:cNvCxnSpPr>
            <p:nvPr/>
          </p:nvCxnSpPr>
          <p:spPr bwMode="auto">
            <a:xfrm flipH="1" flipV="1">
              <a:off x="7507782" y="4225555"/>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82" name="Rektangel 81"/>
            <p:cNvSpPr/>
            <p:nvPr/>
          </p:nvSpPr>
          <p:spPr bwMode="auto">
            <a:xfrm>
              <a:off x="5941167" y="5195416"/>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sp>
          <p:nvSpPr>
            <p:cNvPr id="83" name="Rektangel 82"/>
            <p:cNvSpPr/>
            <p:nvPr/>
          </p:nvSpPr>
          <p:spPr bwMode="auto">
            <a:xfrm>
              <a:off x="6216226" y="5195416"/>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cxnSp>
          <p:nvCxnSpPr>
            <p:cNvPr id="84" name="Lige forbindelse 83"/>
            <p:cNvCxnSpPr>
              <a:stCxn id="82" idx="0"/>
              <a:endCxn id="64" idx="2"/>
            </p:cNvCxnSpPr>
            <p:nvPr/>
          </p:nvCxnSpPr>
          <p:spPr bwMode="auto">
            <a:xfrm flipV="1">
              <a:off x="6061070" y="5063950"/>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85" name="Lige forbindelse 84"/>
            <p:cNvCxnSpPr>
              <a:stCxn id="83" idx="0"/>
              <a:endCxn id="64" idx="2"/>
            </p:cNvCxnSpPr>
            <p:nvPr/>
          </p:nvCxnSpPr>
          <p:spPr bwMode="auto">
            <a:xfrm flipH="1" flipV="1">
              <a:off x="6180832" y="5063950"/>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grpSp>
        <p:nvGrpSpPr>
          <p:cNvPr id="123" name="Gruppe 122"/>
          <p:cNvGrpSpPr/>
          <p:nvPr/>
        </p:nvGrpSpPr>
        <p:grpSpPr>
          <a:xfrm>
            <a:off x="6250080" y="2877634"/>
            <a:ext cx="2642400" cy="2494800"/>
            <a:chOff x="9794679" y="2310655"/>
            <a:chExt cx="3042272" cy="3231275"/>
          </a:xfrm>
        </p:grpSpPr>
        <p:sp>
          <p:nvSpPr>
            <p:cNvPr id="88" name="Pentagon 87"/>
            <p:cNvSpPr/>
            <p:nvPr/>
          </p:nvSpPr>
          <p:spPr bwMode="auto">
            <a:xfrm>
              <a:off x="9794679" y="3362853"/>
              <a:ext cx="3042272" cy="1100562"/>
            </a:xfrm>
            <a:prstGeom prst="homePlate">
              <a:avLst>
                <a:gd name="adj" fmla="val 11978"/>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sp>
          <p:nvSpPr>
            <p:cNvPr id="89" name="Rektangel 88"/>
            <p:cNvSpPr/>
            <p:nvPr/>
          </p:nvSpPr>
          <p:spPr bwMode="auto">
            <a:xfrm>
              <a:off x="10649346" y="231065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Primært budskab</a:t>
              </a:r>
            </a:p>
          </p:txBody>
        </p:sp>
        <p:cxnSp>
          <p:nvCxnSpPr>
            <p:cNvPr id="90" name="Lige forbindelse 89"/>
            <p:cNvCxnSpPr>
              <a:stCxn id="89" idx="2"/>
              <a:endCxn id="93" idx="0"/>
            </p:cNvCxnSpPr>
            <p:nvPr/>
          </p:nvCxnSpPr>
          <p:spPr bwMode="auto">
            <a:xfrm flipH="1">
              <a:off x="10213850" y="315761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1" name="Lige forbindelse 90"/>
            <p:cNvCxnSpPr>
              <a:stCxn id="101" idx="0"/>
              <a:endCxn id="89" idx="2"/>
            </p:cNvCxnSpPr>
            <p:nvPr/>
          </p:nvCxnSpPr>
          <p:spPr bwMode="auto">
            <a:xfrm flipH="1" flipV="1">
              <a:off x="11252294" y="315761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2" name="Lige forbindelse 91"/>
            <p:cNvCxnSpPr>
              <a:stCxn id="108" idx="0"/>
              <a:endCxn id="89" idx="2"/>
            </p:cNvCxnSpPr>
            <p:nvPr/>
          </p:nvCxnSpPr>
          <p:spPr bwMode="auto">
            <a:xfrm flipH="1" flipV="1">
              <a:off x="11252294" y="315761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93" name="Rektangel 92"/>
            <p:cNvSpPr/>
            <p:nvPr/>
          </p:nvSpPr>
          <p:spPr bwMode="auto">
            <a:xfrm>
              <a:off x="9956631" y="3585642"/>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grpSp>
          <p:nvGrpSpPr>
            <p:cNvPr id="94" name="Gruppe 93"/>
            <p:cNvGrpSpPr/>
            <p:nvPr/>
          </p:nvGrpSpPr>
          <p:grpSpPr>
            <a:xfrm>
              <a:off x="9812335" y="4597771"/>
              <a:ext cx="789924" cy="406348"/>
              <a:chOff x="220483" y="4725144"/>
              <a:chExt cx="1214201" cy="586012"/>
            </a:xfrm>
            <a:solidFill>
              <a:schemeClr val="bg1"/>
            </a:solidFill>
          </p:grpSpPr>
          <p:sp>
            <p:nvSpPr>
              <p:cNvPr id="95" name="Rektangel 94"/>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96" name="Rektangel 95"/>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97" name="Rektangel 96"/>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98" name="Lige forbindelse 97"/>
            <p:cNvCxnSpPr>
              <a:stCxn id="95" idx="0"/>
              <a:endCxn id="93" idx="2"/>
            </p:cNvCxnSpPr>
            <p:nvPr/>
          </p:nvCxnSpPr>
          <p:spPr bwMode="auto">
            <a:xfrm flipV="1">
              <a:off x="9932238" y="414727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9" name="Lige forbindelse 98"/>
            <p:cNvCxnSpPr>
              <a:stCxn id="96" idx="0"/>
              <a:endCxn id="93" idx="2"/>
            </p:cNvCxnSpPr>
            <p:nvPr/>
          </p:nvCxnSpPr>
          <p:spPr bwMode="auto">
            <a:xfrm flipV="1">
              <a:off x="10207297" y="414727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0" name="Lige forbindelse 99"/>
            <p:cNvCxnSpPr>
              <a:stCxn id="97" idx="0"/>
              <a:endCxn id="93" idx="2"/>
            </p:cNvCxnSpPr>
            <p:nvPr/>
          </p:nvCxnSpPr>
          <p:spPr bwMode="auto">
            <a:xfrm flipH="1" flipV="1">
              <a:off x="10213850" y="414727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01" name="Rektangel 100"/>
            <p:cNvSpPr/>
            <p:nvPr/>
          </p:nvSpPr>
          <p:spPr bwMode="auto">
            <a:xfrm>
              <a:off x="11001969" y="360408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sp>
          <p:nvSpPr>
            <p:cNvPr id="102" name="Rektangel 101"/>
            <p:cNvSpPr/>
            <p:nvPr/>
          </p:nvSpPr>
          <p:spPr bwMode="auto">
            <a:xfrm>
              <a:off x="10857673" y="459777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103" name="Rektangel 102"/>
            <p:cNvSpPr/>
            <p:nvPr/>
          </p:nvSpPr>
          <p:spPr bwMode="auto">
            <a:xfrm>
              <a:off x="11132732" y="459777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104" name="Rektangel 103"/>
            <p:cNvSpPr/>
            <p:nvPr/>
          </p:nvSpPr>
          <p:spPr bwMode="auto">
            <a:xfrm>
              <a:off x="11407792" y="459777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cxnSp>
          <p:nvCxnSpPr>
            <p:cNvPr id="105" name="Lige forbindelse 104"/>
            <p:cNvCxnSpPr>
              <a:stCxn id="102" idx="0"/>
              <a:endCxn id="101" idx="2"/>
            </p:cNvCxnSpPr>
            <p:nvPr/>
          </p:nvCxnSpPr>
          <p:spPr bwMode="auto">
            <a:xfrm flipV="1">
              <a:off x="10977576" y="416572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6" name="Lige forbindelse 105"/>
            <p:cNvCxnSpPr>
              <a:stCxn id="103" idx="0"/>
              <a:endCxn id="101" idx="2"/>
            </p:cNvCxnSpPr>
            <p:nvPr/>
          </p:nvCxnSpPr>
          <p:spPr bwMode="auto">
            <a:xfrm flipV="1">
              <a:off x="11252635" y="416572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7" name="Lige forbindelse 106"/>
            <p:cNvCxnSpPr>
              <a:stCxn id="104" idx="0"/>
              <a:endCxn id="101" idx="2"/>
            </p:cNvCxnSpPr>
            <p:nvPr/>
          </p:nvCxnSpPr>
          <p:spPr bwMode="auto">
            <a:xfrm flipH="1" flipV="1">
              <a:off x="11259188" y="416572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08" name="Rektangel 107"/>
            <p:cNvSpPr/>
            <p:nvPr/>
          </p:nvSpPr>
          <p:spPr bwMode="auto">
            <a:xfrm>
              <a:off x="12047307" y="3604085"/>
              <a:ext cx="514437" cy="561637"/>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C</a:t>
              </a:r>
            </a:p>
          </p:txBody>
        </p:sp>
        <p:grpSp>
          <p:nvGrpSpPr>
            <p:cNvPr id="109" name="Gruppe 108"/>
            <p:cNvGrpSpPr/>
            <p:nvPr/>
          </p:nvGrpSpPr>
          <p:grpSpPr>
            <a:xfrm>
              <a:off x="11903011" y="4616214"/>
              <a:ext cx="789924" cy="406348"/>
              <a:chOff x="220483" y="4725144"/>
              <a:chExt cx="1214201" cy="586012"/>
            </a:xfrm>
            <a:solidFill>
              <a:schemeClr val="bg1"/>
            </a:solidFill>
          </p:grpSpPr>
          <p:sp>
            <p:nvSpPr>
              <p:cNvPr id="110" name="Rektangel 109"/>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111" name="Rektangel 110"/>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112" name="Rektangel 111"/>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113" name="Lige forbindelse 112"/>
            <p:cNvCxnSpPr>
              <a:stCxn id="110" idx="0"/>
              <a:endCxn id="108" idx="2"/>
            </p:cNvCxnSpPr>
            <p:nvPr/>
          </p:nvCxnSpPr>
          <p:spPr bwMode="auto">
            <a:xfrm flipV="1">
              <a:off x="12022914" y="416572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14" name="Lige forbindelse 113"/>
            <p:cNvCxnSpPr>
              <a:stCxn id="111" idx="0"/>
              <a:endCxn id="108" idx="2"/>
            </p:cNvCxnSpPr>
            <p:nvPr/>
          </p:nvCxnSpPr>
          <p:spPr bwMode="auto">
            <a:xfrm flipV="1">
              <a:off x="12297973" y="416572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15" name="Lige forbindelse 114"/>
            <p:cNvCxnSpPr>
              <a:stCxn id="112" idx="0"/>
              <a:endCxn id="108" idx="2"/>
            </p:cNvCxnSpPr>
            <p:nvPr/>
          </p:nvCxnSpPr>
          <p:spPr bwMode="auto">
            <a:xfrm flipH="1" flipV="1">
              <a:off x="12304526" y="416572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8" name="Rektangel 117"/>
            <p:cNvSpPr/>
            <p:nvPr/>
          </p:nvSpPr>
          <p:spPr bwMode="auto">
            <a:xfrm>
              <a:off x="10737911" y="513558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sp>
          <p:nvSpPr>
            <p:cNvPr id="119" name="Rektangel 118"/>
            <p:cNvSpPr/>
            <p:nvPr/>
          </p:nvSpPr>
          <p:spPr bwMode="auto">
            <a:xfrm>
              <a:off x="11012970" y="513558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cxnSp>
          <p:nvCxnSpPr>
            <p:cNvPr id="120" name="Lige forbindelse 119"/>
            <p:cNvCxnSpPr>
              <a:stCxn id="118" idx="0"/>
              <a:endCxn id="102" idx="2"/>
            </p:cNvCxnSpPr>
            <p:nvPr/>
          </p:nvCxnSpPr>
          <p:spPr bwMode="auto">
            <a:xfrm flipV="1">
              <a:off x="10857814" y="500411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21" name="Lige forbindelse 120"/>
            <p:cNvCxnSpPr>
              <a:stCxn id="119" idx="0"/>
              <a:endCxn id="102" idx="2"/>
            </p:cNvCxnSpPr>
            <p:nvPr/>
          </p:nvCxnSpPr>
          <p:spPr bwMode="auto">
            <a:xfrm flipH="1" flipV="1">
              <a:off x="10977576" y="500411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sp>
        <p:nvSpPr>
          <p:cNvPr id="124" name="Rektangel 123"/>
          <p:cNvSpPr/>
          <p:nvPr/>
        </p:nvSpPr>
        <p:spPr bwMode="auto">
          <a:xfrm>
            <a:off x="464914" y="2363200"/>
            <a:ext cx="2642400" cy="36004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lvl="0" defTabSz="914378" fontAlgn="auto">
              <a:spcBef>
                <a:spcPts val="0"/>
              </a:spcBef>
              <a:spcAft>
                <a:spcPts val="0"/>
              </a:spcAft>
            </a:pPr>
            <a:r>
              <a:rPr lang="da-DK" sz="1200" b="1" dirty="0" smtClean="0">
                <a:latin typeface="Verdana"/>
              </a:rPr>
              <a:t>1: Vertikal </a:t>
            </a:r>
            <a:r>
              <a:rPr lang="da-DK" sz="1200" b="1" dirty="0" err="1">
                <a:latin typeface="Verdana"/>
              </a:rPr>
              <a:t>dekomponering</a:t>
            </a:r>
            <a:endParaRPr lang="da-DK" sz="1200" b="1" dirty="0">
              <a:latin typeface="Verdana"/>
            </a:endParaRPr>
          </a:p>
        </p:txBody>
      </p:sp>
      <p:sp>
        <p:nvSpPr>
          <p:cNvPr id="125" name="Rektangel 124"/>
          <p:cNvSpPr/>
          <p:nvPr/>
        </p:nvSpPr>
        <p:spPr bwMode="auto">
          <a:xfrm>
            <a:off x="3302455" y="2361072"/>
            <a:ext cx="2642400" cy="36004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fontAlgn="auto">
              <a:spcBef>
                <a:spcPts val="0"/>
              </a:spcBef>
              <a:spcAft>
                <a:spcPts val="0"/>
              </a:spcAft>
            </a:pPr>
            <a:r>
              <a:rPr lang="da-DK" sz="1200" b="1" dirty="0" smtClean="0">
                <a:latin typeface="Verdana"/>
              </a:rPr>
              <a:t>2: </a:t>
            </a:r>
            <a:r>
              <a:rPr lang="da-DK" sz="1200" b="1" dirty="0"/>
              <a:t>Horisontal </a:t>
            </a:r>
            <a:r>
              <a:rPr lang="da-DK" sz="1200" b="1" dirty="0" smtClean="0"/>
              <a:t>sammenhæng</a:t>
            </a:r>
            <a:endParaRPr lang="da-DK" sz="1200" b="1" dirty="0"/>
          </a:p>
        </p:txBody>
      </p:sp>
      <p:sp>
        <p:nvSpPr>
          <p:cNvPr id="129" name="Rektangel 128"/>
          <p:cNvSpPr/>
          <p:nvPr/>
        </p:nvSpPr>
        <p:spPr bwMode="auto">
          <a:xfrm>
            <a:off x="6250080" y="2346061"/>
            <a:ext cx="2642400" cy="36004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fontAlgn="auto">
              <a:spcBef>
                <a:spcPts val="0"/>
              </a:spcBef>
              <a:spcAft>
                <a:spcPts val="0"/>
              </a:spcAft>
            </a:pPr>
            <a:r>
              <a:rPr lang="da-DK" sz="1200" b="1" dirty="0" smtClean="0">
                <a:latin typeface="Verdana"/>
              </a:rPr>
              <a:t>3: </a:t>
            </a:r>
            <a:r>
              <a:rPr lang="da-DK" sz="1200" b="1" dirty="0" smtClean="0"/>
              <a:t>Horisontal rækkefølge</a:t>
            </a:r>
            <a:endParaRPr lang="da-DK" sz="1200" b="1" dirty="0">
              <a:latin typeface="Verdana"/>
            </a:endParaRPr>
          </a:p>
        </p:txBody>
      </p:sp>
      <p:cxnSp>
        <p:nvCxnSpPr>
          <p:cNvPr id="131" name="Lige forbindelse 130"/>
          <p:cNvCxnSpPr/>
          <p:nvPr/>
        </p:nvCxnSpPr>
        <p:spPr bwMode="auto">
          <a:xfrm>
            <a:off x="464903" y="2708920"/>
            <a:ext cx="2642422"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33" name="Lige forbindelse 132"/>
          <p:cNvCxnSpPr/>
          <p:nvPr/>
        </p:nvCxnSpPr>
        <p:spPr bwMode="auto">
          <a:xfrm>
            <a:off x="3302454" y="2708920"/>
            <a:ext cx="2642400"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35" name="Lige forbindelse 134"/>
          <p:cNvCxnSpPr/>
          <p:nvPr/>
        </p:nvCxnSpPr>
        <p:spPr bwMode="auto">
          <a:xfrm>
            <a:off x="6250080" y="2708920"/>
            <a:ext cx="2642400"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6" name="Rektangel 115"/>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496096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Ligebenet trekant 39"/>
          <p:cNvSpPr/>
          <p:nvPr/>
        </p:nvSpPr>
        <p:spPr bwMode="auto">
          <a:xfrm flipV="1">
            <a:off x="1007950" y="1772816"/>
            <a:ext cx="2195637" cy="2492817"/>
          </a:xfrm>
          <a:prstGeom prst="triangl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a:xfrm>
            <a:off x="719137" y="536575"/>
            <a:ext cx="8389367" cy="762000"/>
          </a:xfrm>
          <a:noFill/>
        </p:spPr>
        <p:txBody>
          <a:bodyPr/>
          <a:lstStyle/>
          <a:p>
            <a:r>
              <a:rPr lang="da-DK" dirty="0" smtClean="0"/>
              <a:t>Budskabet i pyramiden skal introduceres for læseren på en måde der fokusere læserens interne dialog</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25</a:t>
            </a:fld>
            <a:endParaRPr lang="da-DK"/>
          </a:p>
        </p:txBody>
      </p:sp>
      <p:grpSp>
        <p:nvGrpSpPr>
          <p:cNvPr id="5" name="Gruppe 4"/>
          <p:cNvGrpSpPr/>
          <p:nvPr/>
        </p:nvGrpSpPr>
        <p:grpSpPr>
          <a:xfrm>
            <a:off x="1008210" y="3486352"/>
            <a:ext cx="2195638" cy="2534936"/>
            <a:chOff x="1187344" y="2247705"/>
            <a:chExt cx="2880601" cy="3325747"/>
          </a:xfrm>
        </p:grpSpPr>
        <p:sp>
          <p:nvSpPr>
            <p:cNvPr id="6" name="Ligebenet trekant 5"/>
            <p:cNvSpPr/>
            <p:nvPr/>
          </p:nvSpPr>
          <p:spPr bwMode="auto">
            <a:xfrm>
              <a:off x="1187345" y="2302964"/>
              <a:ext cx="2880600" cy="3270488"/>
            </a:xfrm>
            <a:prstGeom prst="triangle">
              <a:avLst/>
            </a:prstGeom>
            <a:solidFill>
              <a:schemeClr val="bg1">
                <a:lumMod val="8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sp>
          <p:nvSpPr>
            <p:cNvPr id="7" name="Rektangel 6"/>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Svaret</a:t>
              </a:r>
            </a:p>
            <a:p>
              <a:pPr marL="0" marR="0" indent="0" algn="ctr" defTabSz="914400" rtl="0" eaLnBrk="1" fontAlgn="base" latinLnBrk="0" hangingPunct="1">
                <a:lnSpc>
                  <a:spcPct val="100000"/>
                </a:lnSpc>
                <a:spcBef>
                  <a:spcPct val="0"/>
                </a:spcBef>
                <a:spcAft>
                  <a:spcPct val="0"/>
                </a:spcAft>
                <a:buClrTx/>
                <a:buSzTx/>
                <a:buFontTx/>
                <a:buNone/>
                <a:tabLst/>
              </a:pPr>
              <a:r>
                <a:rPr lang="da-DK" sz="1050" b="1" dirty="0" smtClean="0"/>
                <a:t>(A)</a:t>
              </a:r>
              <a:endParaRPr kumimoji="0" lang="da-DK" sz="1050" b="1" i="0" u="none" strike="noStrike" cap="none" normalizeH="0" baseline="0" dirty="0" smtClean="0">
                <a:ln>
                  <a:noFill/>
                </a:ln>
                <a:effectLst/>
              </a:endParaRPr>
            </a:p>
          </p:txBody>
        </p:sp>
        <p:cxnSp>
          <p:nvCxnSpPr>
            <p:cNvPr id="8" name="Lige forbindelse 7"/>
            <p:cNvCxnSpPr>
              <a:stCxn id="7" idx="2"/>
              <a:endCxn id="11"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9" name="Lige forbindelse 8"/>
            <p:cNvCxnSpPr>
              <a:stCxn id="16" idx="0"/>
              <a:endCxn id="7"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 name="Lige forbindelse 9"/>
            <p:cNvCxnSpPr>
              <a:stCxn id="23" idx="0"/>
              <a:endCxn id="7"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1" name="Rektangel 10"/>
            <p:cNvSpPr/>
            <p:nvPr/>
          </p:nvSpPr>
          <p:spPr bwMode="auto">
            <a:xfrm>
              <a:off x="1331640" y="3522692"/>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grpSp>
          <p:nvGrpSpPr>
            <p:cNvPr id="12" name="Gruppe 11"/>
            <p:cNvGrpSpPr/>
            <p:nvPr/>
          </p:nvGrpSpPr>
          <p:grpSpPr>
            <a:xfrm>
              <a:off x="1187344" y="4534821"/>
              <a:ext cx="789924" cy="406348"/>
              <a:chOff x="220483" y="4725144"/>
              <a:chExt cx="1214201" cy="586012"/>
            </a:xfrm>
            <a:solidFill>
              <a:schemeClr val="bg1"/>
            </a:solidFill>
          </p:grpSpPr>
          <p:sp>
            <p:nvSpPr>
              <p:cNvPr id="37" name="Rektangel 36"/>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38" name="Rektangel 37"/>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39" name="Rektangel 38"/>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13" name="Lige forbindelse 12"/>
            <p:cNvCxnSpPr>
              <a:stCxn id="37" idx="0"/>
              <a:endCxn id="11"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4" name="Lige forbindelse 13"/>
            <p:cNvCxnSpPr>
              <a:stCxn id="38" idx="0"/>
              <a:endCxn id="11"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5" name="Lige forbindelse 14"/>
            <p:cNvCxnSpPr>
              <a:stCxn id="39" idx="0"/>
              <a:endCxn id="11"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6" name="Rektangel 15"/>
            <p:cNvSpPr/>
            <p:nvPr/>
          </p:nvSpPr>
          <p:spPr bwMode="auto">
            <a:xfrm>
              <a:off x="2376978"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sp>
          <p:nvSpPr>
            <p:cNvPr id="17" name="Rektangel 16"/>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18" name="Rektangel 17"/>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19" name="Rektangel 18"/>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cxnSp>
          <p:nvCxnSpPr>
            <p:cNvPr id="20" name="Lige forbindelse 19"/>
            <p:cNvCxnSpPr>
              <a:stCxn id="17" idx="0"/>
              <a:endCxn id="16"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 name="Lige forbindelse 20"/>
            <p:cNvCxnSpPr>
              <a:stCxn id="18" idx="0"/>
              <a:endCxn id="16"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2" name="Lige forbindelse 21"/>
            <p:cNvCxnSpPr>
              <a:stCxn id="19" idx="0"/>
              <a:endCxn id="16"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23" name="Rektangel 22"/>
            <p:cNvSpPr/>
            <p:nvPr/>
          </p:nvSpPr>
          <p:spPr bwMode="auto">
            <a:xfrm>
              <a:off x="3422316"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C</a:t>
              </a:r>
            </a:p>
          </p:txBody>
        </p:sp>
        <p:grpSp>
          <p:nvGrpSpPr>
            <p:cNvPr id="24" name="Gruppe 23"/>
            <p:cNvGrpSpPr/>
            <p:nvPr/>
          </p:nvGrpSpPr>
          <p:grpSpPr>
            <a:xfrm>
              <a:off x="3278020" y="4553264"/>
              <a:ext cx="789924" cy="406348"/>
              <a:chOff x="220483" y="4725144"/>
              <a:chExt cx="1214201" cy="586012"/>
            </a:xfrm>
            <a:solidFill>
              <a:schemeClr val="bg1"/>
            </a:solidFill>
          </p:grpSpPr>
          <p:sp>
            <p:nvSpPr>
              <p:cNvPr id="34" name="Rektangel 33"/>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35" name="Rektangel 34"/>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36" name="Rektangel 35"/>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25" name="Lige forbindelse 24"/>
            <p:cNvCxnSpPr>
              <a:stCxn id="34" idx="0"/>
              <a:endCxn id="23"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6" name="Lige forbindelse 25"/>
            <p:cNvCxnSpPr>
              <a:stCxn id="35" idx="0"/>
              <a:endCxn id="23"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7" name="Lige forbindelse 26"/>
            <p:cNvCxnSpPr>
              <a:stCxn id="36" idx="0"/>
              <a:endCxn id="23"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sp>
          <p:nvSpPr>
            <p:cNvPr id="31" name="Rektangel 30"/>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cxnSp>
          <p:nvCxnSpPr>
            <p:cNvPr id="32" name="Lige forbindelse 31"/>
            <p:cNvCxnSpPr>
              <a:stCxn id="30" idx="0"/>
              <a:endCxn id="17"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3" name="Lige forbindelse 32"/>
            <p:cNvCxnSpPr>
              <a:stCxn id="31" idx="0"/>
              <a:endCxn id="17"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sp>
        <p:nvSpPr>
          <p:cNvPr id="42" name="Rektangel 41"/>
          <p:cNvSpPr/>
          <p:nvPr/>
        </p:nvSpPr>
        <p:spPr bwMode="auto">
          <a:xfrm>
            <a:off x="1500058" y="2924944"/>
            <a:ext cx="1211942" cy="38047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Spørgsmålet</a:t>
            </a:r>
            <a:r>
              <a:rPr kumimoji="0" lang="da-DK" sz="1050" b="1" i="0" u="none" strike="noStrike" cap="none" normalizeH="0" dirty="0" smtClean="0">
                <a:ln>
                  <a:noFill/>
                </a:ln>
                <a:effectLst/>
              </a:rPr>
              <a:t> (Q)</a:t>
            </a:r>
            <a:endParaRPr kumimoji="0" lang="da-DK" sz="1050" b="1" i="0" u="none" strike="noStrike" cap="none" normalizeH="0" baseline="0" dirty="0" smtClean="0">
              <a:ln>
                <a:noFill/>
              </a:ln>
              <a:effectLst/>
            </a:endParaRPr>
          </a:p>
        </p:txBody>
      </p:sp>
      <p:sp>
        <p:nvSpPr>
          <p:cNvPr id="43" name="Rektangel 42"/>
          <p:cNvSpPr/>
          <p:nvPr/>
        </p:nvSpPr>
        <p:spPr bwMode="auto">
          <a:xfrm>
            <a:off x="1500058" y="2384884"/>
            <a:ext cx="1211942" cy="38047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Udfordringen (C)</a:t>
            </a:r>
          </a:p>
        </p:txBody>
      </p:sp>
      <p:sp>
        <p:nvSpPr>
          <p:cNvPr id="44" name="Rektangel 43"/>
          <p:cNvSpPr/>
          <p:nvPr/>
        </p:nvSpPr>
        <p:spPr bwMode="auto">
          <a:xfrm>
            <a:off x="1500058" y="1844824"/>
            <a:ext cx="1211942" cy="38047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Situationen (S)</a:t>
            </a:r>
          </a:p>
        </p:txBody>
      </p:sp>
      <p:cxnSp>
        <p:nvCxnSpPr>
          <p:cNvPr id="46" name="Lige pilforbindelse 45"/>
          <p:cNvCxnSpPr>
            <a:stCxn id="44" idx="2"/>
            <a:endCxn id="43" idx="0"/>
          </p:cNvCxnSpPr>
          <p:nvPr/>
        </p:nvCxnSpPr>
        <p:spPr bwMode="auto">
          <a:xfrm>
            <a:off x="2106029" y="2225300"/>
            <a:ext cx="0" cy="159584"/>
          </a:xfrm>
          <a:prstGeom prst="straightConnector1">
            <a:avLst/>
          </a:prstGeom>
          <a:solidFill>
            <a:schemeClr val="accent2"/>
          </a:solidFill>
          <a:ln w="6350" cap="flat" cmpd="sng" algn="ctr">
            <a:solidFill>
              <a:schemeClr val="bg1"/>
            </a:solidFill>
            <a:prstDash val="solid"/>
            <a:round/>
            <a:headEnd type="none" w="med" len="med"/>
            <a:tailEnd type="triangle"/>
          </a:ln>
          <a:effectLst/>
        </p:spPr>
      </p:cxnSp>
      <p:cxnSp>
        <p:nvCxnSpPr>
          <p:cNvPr id="50" name="Lige pilforbindelse 49"/>
          <p:cNvCxnSpPr>
            <a:stCxn id="43" idx="2"/>
            <a:endCxn id="42" idx="0"/>
          </p:cNvCxnSpPr>
          <p:nvPr/>
        </p:nvCxnSpPr>
        <p:spPr bwMode="auto">
          <a:xfrm>
            <a:off x="2106029" y="2765360"/>
            <a:ext cx="0" cy="159584"/>
          </a:xfrm>
          <a:prstGeom prst="straightConnector1">
            <a:avLst/>
          </a:prstGeom>
          <a:solidFill>
            <a:schemeClr val="accent2"/>
          </a:solidFill>
          <a:ln w="6350" cap="flat" cmpd="sng" algn="ctr">
            <a:solidFill>
              <a:schemeClr val="bg1"/>
            </a:solidFill>
            <a:prstDash val="solid"/>
            <a:round/>
            <a:headEnd type="none" w="med" len="med"/>
            <a:tailEnd type="triangle"/>
          </a:ln>
          <a:effectLst/>
        </p:spPr>
      </p:cxnSp>
      <p:cxnSp>
        <p:nvCxnSpPr>
          <p:cNvPr id="52" name="Lige pilforbindelse 51"/>
          <p:cNvCxnSpPr>
            <a:stCxn id="42" idx="2"/>
            <a:endCxn id="7" idx="0"/>
          </p:cNvCxnSpPr>
          <p:nvPr/>
        </p:nvCxnSpPr>
        <p:spPr bwMode="auto">
          <a:xfrm flipH="1">
            <a:off x="2105769" y="3305420"/>
            <a:ext cx="260" cy="180932"/>
          </a:xfrm>
          <a:prstGeom prst="straightConnector1">
            <a:avLst/>
          </a:prstGeom>
          <a:solidFill>
            <a:schemeClr val="accent2"/>
          </a:solidFill>
          <a:ln w="6350" cap="flat" cmpd="sng" algn="ctr">
            <a:solidFill>
              <a:schemeClr val="bg1"/>
            </a:solidFill>
            <a:prstDash val="solid"/>
            <a:round/>
            <a:headEnd type="none" w="med" len="med"/>
            <a:tailEnd type="triangle"/>
          </a:ln>
          <a:effectLst/>
        </p:spPr>
      </p:cxnSp>
      <p:sp>
        <p:nvSpPr>
          <p:cNvPr id="53" name="Tekstfelt 11"/>
          <p:cNvSpPr txBox="1"/>
          <p:nvPr/>
        </p:nvSpPr>
        <p:spPr>
          <a:xfrm>
            <a:off x="827584" y="6197823"/>
            <a:ext cx="7920880" cy="369332"/>
          </a:xfrm>
          <a:prstGeom prst="rect">
            <a:avLst/>
          </a:prstGeom>
          <a:noFill/>
        </p:spPr>
        <p:txBody>
          <a:bodyPr wrap="square" lIns="0" tIns="0" rIns="0" bIns="0" rtlCol="0">
            <a:spAutoFit/>
          </a:bodyPr>
          <a:lstStyle/>
          <a:p>
            <a:pPr marL="361941" indent="-361941">
              <a:tabLst>
                <a:tab pos="361941" algn="l"/>
              </a:tabLst>
            </a:pPr>
            <a:r>
              <a:rPr lang="da-DK" sz="800" dirty="0" smtClean="0"/>
              <a:t>Note: Bogstavet i parentesen er det engelske startbogstav i ordet: Situation, </a:t>
            </a:r>
            <a:r>
              <a:rPr lang="da-DK" sz="800" dirty="0" err="1" smtClean="0"/>
              <a:t>Complication</a:t>
            </a:r>
            <a:r>
              <a:rPr lang="da-DK" sz="800" dirty="0" smtClean="0"/>
              <a:t>, </a:t>
            </a:r>
            <a:r>
              <a:rPr lang="da-DK" sz="800" dirty="0" err="1" smtClean="0"/>
              <a:t>Question</a:t>
            </a:r>
            <a:r>
              <a:rPr lang="da-DK" sz="800" dirty="0" smtClean="0"/>
              <a:t>, </a:t>
            </a:r>
            <a:r>
              <a:rPr lang="da-DK" sz="800" dirty="0" err="1" smtClean="0"/>
              <a:t>Answer</a:t>
            </a:r>
            <a:endParaRPr lang="da-DK" sz="800" dirty="0" smtClean="0"/>
          </a:p>
          <a:p>
            <a:pPr marL="361941" indent="-361941">
              <a:tabLst>
                <a:tab pos="361941" algn="l"/>
              </a:tabLst>
            </a:pPr>
            <a:endParaRPr lang="da-DK" sz="800" dirty="0" smtClean="0"/>
          </a:p>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54" name="Rektangel 53"/>
          <p:cNvSpPr/>
          <p:nvPr/>
        </p:nvSpPr>
        <p:spPr bwMode="auto">
          <a:xfrm>
            <a:off x="4067944" y="1772816"/>
            <a:ext cx="4608512" cy="4248472"/>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1200" b="1" dirty="0"/>
          </a:p>
          <a:p>
            <a:pPr defTabSz="914378"/>
            <a:r>
              <a:rPr lang="da-DK" sz="900" b="1" dirty="0" smtClean="0"/>
              <a:t>(1) Læserens </a:t>
            </a:r>
            <a:r>
              <a:rPr lang="da-DK" sz="900" b="1" dirty="0"/>
              <a:t>interne dialog skal understøttes</a:t>
            </a:r>
          </a:p>
          <a:p>
            <a:pPr marL="171450" indent="-171450" defTabSz="914378">
              <a:buFont typeface="Arial" panose="020B0604020202020204" pitchFamily="34" charset="0"/>
              <a:buChar char="•"/>
            </a:pPr>
            <a:r>
              <a:rPr lang="da-DK" sz="900" dirty="0" smtClean="0"/>
              <a:t>Gennem en god introduktion fokuseres læserens opmærksomhed ind på det budskab, der er repræsenteret i pyramiden</a:t>
            </a:r>
          </a:p>
          <a:p>
            <a:pPr marL="171450" indent="-171450" defTabSz="914378">
              <a:buFont typeface="Arial" panose="020B0604020202020204" pitchFamily="34" charset="0"/>
              <a:buChar char="•"/>
            </a:pPr>
            <a:r>
              <a:rPr lang="da-DK" sz="900" dirty="0" smtClean="0"/>
              <a:t>Introduktionen sikrer læserens opmærksomhed samt at de hurtigt køber ind på den fundamentale præmis for pyramiden (det øverste budskab)</a:t>
            </a:r>
          </a:p>
          <a:p>
            <a:pPr defTabSz="914378"/>
            <a:endParaRPr lang="da-DK" sz="900" b="1" u="sng" dirty="0" smtClean="0"/>
          </a:p>
          <a:p>
            <a:pPr defTabSz="914378"/>
            <a:r>
              <a:rPr lang="da-DK" sz="900" b="1" dirty="0" smtClean="0"/>
              <a:t>(2) Præsenter først situationen</a:t>
            </a:r>
          </a:p>
          <a:p>
            <a:pPr marL="171450" indent="-171450" defTabSz="914378">
              <a:buFont typeface="Arial" panose="020B0604020202020204" pitchFamily="34" charset="0"/>
              <a:buChar char="•"/>
            </a:pPr>
            <a:r>
              <a:rPr lang="da-DK" sz="900" dirty="0"/>
              <a:t>P</a:t>
            </a:r>
            <a:r>
              <a:rPr lang="da-DK" sz="900" dirty="0" smtClean="0"/>
              <a:t>ræsenter først den aktuelle situation eller kontekst, som pyramiden er en del af</a:t>
            </a:r>
          </a:p>
          <a:p>
            <a:pPr marL="171450" indent="-171450" defTabSz="914378">
              <a:buFont typeface="Arial" panose="020B0604020202020204" pitchFamily="34" charset="0"/>
              <a:buChar char="•"/>
            </a:pPr>
            <a:r>
              <a:rPr lang="da-DK" sz="900" dirty="0" smtClean="0"/>
              <a:t>Situationsbeskrivelsen må kun indeholde fakta og andre oplysninger som læseren er enig med på forhånd. Læseren skal mindes om kendt stof.</a:t>
            </a:r>
            <a:endParaRPr lang="da-DK" sz="900" dirty="0"/>
          </a:p>
          <a:p>
            <a:pPr defTabSz="914378"/>
            <a:endParaRPr lang="da-DK" sz="900" b="1" u="sng" dirty="0" smtClean="0"/>
          </a:p>
          <a:p>
            <a:pPr defTabSz="914378"/>
            <a:r>
              <a:rPr lang="da-DK" sz="900" b="1" dirty="0" smtClean="0"/>
              <a:t>(3) Præsenter derefter udfordringen</a:t>
            </a:r>
          </a:p>
          <a:p>
            <a:pPr marL="171450" indent="-171450" defTabSz="914378">
              <a:buFont typeface="Arial" panose="020B0604020202020204" pitchFamily="34" charset="0"/>
              <a:buChar char="•"/>
            </a:pPr>
            <a:r>
              <a:rPr lang="da-DK" sz="900" dirty="0" smtClean="0"/>
              <a:t>Beskriv den udslagsgivende begivenhed der gør, at modtageren stiller spørgsmålet og har behov for svaret</a:t>
            </a:r>
          </a:p>
          <a:p>
            <a:pPr marL="171450" indent="-171450" defTabSz="914378">
              <a:buFont typeface="Arial" panose="020B0604020202020204" pitchFamily="34" charset="0"/>
              <a:buChar char="•"/>
            </a:pPr>
            <a:r>
              <a:rPr lang="da-DK" sz="900" dirty="0" smtClean="0"/>
              <a:t>Det er typisk en begivenhed, der kan indeholde en dramatisk formulering</a:t>
            </a:r>
          </a:p>
          <a:p>
            <a:pPr defTabSz="914378"/>
            <a:endParaRPr lang="da-DK" sz="900" b="1" u="sng" dirty="0" smtClean="0"/>
          </a:p>
          <a:p>
            <a:pPr defTabSz="914378"/>
            <a:r>
              <a:rPr lang="da-DK" sz="900" b="1" dirty="0" smtClean="0"/>
              <a:t>(4) Spørgsmålet er den centrale sidste del af indledningen</a:t>
            </a:r>
          </a:p>
          <a:p>
            <a:pPr marL="171450" indent="-171450" defTabSz="914378">
              <a:buFont typeface="Arial" panose="020B0604020202020204" pitchFamily="34" charset="0"/>
              <a:buChar char="•"/>
            </a:pPr>
            <a:r>
              <a:rPr lang="da-DK" sz="900" dirty="0" smtClean="0"/>
              <a:t>Hvilket centralt spørgsmål stiller modtageren/læseren sig selv i den aktuelle situation (S) med den aktuelle udfordring (C)</a:t>
            </a:r>
          </a:p>
          <a:p>
            <a:pPr marL="171450" indent="-171450" defTabSz="914378">
              <a:buFont typeface="Arial" panose="020B0604020202020204" pitchFamily="34" charset="0"/>
              <a:buChar char="•"/>
            </a:pPr>
            <a:r>
              <a:rPr lang="da-DK" sz="900" dirty="0" smtClean="0"/>
              <a:t>Læseren skal være enig i spørgsmålet og i spørgsmålets relevans</a:t>
            </a:r>
          </a:p>
          <a:p>
            <a:pPr marL="171450" indent="-171450" defTabSz="914378">
              <a:buFont typeface="Arial" panose="020B0604020202020204" pitchFamily="34" charset="0"/>
              <a:buChar char="•"/>
            </a:pPr>
            <a:r>
              <a:rPr lang="da-DK" sz="900" dirty="0" smtClean="0"/>
              <a:t>Spørgsmålet skal være fokuseret, så det er logisk hvorfor svaret præsenteres</a:t>
            </a:r>
          </a:p>
          <a:p>
            <a:pPr marL="171450" indent="-171450" defTabSz="914378">
              <a:buFont typeface="Arial" panose="020B0604020202020204" pitchFamily="34" charset="0"/>
              <a:buChar char="•"/>
            </a:pPr>
            <a:endParaRPr lang="da-DK" sz="900" dirty="0"/>
          </a:p>
          <a:p>
            <a:pPr defTabSz="914378"/>
            <a:r>
              <a:rPr lang="da-DK" sz="900" b="1" dirty="0" smtClean="0"/>
              <a:t>(5) Pyramiden er svaret på indledningen</a:t>
            </a:r>
          </a:p>
          <a:p>
            <a:pPr marL="171450" indent="-171450" defTabSz="914378">
              <a:buFont typeface="Arial" panose="020B0604020202020204" pitchFamily="34" charset="0"/>
              <a:buChar char="•"/>
            </a:pPr>
            <a:r>
              <a:rPr lang="da-DK" sz="900" dirty="0" smtClean="0"/>
              <a:t>Svaret er den udarbejdede pyramide, der netop er udarbejdet for at besvare spørgsmålet</a:t>
            </a:r>
          </a:p>
        </p:txBody>
      </p:sp>
      <p:sp>
        <p:nvSpPr>
          <p:cNvPr id="55" name="Rektangel 54"/>
          <p:cNvSpPr/>
          <p:nvPr/>
        </p:nvSpPr>
        <p:spPr bwMode="auto">
          <a:xfrm>
            <a:off x="4067944" y="177281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smtClean="0">
                <a:solidFill>
                  <a:schemeClr val="bg1"/>
                </a:solidFill>
              </a:rPr>
              <a:t>Pyramiden skal introduceres</a:t>
            </a:r>
          </a:p>
        </p:txBody>
      </p:sp>
      <p:sp>
        <p:nvSpPr>
          <p:cNvPr id="47" name="Rektangel 4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7045601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317359" cy="762000"/>
          </a:xfrm>
        </p:spPr>
        <p:txBody>
          <a:bodyPr/>
          <a:lstStyle/>
          <a:p>
            <a:r>
              <a:rPr lang="da-DK" dirty="0" smtClean="0"/>
              <a:t>Tag eventuelt udgangspunkt i en række standard-formuleringer når introduktionen skal laves første gang…</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26</a:t>
            </a:fld>
            <a:endParaRPr lang="da-DK"/>
          </a:p>
        </p:txBody>
      </p:sp>
      <p:sp>
        <p:nvSpPr>
          <p:cNvPr id="5" name="Tekstfelt 11"/>
          <p:cNvSpPr txBox="1"/>
          <p:nvPr/>
        </p:nvSpPr>
        <p:spPr>
          <a:xfrm>
            <a:off x="827584" y="6197823"/>
            <a:ext cx="7920880" cy="369332"/>
          </a:xfrm>
          <a:prstGeom prst="rect">
            <a:avLst/>
          </a:prstGeom>
          <a:noFill/>
        </p:spPr>
        <p:txBody>
          <a:bodyPr wrap="square" lIns="0" tIns="0" rIns="0" bIns="0" rtlCol="0">
            <a:spAutoFit/>
          </a:bodyPr>
          <a:lstStyle/>
          <a:p>
            <a:pPr marL="361941" indent="-361941">
              <a:tabLst>
                <a:tab pos="361941" algn="l"/>
              </a:tabLst>
            </a:pPr>
            <a:r>
              <a:rPr lang="da-DK" sz="800" dirty="0" smtClean="0"/>
              <a:t>Note: Bogstavet i parentesen er det engelske startbogstav i ordet: Situation, </a:t>
            </a:r>
            <a:r>
              <a:rPr lang="da-DK" sz="800" dirty="0" err="1" smtClean="0"/>
              <a:t>Complication</a:t>
            </a:r>
            <a:r>
              <a:rPr lang="da-DK" sz="800" dirty="0" smtClean="0"/>
              <a:t>, </a:t>
            </a:r>
            <a:r>
              <a:rPr lang="da-DK" sz="800" dirty="0" err="1" smtClean="0"/>
              <a:t>Question</a:t>
            </a:r>
            <a:r>
              <a:rPr lang="da-DK" sz="800" dirty="0" smtClean="0"/>
              <a:t>, </a:t>
            </a:r>
            <a:r>
              <a:rPr lang="da-DK" sz="800" dirty="0" err="1" smtClean="0"/>
              <a:t>Answer</a:t>
            </a:r>
            <a:endParaRPr lang="da-DK" sz="800" dirty="0" smtClean="0"/>
          </a:p>
          <a:p>
            <a:pPr marL="361941" indent="-361941">
              <a:tabLst>
                <a:tab pos="361941" algn="l"/>
              </a:tabLst>
            </a:pPr>
            <a:endParaRPr lang="da-DK" sz="800" dirty="0" smtClean="0"/>
          </a:p>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graphicFrame>
        <p:nvGraphicFramePr>
          <p:cNvPr id="6" name="Tabel 5"/>
          <p:cNvGraphicFramePr>
            <a:graphicFrameLocks noGrp="1"/>
          </p:cNvGraphicFramePr>
          <p:nvPr>
            <p:extLst>
              <p:ext uri="{D42A27DB-BD31-4B8C-83A1-F6EECF244321}">
                <p14:modId xmlns:p14="http://schemas.microsoft.com/office/powerpoint/2010/main" xmlns="" val="3631675370"/>
              </p:ext>
            </p:extLst>
          </p:nvPr>
        </p:nvGraphicFramePr>
        <p:xfrm>
          <a:off x="743994" y="1932404"/>
          <a:ext cx="8004430" cy="3764280"/>
        </p:xfrm>
        <a:graphic>
          <a:graphicData uri="http://schemas.openxmlformats.org/drawingml/2006/table">
            <a:tbl>
              <a:tblPr>
                <a:tableStyleId>{5C22544A-7EE6-4342-B048-85BDC9FD1C3A}</a:tableStyleId>
              </a:tblPr>
              <a:tblGrid>
                <a:gridCol w="42215"/>
                <a:gridCol w="2160000"/>
                <a:gridCol w="2880000"/>
                <a:gridCol w="2880000"/>
                <a:gridCol w="42215"/>
              </a:tblGrid>
              <a:tr h="72000">
                <a:tc gridSpan="5">
                  <a:txBody>
                    <a:bodyPr/>
                    <a:lstStyle/>
                    <a:p>
                      <a:r>
                        <a:rPr lang="da-DK" sz="1050" b="1" dirty="0" smtClean="0">
                          <a:solidFill>
                            <a:sysClr val="windowText" lastClr="000000"/>
                          </a:solidFill>
                        </a:rPr>
                        <a:t>Eksempler på SCQ</a:t>
                      </a:r>
                      <a:r>
                        <a:rPr lang="da-DK" sz="1050" b="1" baseline="0" dirty="0" smtClean="0">
                          <a:solidFill>
                            <a:sysClr val="windowText" lastClr="000000"/>
                          </a:solidFill>
                        </a:rPr>
                        <a:t> introduktionen</a:t>
                      </a:r>
                      <a:endParaRPr lang="da-DK" sz="1050" b="1" dirty="0">
                        <a:solidFill>
                          <a:sysClr val="windowText" lastClr="000000"/>
                        </a:solidFill>
                      </a:endParaRPr>
                    </a:p>
                  </a:txBody>
                  <a:tcPr marL="0" marR="0" marT="0" marB="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sz="500" dirty="0">
                        <a:solidFill>
                          <a:sysClr val="windowText" lastClr="000000"/>
                        </a:solidFill>
                      </a:endParaRPr>
                    </a:p>
                  </a:txBody>
                  <a:tcPr marL="0" marR="0" marT="0" marB="0">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sz="100" dirty="0"/>
                    </a:p>
                  </a:txBody>
                  <a:tcPr marL="0" marR="0" marT="0" marB="0">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a:p>
                  </a:txBody>
                  <a:tcPr/>
                </a:tc>
                <a:tc hMerge="1">
                  <a:txBody>
                    <a:bodyPr/>
                    <a:lstStyle/>
                    <a:p>
                      <a:endParaRPr lang="da-DK" sz="100" dirty="0"/>
                    </a:p>
                  </a:txBody>
                  <a:tcPr marL="0" marR="0" marT="0" marB="0">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r>
              <a:tr h="72000">
                <a:tc>
                  <a:txBody>
                    <a:bodyPr/>
                    <a:lstStyle/>
                    <a:p>
                      <a:endParaRPr lang="da-DK" sz="700" dirty="0"/>
                    </a:p>
                  </a:txBody>
                  <a:tcPr marL="0" marR="0" marT="0" marB="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chemeClr val="bg1"/>
                    </a:solidFill>
                  </a:tcPr>
                </a:tc>
                <a:tc>
                  <a:txBody>
                    <a:bodyPr/>
                    <a:lstStyle/>
                    <a:p>
                      <a:endParaRPr lang="da-DK" sz="7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7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7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solidFill>
                  </a:tcPr>
                </a:tc>
              </a:tr>
              <a:tr h="122052">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050" b="1" dirty="0" smtClean="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050" b="1" dirty="0" smtClean="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050" b="1" dirty="0" smtClean="0"/>
                    </a:p>
                  </a:txBody>
                  <a:tcPr>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196724">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r>
                        <a:rPr lang="da-DK" sz="1050" b="1" dirty="0" smtClean="0"/>
                        <a:t>Situationen (S)</a:t>
                      </a:r>
                      <a:endParaRPr lang="da-DK" sz="105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50" b="1" dirty="0" smtClean="0"/>
                        <a:t>Udfordringen (C)</a:t>
                      </a:r>
                      <a:endParaRPr lang="da-DK" sz="105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50" b="1" dirty="0" smtClean="0"/>
                        <a:t>Spørgsmålet (Q)</a:t>
                      </a:r>
                      <a:endParaRPr lang="da-DK" sz="105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r>
                        <a:rPr lang="da-DK" sz="1050" dirty="0" smtClean="0"/>
                        <a:t>Erkendt stabil situation</a:t>
                      </a:r>
                      <a:endParaRPr lang="da-DK" sz="105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Noget er gået galt</a:t>
                      </a:r>
                      <a:endParaRPr lang="da-DK" sz="105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Hvad gør vi ved det?</a:t>
                      </a:r>
                      <a:endParaRPr lang="da-DK" sz="105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Noget er gået galt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Hvad er sket?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Noget kan gå galt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Hvordan</a:t>
                      </a:r>
                      <a:r>
                        <a:rPr lang="da-DK" sz="1050" baseline="0" dirty="0" smtClean="0"/>
                        <a:t> kan vi undgå det?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Noget er ændret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Hvad skal vi gøre?</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Noget er ændret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Hvad</a:t>
                      </a:r>
                      <a:r>
                        <a:rPr lang="da-DK" sz="1050" baseline="0" dirty="0" smtClean="0"/>
                        <a:t> skyldes ændringen?</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Noget kan ændre sig</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Hvordan skal vi reagere?</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Nogen</a:t>
                      </a:r>
                      <a:r>
                        <a:rPr lang="da-DK" sz="1050" baseline="0" dirty="0" smtClean="0"/>
                        <a:t> ser anderledes på den aktuelle situation</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Hvem har ret?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I denne situation har vi tre alternativer</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Hvilket alternativ</a:t>
                      </a:r>
                      <a:r>
                        <a:rPr lang="da-DK" sz="1050" baseline="0" dirty="0" smtClean="0"/>
                        <a:t> skal vi vælge?</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Her er hvad vi kan forvente at finde</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Kan</a:t>
                      </a:r>
                      <a:r>
                        <a:rPr lang="da-DK" sz="1050" baseline="0" dirty="0" smtClean="0"/>
                        <a:t> vi rent faktisk finde det?</a:t>
                      </a:r>
                      <a:endParaRPr lang="da-DK" sz="105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5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endParaRPr lang="da-DK" sz="1050" dirty="0"/>
                    </a:p>
                  </a:txBody>
                  <a:tcPr>
                    <a:lnT w="3175" cap="flat" cmpd="sng" algn="ctr">
                      <a:solidFill>
                        <a:schemeClr val="accent1"/>
                      </a:solidFill>
                      <a:prstDash val="dash"/>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Her er hvad vi kan forvente at skulle</a:t>
                      </a:r>
                      <a:endParaRPr lang="da-DK" sz="1050" dirty="0"/>
                    </a:p>
                  </a:txBody>
                  <a:tcPr>
                    <a:lnT w="3175" cap="flat" cmpd="sng" algn="ctr">
                      <a:solidFill>
                        <a:schemeClr val="accent1"/>
                      </a:solidFill>
                      <a:prstDash val="dash"/>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marL="171450" indent="-171450">
                        <a:buFont typeface="Arial" pitchFamily="34" charset="0"/>
                        <a:buChar char="•"/>
                      </a:pPr>
                      <a:r>
                        <a:rPr lang="da-DK" sz="1050" dirty="0" smtClean="0"/>
                        <a:t>Kan</a:t>
                      </a:r>
                      <a:r>
                        <a:rPr lang="da-DK" sz="1050" baseline="0" dirty="0" smtClean="0"/>
                        <a:t> vi rent faktisk gøre det?</a:t>
                      </a:r>
                      <a:endParaRPr lang="da-DK" sz="1050" dirty="0"/>
                    </a:p>
                  </a:txBody>
                  <a:tcPr>
                    <a:lnT w="3175" cap="flat" cmpd="sng" algn="ctr">
                      <a:solidFill>
                        <a:schemeClr val="accent1"/>
                      </a:solidFill>
                      <a:prstDash val="dash"/>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solidFill>
                      <a:schemeClr val="bg1"/>
                    </a:solidFill>
                  </a:tcPr>
                </a:tc>
              </a:tr>
              <a:tr h="72000">
                <a:tc>
                  <a:txBody>
                    <a:bodyPr/>
                    <a:lstStyle/>
                    <a:p>
                      <a:endParaRPr lang="da-DK" sz="1050" dirty="0"/>
                    </a:p>
                  </a:txBody>
                  <a:tcPr marL="0" marR="0" marT="0" marB="0">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bg1"/>
                    </a:solidFill>
                  </a:tcPr>
                </a:tc>
                <a:tc>
                  <a:txBody>
                    <a:bodyPr/>
                    <a:lstStyle/>
                    <a:p>
                      <a:endParaRPr lang="da-DK" sz="1050" dirty="0"/>
                    </a:p>
                  </a:txBody>
                  <a:tcPr marL="0" marR="0" marT="0" marB="0">
                    <a:lnT w="63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50" dirty="0"/>
                    </a:p>
                  </a:txBody>
                  <a:tcPr marL="0" marR="0" marT="0" marB="0">
                    <a:lnT w="63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50" dirty="0"/>
                    </a:p>
                  </a:txBody>
                  <a:tcPr marL="0" marR="0" marT="0" marB="0">
                    <a:lnT w="63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50" dirty="0"/>
                    </a:p>
                  </a:txBody>
                  <a:tcPr marL="0" marR="0" marT="0" marB="0">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1"/>
                    </a:solidFill>
                  </a:tcPr>
                </a:tc>
              </a:tr>
            </a:tbl>
          </a:graphicData>
        </a:graphic>
      </p:graphicFrame>
      <p:sp>
        <p:nvSpPr>
          <p:cNvPr id="7" name="Rektangel 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152660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 eller bearbejd nogle konkrete eksempler fra brugen af SCQA introduktionsmetoden</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27</a:t>
            </a:fld>
            <a:endParaRPr lang="da-DK"/>
          </a:p>
        </p:txBody>
      </p:sp>
      <p:graphicFrame>
        <p:nvGraphicFramePr>
          <p:cNvPr id="5" name="Tabel 4"/>
          <p:cNvGraphicFramePr>
            <a:graphicFrameLocks noGrp="1"/>
          </p:cNvGraphicFramePr>
          <p:nvPr>
            <p:extLst>
              <p:ext uri="{D42A27DB-BD31-4B8C-83A1-F6EECF244321}">
                <p14:modId xmlns:p14="http://schemas.microsoft.com/office/powerpoint/2010/main" xmlns="" val="3636469502"/>
              </p:ext>
            </p:extLst>
          </p:nvPr>
        </p:nvGraphicFramePr>
        <p:xfrm>
          <a:off x="720865" y="1484784"/>
          <a:ext cx="7644430" cy="3261360"/>
        </p:xfrm>
        <a:graphic>
          <a:graphicData uri="http://schemas.openxmlformats.org/drawingml/2006/table">
            <a:tbl>
              <a:tblPr>
                <a:tableStyleId>{5C22544A-7EE6-4342-B048-85BDC9FD1C3A}</a:tableStyleId>
              </a:tblPr>
              <a:tblGrid>
                <a:gridCol w="31749"/>
                <a:gridCol w="1895233"/>
                <a:gridCol w="1895233"/>
                <a:gridCol w="1895233"/>
                <a:gridCol w="1895233"/>
                <a:gridCol w="31749"/>
              </a:tblGrid>
              <a:tr h="72000">
                <a:tc gridSpan="6">
                  <a:txBody>
                    <a:bodyPr/>
                    <a:lstStyle/>
                    <a:p>
                      <a:r>
                        <a:rPr lang="da-DK" sz="1000" b="1" dirty="0" smtClean="0">
                          <a:solidFill>
                            <a:sysClr val="windowText" lastClr="000000"/>
                          </a:solidFill>
                        </a:rPr>
                        <a:t>Eksempler på generisk udfyldelse af SCQ</a:t>
                      </a:r>
                      <a:r>
                        <a:rPr lang="da-DK" sz="1000" b="1" baseline="0" dirty="0" smtClean="0">
                          <a:solidFill>
                            <a:sysClr val="windowText" lastClr="000000"/>
                          </a:solidFill>
                        </a:rPr>
                        <a:t> introduktionen</a:t>
                      </a:r>
                      <a:endParaRPr lang="da-DK" sz="1000" b="1" dirty="0">
                        <a:solidFill>
                          <a:sysClr val="windowText" lastClr="000000"/>
                        </a:solidFill>
                      </a:endParaRPr>
                    </a:p>
                  </a:txBody>
                  <a:tcPr marL="0" marR="0" marT="0" marB="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sz="500" dirty="0">
                        <a:solidFill>
                          <a:sysClr val="windowText" lastClr="000000"/>
                        </a:solidFill>
                      </a:endParaRPr>
                    </a:p>
                  </a:txBody>
                  <a:tcPr marL="0" marR="0" marT="0" marB="0">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sz="100" dirty="0"/>
                    </a:p>
                  </a:txBody>
                  <a:tcPr marL="0" marR="0" marT="0" marB="0">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a:p>
                  </a:txBody>
                  <a:tcPr/>
                </a:tc>
                <a:tc hMerge="1">
                  <a:txBody>
                    <a:bodyPr/>
                    <a:lstStyle/>
                    <a:p>
                      <a:endParaRPr lang="da-DK"/>
                    </a:p>
                  </a:txBody>
                  <a:tcPr/>
                </a:tc>
                <a:tc hMerge="1">
                  <a:txBody>
                    <a:bodyPr/>
                    <a:lstStyle/>
                    <a:p>
                      <a:endParaRPr lang="da-DK" sz="100" dirty="0"/>
                    </a:p>
                  </a:txBody>
                  <a:tcPr marL="0" marR="0" marT="0" marB="0">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r>
              <a:tr h="72000">
                <a:tc>
                  <a:txBody>
                    <a:bodyPr/>
                    <a:lstStyle/>
                    <a:p>
                      <a:endParaRPr lang="da-DK" sz="600" dirty="0"/>
                    </a:p>
                  </a:txBody>
                  <a:tcPr marL="0" marR="0" marT="0" marB="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no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500" dirty="0"/>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solidFill>
                  </a:tcPr>
                </a:tc>
              </a:tr>
              <a:tr h="196724">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r>
                        <a:rPr lang="da-DK" sz="1000" b="1" dirty="0" smtClean="0"/>
                        <a:t>Situationen (S)</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00" b="1" dirty="0" smtClean="0"/>
                        <a:t>Udfordringen (C)</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00" b="1" dirty="0" smtClean="0"/>
                        <a:t>Spørgsmålet (Q)</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00" b="1" dirty="0" smtClean="0"/>
                        <a:t>Svaret (A)</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Vi</a:t>
                      </a:r>
                      <a:r>
                        <a:rPr lang="da-DK" sz="1000" baseline="0" dirty="0" smtClean="0"/>
                        <a:t> vil gerne…</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Vi</a:t>
                      </a:r>
                      <a:r>
                        <a:rPr lang="da-DK" sz="1000" baseline="0" dirty="0" smtClean="0"/>
                        <a:t> har brug for at du…</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Hvordan?</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Liste</a:t>
                      </a:r>
                      <a:r>
                        <a:rPr lang="da-DK" sz="1000" baseline="0" dirty="0" smtClean="0"/>
                        <a:t> med handlinger</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Vi</a:t>
                      </a:r>
                      <a:r>
                        <a:rPr lang="da-DK" sz="1000" baseline="0" dirty="0" smtClean="0"/>
                        <a:t> vil gerne…</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Vi</a:t>
                      </a:r>
                      <a:r>
                        <a:rPr lang="da-DK" sz="1000" baseline="0" dirty="0" smtClean="0"/>
                        <a:t> har brug for at du…</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Hvorfor?</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Fordi…</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Nogen vil have…</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De kan ikke få det uden godkendelse…</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Skal de have godkendelsen?</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Vi skal godkende fordi...</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Vi har</a:t>
                      </a:r>
                      <a:r>
                        <a:rPr lang="da-DK" sz="1000" baseline="0" dirty="0" smtClean="0"/>
                        <a:t> det godt</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Noget tyder på at det ændrer sig</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Hvad er årsagen til denne ændring?</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Ændringen skyldes…</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Nogen skal ændre en proces fra X til Y</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Nogen</a:t>
                      </a:r>
                      <a:r>
                        <a:rPr lang="da-DK" sz="1000" baseline="0" dirty="0" smtClean="0"/>
                        <a:t> ved ikke hvordan</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Hvordan skal han gøre det?</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Gennemfør disse skridt…</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Du har et problem</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Du har besluttet at hente konsulenter ind for at hjælpe</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Er</a:t>
                      </a:r>
                      <a:r>
                        <a:rPr lang="da-DK" sz="1000" baseline="0" dirty="0" smtClean="0"/>
                        <a:t> vi de rigtige til at løse problemet?</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Ja,</a:t>
                      </a:r>
                      <a:r>
                        <a:rPr lang="da-DK" sz="1000" baseline="0" dirty="0" smtClean="0"/>
                        <a:t> fordi…</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noFill/>
                  </a:tcPr>
                </a:tc>
                <a:tc>
                  <a:txBody>
                    <a:bodyPr/>
                    <a:lstStyle/>
                    <a:p>
                      <a:pPr marL="171450" indent="-171450">
                        <a:buFont typeface="Arial" pitchFamily="34" charset="0"/>
                        <a:buChar char="•"/>
                      </a:pPr>
                      <a:r>
                        <a:rPr lang="da-DK" sz="1000" dirty="0" smtClean="0"/>
                        <a:t>Du har et problem</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Du kender ikke løsningen</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Hvordan finder vi løsningen?</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Du finder løsningen ved at…</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72000">
                <a:tc>
                  <a:txBody>
                    <a:bodyPr/>
                    <a:lstStyle/>
                    <a:p>
                      <a:endParaRPr lang="da-DK" sz="1000" dirty="0"/>
                    </a:p>
                  </a:txBody>
                  <a:tcPr marL="0" marR="0" marT="0" marB="0">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no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el 6"/>
          <p:cNvGraphicFramePr>
            <a:graphicFrameLocks noGrp="1"/>
          </p:cNvGraphicFramePr>
          <p:nvPr>
            <p:extLst>
              <p:ext uri="{D42A27DB-BD31-4B8C-83A1-F6EECF244321}">
                <p14:modId xmlns:p14="http://schemas.microsoft.com/office/powerpoint/2010/main" xmlns="" val="3428684382"/>
              </p:ext>
            </p:extLst>
          </p:nvPr>
        </p:nvGraphicFramePr>
        <p:xfrm>
          <a:off x="727397" y="4869160"/>
          <a:ext cx="7644430" cy="1737360"/>
        </p:xfrm>
        <a:graphic>
          <a:graphicData uri="http://schemas.openxmlformats.org/drawingml/2006/table">
            <a:tbl>
              <a:tblPr>
                <a:tableStyleId>{5C22544A-7EE6-4342-B048-85BDC9FD1C3A}</a:tableStyleId>
              </a:tblPr>
              <a:tblGrid>
                <a:gridCol w="31749"/>
                <a:gridCol w="1895233"/>
                <a:gridCol w="1895233"/>
                <a:gridCol w="1895233"/>
                <a:gridCol w="1895233"/>
                <a:gridCol w="31749"/>
              </a:tblGrid>
              <a:tr h="72000">
                <a:tc gridSpan="6">
                  <a:txBody>
                    <a:bodyPr/>
                    <a:lstStyle/>
                    <a:p>
                      <a:r>
                        <a:rPr lang="da-DK" sz="1000" b="1" dirty="0" smtClean="0">
                          <a:solidFill>
                            <a:sysClr val="windowText" lastClr="000000"/>
                          </a:solidFill>
                        </a:rPr>
                        <a:t>Eksempler på konkret udfyldelse af SCQ</a:t>
                      </a:r>
                      <a:r>
                        <a:rPr lang="da-DK" sz="1000" b="1" baseline="0" dirty="0" smtClean="0">
                          <a:solidFill>
                            <a:sysClr val="windowText" lastClr="000000"/>
                          </a:solidFill>
                        </a:rPr>
                        <a:t> introduktionen</a:t>
                      </a:r>
                      <a:endParaRPr lang="da-DK" sz="1000" b="1" dirty="0">
                        <a:solidFill>
                          <a:sysClr val="windowText" lastClr="000000"/>
                        </a:solidFill>
                      </a:endParaRPr>
                    </a:p>
                  </a:txBody>
                  <a:tcPr marL="0" marR="0" marT="0" marB="0">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sz="500" dirty="0">
                        <a:solidFill>
                          <a:sysClr val="windowText" lastClr="000000"/>
                        </a:solidFill>
                      </a:endParaRPr>
                    </a:p>
                  </a:txBody>
                  <a:tcPr marL="0" marR="0" marT="0" marB="0">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sz="100" dirty="0"/>
                    </a:p>
                  </a:txBody>
                  <a:tcPr marL="0" marR="0" marT="0" marB="0">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lang="da-DK"/>
                    </a:p>
                  </a:txBody>
                  <a:tcPr/>
                </a:tc>
                <a:tc hMerge="1">
                  <a:txBody>
                    <a:bodyPr/>
                    <a:lstStyle/>
                    <a:p>
                      <a:endParaRPr lang="da-DK"/>
                    </a:p>
                  </a:txBody>
                  <a:tcPr/>
                </a:tc>
                <a:tc hMerge="1">
                  <a:txBody>
                    <a:bodyPr/>
                    <a:lstStyle/>
                    <a:p>
                      <a:endParaRPr lang="da-DK" sz="100" dirty="0"/>
                    </a:p>
                  </a:txBody>
                  <a:tcPr marL="0" marR="0" marT="0" marB="0">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r>
              <a:tr h="72000">
                <a:tc>
                  <a:txBody>
                    <a:bodyPr/>
                    <a:lstStyle/>
                    <a:p>
                      <a:endParaRPr lang="da-DK" sz="600" dirty="0"/>
                    </a:p>
                  </a:txBody>
                  <a:tcPr marL="0" marR="0" marT="0" marB="0">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600" dirty="0"/>
                    </a:p>
                  </a:txBody>
                  <a:tcPr marL="0" marR="0" marT="0" marB="0">
                    <a:lnT w="6350" cap="flat" cmpd="sng" algn="ctr">
                      <a:solidFill>
                        <a:schemeClr val="tx1"/>
                      </a:solidFill>
                      <a:prstDash val="solid"/>
                      <a:round/>
                      <a:headEnd type="none" w="med" len="med"/>
                      <a:tailEnd type="none" w="med" len="med"/>
                    </a:lnT>
                    <a:solidFill>
                      <a:schemeClr val="bg1"/>
                    </a:solidFill>
                  </a:tcPr>
                </a:tc>
                <a:tc>
                  <a:txBody>
                    <a:bodyPr/>
                    <a:lstStyle/>
                    <a:p>
                      <a:endParaRPr lang="da-DK" sz="500" dirty="0"/>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solidFill>
                  </a:tcPr>
                </a:tc>
              </a:tr>
              <a:tr h="196724">
                <a:tc>
                  <a:txBody>
                    <a:bodyPr/>
                    <a:lstStyle/>
                    <a:p>
                      <a:endParaRPr lang="da-DK" sz="100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r>
                        <a:rPr lang="da-DK" sz="1000" b="1" dirty="0" smtClean="0"/>
                        <a:t>Situationen (S)</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00" b="1" dirty="0" smtClean="0"/>
                        <a:t>Udfordringen (C)</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00" b="1" dirty="0" smtClean="0"/>
                        <a:t>Spørgsmålet (Q)</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r>
                        <a:rPr lang="da-DK" sz="1000" b="1" dirty="0" smtClean="0"/>
                        <a:t>Svaret (A)</a:t>
                      </a:r>
                      <a:endParaRPr lang="da-DK" sz="1000" b="1" dirty="0"/>
                    </a:p>
                  </a:txBody>
                  <a:tcPr anchor="ctr">
                    <a:lnB w="3175"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r>
                        <a:rPr lang="da-DK" sz="1000" dirty="0" smtClean="0"/>
                        <a:t>Den</a:t>
                      </a:r>
                      <a:r>
                        <a:rPr lang="da-DK" sz="1000" baseline="0" dirty="0" smtClean="0"/>
                        <a:t> nuværende proces til X er Y</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Den nuværende</a:t>
                      </a:r>
                      <a:r>
                        <a:rPr lang="da-DK" sz="1000" baseline="0" dirty="0" smtClean="0"/>
                        <a:t> proces giver ikke de ønskede resultater</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Hvordan skal den ændres for at få de ønskede resultater?</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Processen skal ændres ved…</a:t>
                      </a:r>
                      <a:endParaRPr lang="da-DK" sz="1000" dirty="0"/>
                    </a:p>
                  </a:txBody>
                  <a:tcPr>
                    <a:lnT w="3175" cap="flat" cmpd="sng" algn="ctr">
                      <a:solidFill>
                        <a:schemeClr val="tx1"/>
                      </a:solidFill>
                      <a:prstDash val="solid"/>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0">
                <a:tc>
                  <a:txBody>
                    <a:bodyPr/>
                    <a:lstStyle/>
                    <a:p>
                      <a:endParaRPr lang="da-DK" sz="1000" dirty="0"/>
                    </a:p>
                  </a:txBody>
                  <a:tcPr marL="0" marR="0" marT="0" marB="0">
                    <a:lnL w="6350" cap="flat" cmpd="sng" algn="ctr">
                      <a:solidFill>
                        <a:schemeClr val="tx1"/>
                      </a:solidFill>
                      <a:prstDash val="solid"/>
                      <a:round/>
                      <a:headEnd type="none" w="med" len="med"/>
                      <a:tailEnd type="none" w="med" len="med"/>
                    </a:lnL>
                    <a:solidFill>
                      <a:schemeClr val="bg1"/>
                    </a:solidFill>
                  </a:tcPr>
                </a:tc>
                <a:tc>
                  <a:txBody>
                    <a:bodyPr/>
                    <a:lstStyle/>
                    <a:p>
                      <a:pPr marL="171450" indent="-171450">
                        <a:buFont typeface="Arial" pitchFamily="34" charset="0"/>
                        <a:buChar char="•"/>
                      </a:pPr>
                      <a:r>
                        <a:rPr lang="da-DK" sz="1000" dirty="0" smtClean="0"/>
                        <a:t>Indtjeningen har været stabil</a:t>
                      </a:r>
                      <a:r>
                        <a:rPr lang="da-DK" sz="1000" baseline="0" dirty="0" smtClean="0"/>
                        <a:t> de sidste mange år</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Det seneste regnskab viste</a:t>
                      </a:r>
                      <a:r>
                        <a:rPr lang="da-DK" sz="1000" baseline="0" dirty="0" smtClean="0"/>
                        <a:t> faldende indtjening</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Hvad kan vi gøre for at</a:t>
                      </a:r>
                      <a:r>
                        <a:rPr lang="da-DK" sz="1000" baseline="0" dirty="0" smtClean="0"/>
                        <a:t> modvirke den faldende indtjening?</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pPr marL="171450" indent="-171450">
                        <a:buFont typeface="Arial" pitchFamily="34" charset="0"/>
                        <a:buChar char="•"/>
                      </a:pPr>
                      <a:r>
                        <a:rPr lang="da-DK" sz="1000" dirty="0" smtClean="0"/>
                        <a:t>Den faldende indtjening kan modvirkes ved…</a:t>
                      </a:r>
                      <a:endParaRPr lang="da-DK" sz="1000" dirty="0"/>
                    </a:p>
                  </a:txBody>
                  <a:tcPr>
                    <a:lnT w="3175" cap="flat" cmpd="sng" algn="ctr">
                      <a:solidFill>
                        <a:schemeClr val="accent1"/>
                      </a:solidFill>
                      <a:prstDash val="dash"/>
                      <a:round/>
                      <a:headEnd type="none" w="med" len="med"/>
                      <a:tailEnd type="none" w="med" len="med"/>
                    </a:lnT>
                    <a:lnB w="3175" cap="flat" cmpd="sng" algn="ctr">
                      <a:solidFill>
                        <a:schemeClr val="accent1"/>
                      </a:solidFill>
                      <a:prstDash val="dash"/>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solidFill>
                      <a:schemeClr val="bg1"/>
                    </a:solidFill>
                  </a:tcPr>
                </a:tc>
              </a:tr>
              <a:tr h="72000">
                <a:tc>
                  <a:txBody>
                    <a:bodyPr/>
                    <a:lstStyle/>
                    <a:p>
                      <a:endParaRPr lang="da-DK" sz="1000" dirty="0"/>
                    </a:p>
                  </a:txBody>
                  <a:tcPr marL="0" marR="0" marT="0" marB="0">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T w="3175" cap="flat" cmpd="sng" algn="ctr">
                      <a:solidFill>
                        <a:schemeClr val="accent1"/>
                      </a:solidFill>
                      <a:prstDash val="dash"/>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da-DK" sz="1000" dirty="0"/>
                    </a:p>
                  </a:txBody>
                  <a:tcPr marL="0" marR="0" marT="0" marB="0">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1"/>
                    </a:solidFill>
                  </a:tcPr>
                </a:tc>
              </a:tr>
            </a:tbl>
          </a:graphicData>
        </a:graphic>
      </p:graphicFrame>
      <p:sp>
        <p:nvSpPr>
          <p:cNvPr id="6" name="Tekstfelt 11"/>
          <p:cNvSpPr txBox="1"/>
          <p:nvPr/>
        </p:nvSpPr>
        <p:spPr>
          <a:xfrm>
            <a:off x="755576" y="6690265"/>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0581246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Pladsholder til indhold 17"/>
          <p:cNvGraphicFramePr>
            <a:graphicFrameLocks noGrp="1"/>
          </p:cNvGraphicFramePr>
          <p:nvPr>
            <p:ph idx="1"/>
            <p:extLst>
              <p:ext uri="{D42A27DB-BD31-4B8C-83A1-F6EECF244321}">
                <p14:modId xmlns:p14="http://schemas.microsoft.com/office/powerpoint/2010/main" xmlns="" val="4045948679"/>
              </p:ext>
            </p:extLst>
          </p:nvPr>
        </p:nvGraphicFramePr>
        <p:xfrm>
          <a:off x="755576" y="1336992"/>
          <a:ext cx="7916478" cy="5227000"/>
        </p:xfrm>
        <a:graphic>
          <a:graphicData uri="http://schemas.openxmlformats.org/drawingml/2006/table">
            <a:tbl>
              <a:tblPr firstRow="1" bandRow="1">
                <a:tableStyleId>{2D5ABB26-0587-4C30-8999-92F81FD0307C}</a:tableStyleId>
              </a:tblPr>
              <a:tblGrid>
                <a:gridCol w="1548000"/>
                <a:gridCol w="108000"/>
                <a:gridCol w="1476000"/>
                <a:gridCol w="104478"/>
                <a:gridCol w="4680000"/>
              </a:tblGrid>
              <a:tr h="0">
                <a:tc>
                  <a:txBody>
                    <a:bodyPr/>
                    <a:lstStyle/>
                    <a:p>
                      <a:endParaRPr lang="da-DK" sz="1400" b="1" dirty="0" smtClean="0"/>
                    </a:p>
                    <a:p>
                      <a:endParaRPr lang="da-DK" sz="1400" b="1"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700" b="1" dirty="0"/>
                    </a:p>
                  </a:txBody>
                  <a:tcPr marL="0" marR="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a-DK" sz="1200" b="1" dirty="0" smtClean="0"/>
                        <a:t>Rækkefølgen</a:t>
                      </a:r>
                      <a:endParaRPr lang="da-DK" sz="1200" b="1" dirty="0"/>
                    </a:p>
                  </a:txBody>
                  <a:tcPr anchor="b">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200" b="1" dirty="0"/>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p>
                      <a:r>
                        <a:rPr lang="da-DK" sz="1200" b="1" dirty="0" smtClean="0"/>
                        <a:t>Beskrivelse</a:t>
                      </a:r>
                      <a:endParaRPr lang="da-DK" sz="1200" b="1" dirty="0"/>
                    </a:p>
                  </a:txBody>
                  <a:tcPr anchor="b">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08000">
                <a:tc>
                  <a:txBody>
                    <a:bodyPr/>
                    <a:lstStyle/>
                    <a:p>
                      <a:endParaRPr lang="da-DK" sz="100" dirty="0"/>
                    </a:p>
                  </a:txBody>
                  <a:tcPr marL="0" marR="0" marT="0" marB="0">
                    <a:lnT w="6350" cap="flat" cmpd="sng" algn="ctr">
                      <a:noFill/>
                      <a:prstDash val="solid"/>
                      <a:round/>
                      <a:headEnd type="none" w="med" len="med"/>
                      <a:tailEnd type="none" w="med" len="med"/>
                    </a:lnT>
                    <a:noFill/>
                  </a:tcPr>
                </a:tc>
                <a:tc>
                  <a:txBody>
                    <a:bodyPr/>
                    <a:lstStyle/>
                    <a:p>
                      <a:endParaRPr lang="da-DK" sz="100" dirty="0"/>
                    </a:p>
                  </a:txBody>
                  <a:tcPr marL="0" marR="0" marT="0" marB="0">
                    <a:lnR>
                      <a:noFill/>
                    </a:lnR>
                    <a:lnT w="12700" cap="flat" cmpd="sng" algn="ctr">
                      <a:noFill/>
                      <a:prstDash val="solid"/>
                      <a:round/>
                      <a:headEnd type="none" w="med" len="med"/>
                      <a:tailEnd type="none" w="med" len="med"/>
                    </a:lnT>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00000">
                <a:tc>
                  <a:txBody>
                    <a:bodyPr/>
                    <a:lstStyle/>
                    <a:p>
                      <a:pPr marL="273050" indent="-273050">
                        <a:buFont typeface="+mj-lt"/>
                        <a:buAutoNum type="arabicPeriod"/>
                      </a:pPr>
                      <a:endParaRPr lang="da-DK" sz="1000" dirty="0" smtClean="0"/>
                    </a:p>
                  </a:txBody>
                  <a:tcPr>
                    <a:noFill/>
                  </a:tcPr>
                </a:tc>
                <a:tc>
                  <a:txBody>
                    <a:bodyPr/>
                    <a:lstStyle/>
                    <a:p>
                      <a:pPr marL="273050" indent="-273050">
                        <a:buFont typeface="+mj-lt"/>
                        <a:buAutoNum type="arabicPeriod"/>
                      </a:pPr>
                      <a:endParaRPr lang="da-DK" sz="300" dirty="0" smtClean="0"/>
                    </a:p>
                  </a:txBody>
                  <a:tcPr marL="0" marR="0" marT="0" marB="0">
                    <a:lnR>
                      <a:noFill/>
                    </a:lnR>
                    <a:noFill/>
                  </a:tcPr>
                </a:tc>
                <a:tc>
                  <a:txBody>
                    <a:bodyPr/>
                    <a:lstStyle/>
                    <a:p>
                      <a:pPr marL="179388" indent="-179388">
                        <a:buFont typeface="Arial" pitchFamily="34" charset="0"/>
                        <a:buChar char="•"/>
                      </a:pPr>
                      <a:r>
                        <a:rPr lang="da-DK" sz="1000" dirty="0" smtClean="0"/>
                        <a:t>Situationen (S)</a:t>
                      </a:r>
                    </a:p>
                    <a:p>
                      <a:pPr marL="179388" indent="-179388">
                        <a:buFont typeface="Arial" pitchFamily="34" charset="0"/>
                        <a:buChar char="•"/>
                      </a:pPr>
                      <a:r>
                        <a:rPr lang="da-DK" sz="1000" dirty="0" smtClean="0"/>
                        <a:t>Udfordringen (C)</a:t>
                      </a:r>
                    </a:p>
                    <a:p>
                      <a:pPr marL="179388" indent="-179388">
                        <a:buFont typeface="Arial" pitchFamily="34" charset="0"/>
                        <a:buChar char="•"/>
                      </a:pPr>
                      <a:r>
                        <a:rPr lang="da-DK" sz="1000" dirty="0" smtClean="0"/>
                        <a:t>Svaret (A)</a:t>
                      </a:r>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10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da-DK" sz="1000" b="1" kern="1200" dirty="0" smtClean="0">
                          <a:solidFill>
                            <a:schemeClr val="tx1"/>
                          </a:solidFill>
                          <a:latin typeface="+mn-lt"/>
                          <a:ea typeface="+mn-ea"/>
                          <a:cs typeface="+mn-cs"/>
                        </a:rPr>
                        <a:t>Klassiske opbygning</a:t>
                      </a:r>
                    </a:p>
                    <a:p>
                      <a:pPr marL="179388" indent="-179388" algn="l" defTabSz="914400" rtl="0" eaLnBrk="1" latinLnBrk="0" hangingPunct="1">
                        <a:buFont typeface="Arial" pitchFamily="34" charset="0"/>
                        <a:buChar char="•"/>
                      </a:pPr>
                      <a:r>
                        <a:rPr lang="da-DK" sz="1000" kern="1200" dirty="0" smtClean="0">
                          <a:solidFill>
                            <a:schemeClr val="tx1"/>
                          </a:solidFill>
                          <a:latin typeface="+mn-lt"/>
                          <a:ea typeface="+mn-ea"/>
                          <a:cs typeface="+mn-cs"/>
                        </a:rPr>
                        <a:t>Følger måden </a:t>
                      </a:r>
                      <a:r>
                        <a:rPr lang="da-DK" sz="1000" kern="1200" baseline="0" dirty="0" smtClean="0">
                          <a:solidFill>
                            <a:schemeClr val="tx1"/>
                          </a:solidFill>
                          <a:latin typeface="+mn-lt"/>
                          <a:ea typeface="+mn-ea"/>
                          <a:cs typeface="+mn-cs"/>
                        </a:rPr>
                        <a:t>et problem løses på</a:t>
                      </a:r>
                    </a:p>
                    <a:p>
                      <a:pPr marL="179388" indent="-179388" algn="l" defTabSz="914400" rtl="0" eaLnBrk="1" latinLnBrk="0" hangingPunct="1">
                        <a:buFont typeface="Arial" pitchFamily="34" charset="0"/>
                        <a:buChar char="•"/>
                      </a:pPr>
                      <a:r>
                        <a:rPr lang="da-DK" sz="1000" kern="1200" baseline="0" dirty="0" smtClean="0">
                          <a:solidFill>
                            <a:schemeClr val="tx1"/>
                          </a:solidFill>
                          <a:latin typeface="+mn-lt"/>
                          <a:ea typeface="+mn-ea"/>
                          <a:cs typeface="+mn-cs"/>
                        </a:rPr>
                        <a:t>Klassisk historiefortælling benytter denne metode</a:t>
                      </a:r>
                    </a:p>
                    <a:p>
                      <a:pPr marL="179388" indent="-179388" algn="l" defTabSz="914400" rtl="0" eaLnBrk="1" latinLnBrk="0" hangingPunct="1">
                        <a:buFont typeface="Arial" pitchFamily="34" charset="0"/>
                        <a:buChar char="•"/>
                      </a:pPr>
                      <a:r>
                        <a:rPr lang="da-DK" sz="1000" kern="1200" baseline="0" dirty="0" smtClean="0">
                          <a:solidFill>
                            <a:schemeClr val="tx1"/>
                          </a:solidFill>
                          <a:latin typeface="+mn-lt"/>
                          <a:ea typeface="+mn-ea"/>
                          <a:cs typeface="+mn-cs"/>
                        </a:rPr>
                        <a:t>Kan altid bruges, hvis de andre ikke er anvendelige</a:t>
                      </a:r>
                      <a:endParaRPr lang="da-DK" sz="1000" kern="1200" dirty="0" smtClean="0">
                        <a:solidFill>
                          <a:schemeClr val="tx1"/>
                        </a:solidFill>
                        <a:latin typeface="+mn-lt"/>
                        <a:ea typeface="+mn-ea"/>
                        <a:cs typeface="+mn-cs"/>
                      </a:endParaRPr>
                    </a:p>
                  </a:txBody>
                  <a:tcPr>
                    <a:lnL>
                      <a:noFill/>
                    </a:lnL>
                    <a:lnR>
                      <a:noFill/>
                    </a:lnR>
                    <a:lnT>
                      <a:noFill/>
                    </a:lnT>
                    <a:lnB>
                      <a:noFill/>
                    </a:lnB>
                    <a:lnTlToBr w="12700" cmpd="sng">
                      <a:noFill/>
                      <a:prstDash val="solid"/>
                    </a:lnTlToBr>
                    <a:lnBlToTr w="12700" cmpd="sng">
                      <a:noFill/>
                      <a:prstDash val="solid"/>
                    </a:lnBlToTr>
                    <a:noFill/>
                  </a:tcPr>
                </a:tc>
              </a:tr>
              <a:tr h="90000">
                <a:tc>
                  <a:txBody>
                    <a:bodyPr/>
                    <a:lstStyle/>
                    <a:p>
                      <a:endParaRPr lang="da-DK" sz="100" dirty="0"/>
                    </a:p>
                  </a:txBody>
                  <a:tcPr marL="0" marR="0" marT="0" marB="0">
                    <a:lnB w="6350" cap="flat" cmpd="sng" algn="ctr">
                      <a:noFill/>
                      <a:prstDash val="solid"/>
                      <a:round/>
                      <a:headEnd type="none" w="med" len="med"/>
                      <a:tailEnd type="none" w="med" len="med"/>
                    </a:lnB>
                    <a:noFill/>
                  </a:tcPr>
                </a:tc>
                <a:tc>
                  <a:txBody>
                    <a:bodyPr/>
                    <a:lstStyle/>
                    <a:p>
                      <a:endParaRPr lang="da-DK" sz="100" dirty="0"/>
                    </a:p>
                  </a:txBody>
                  <a:tcPr marL="0" marR="0" marT="0" marB="0">
                    <a:lnR>
                      <a:noFill/>
                    </a:lnR>
                    <a:lnB w="6350" cap="flat" cmpd="sng" algn="ctr">
                      <a:noFill/>
                      <a:prstDash val="solid"/>
                      <a:round/>
                      <a:headEnd type="none" w="med" len="med"/>
                      <a:tailEnd type="none" w="med" len="med"/>
                    </a:lnB>
                    <a:noFill/>
                  </a:tcPr>
                </a:tc>
                <a:tc>
                  <a:txBody>
                    <a:bodyPr/>
                    <a:lstStyle/>
                    <a:p>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0000">
                <a:tc>
                  <a:txBody>
                    <a:bodyPr/>
                    <a:lstStyle/>
                    <a:p>
                      <a:endParaRPr lang="da-DK" sz="100" dirty="0"/>
                    </a:p>
                  </a:txBody>
                  <a:tcPr marL="0" marR="0" marT="0" marB="0">
                    <a:lnT w="6350" cap="flat" cmpd="sng" algn="ctr">
                      <a:noFill/>
                      <a:prstDash val="solid"/>
                      <a:round/>
                      <a:headEnd type="none" w="med" len="med"/>
                      <a:tailEnd type="none" w="med" len="med"/>
                    </a:lnT>
                    <a:noFill/>
                  </a:tcPr>
                </a:tc>
                <a:tc>
                  <a:txBody>
                    <a:bodyPr/>
                    <a:lstStyle/>
                    <a:p>
                      <a:endParaRPr lang="da-DK" sz="100" dirty="0"/>
                    </a:p>
                  </a:txBody>
                  <a:tcPr marL="0" marR="0" marT="0" marB="0">
                    <a:lnR>
                      <a:noFill/>
                    </a:lnR>
                    <a:lnT w="6350" cap="flat" cmpd="sng" algn="ctr">
                      <a:noFill/>
                      <a:prstDash val="solid"/>
                      <a:round/>
                      <a:headEnd type="none" w="med" len="med"/>
                      <a:tailEnd type="none" w="med" len="med"/>
                    </a:lnT>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36000">
                <a:tc>
                  <a:txBody>
                    <a:bodyPr/>
                    <a:lstStyle/>
                    <a:p>
                      <a:pPr marL="273050" indent="-273050">
                        <a:buFont typeface="+mj-lt"/>
                        <a:buAutoNum type="arabicPeriod"/>
                      </a:pPr>
                      <a:endParaRPr lang="da-DK" sz="1000" dirty="0" smtClean="0"/>
                    </a:p>
                  </a:txBody>
                  <a:tcPr>
                    <a:noFill/>
                  </a:tcPr>
                </a:tc>
                <a:tc>
                  <a:txBody>
                    <a:bodyPr/>
                    <a:lstStyle/>
                    <a:p>
                      <a:pPr marL="273050" indent="-273050">
                        <a:buFont typeface="+mj-lt"/>
                        <a:buAutoNum type="arabicPeriod"/>
                      </a:pPr>
                      <a:endParaRPr lang="da-DK" sz="300" dirty="0" smtClean="0"/>
                    </a:p>
                  </a:txBody>
                  <a:tcPr marL="0" marR="0" marT="0" marB="0">
                    <a:lnR>
                      <a:noFill/>
                    </a:lnR>
                    <a:noFill/>
                  </a:tcPr>
                </a:tc>
                <a:tc>
                  <a:txBody>
                    <a:bodyPr/>
                    <a:lstStyle/>
                    <a:p>
                      <a:pPr marL="179388" indent="-179388">
                        <a:buFont typeface="Arial" pitchFamily="34" charset="0"/>
                        <a:buChar char="•"/>
                      </a:pPr>
                      <a:r>
                        <a:rPr lang="da-DK" sz="1000" dirty="0" smtClean="0"/>
                        <a:t>Udfordringen (C)</a:t>
                      </a:r>
                    </a:p>
                    <a:p>
                      <a:pPr marL="179388" indent="-179388">
                        <a:buFont typeface="Arial" pitchFamily="34" charset="0"/>
                        <a:buChar char="•"/>
                      </a:pPr>
                      <a:r>
                        <a:rPr lang="da-DK" sz="1000" dirty="0" smtClean="0"/>
                        <a:t>Situationen (S)</a:t>
                      </a:r>
                    </a:p>
                    <a:p>
                      <a:pPr marL="179388" indent="-179388">
                        <a:buFont typeface="Arial" pitchFamily="34" charset="0"/>
                        <a:buChar char="•"/>
                      </a:pPr>
                      <a:r>
                        <a:rPr lang="da-DK" sz="1000" dirty="0" smtClean="0"/>
                        <a:t>Svaret (A)</a:t>
                      </a:r>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10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da-DK" sz="1000" b="1" kern="1200" dirty="0" smtClean="0">
                          <a:solidFill>
                            <a:schemeClr val="tx1"/>
                          </a:solidFill>
                          <a:latin typeface="+mn-lt"/>
                          <a:ea typeface="+mn-ea"/>
                          <a:cs typeface="+mn-cs"/>
                        </a:rPr>
                        <a:t>Fokus på problemet</a:t>
                      </a:r>
                    </a:p>
                    <a:p>
                      <a:pPr marL="179388" indent="-179388" algn="l" defTabSz="914400" rtl="0" eaLnBrk="1" latinLnBrk="0" hangingPunct="1">
                        <a:buFont typeface="Arial" pitchFamily="34" charset="0"/>
                        <a:buChar char="•"/>
                      </a:pPr>
                      <a:r>
                        <a:rPr lang="da-DK" sz="1000" kern="1200" dirty="0" smtClean="0">
                          <a:solidFill>
                            <a:schemeClr val="tx1"/>
                          </a:solidFill>
                          <a:latin typeface="+mn-lt"/>
                          <a:ea typeface="+mn-ea"/>
                          <a:cs typeface="+mn-cs"/>
                        </a:rPr>
                        <a:t>Viser</a:t>
                      </a:r>
                      <a:r>
                        <a:rPr lang="da-DK" sz="1000" kern="1200" baseline="0" dirty="0" smtClean="0">
                          <a:solidFill>
                            <a:schemeClr val="tx1"/>
                          </a:solidFill>
                          <a:latin typeface="+mn-lt"/>
                          <a:ea typeface="+mn-ea"/>
                          <a:cs typeface="+mn-cs"/>
                        </a:rPr>
                        <a:t> modtageren at afsenderen har forstået udfordringen</a:t>
                      </a:r>
                    </a:p>
                    <a:p>
                      <a:pPr marL="179388" indent="-179388" algn="l" defTabSz="914400" rtl="0" eaLnBrk="1" latinLnBrk="0" hangingPunct="1">
                        <a:buFont typeface="Arial" pitchFamily="34" charset="0"/>
                        <a:buChar char="•"/>
                      </a:pPr>
                      <a:r>
                        <a:rPr lang="da-DK" sz="1000" kern="1200" baseline="0" dirty="0" smtClean="0">
                          <a:solidFill>
                            <a:schemeClr val="tx1"/>
                          </a:solidFill>
                          <a:latin typeface="+mn-lt"/>
                          <a:ea typeface="+mn-ea"/>
                          <a:cs typeface="+mn-cs"/>
                        </a:rPr>
                        <a:t>God til at skabe </a:t>
                      </a:r>
                      <a:r>
                        <a:rPr lang="da-DK" sz="1000" kern="1200" baseline="0" dirty="0" err="1" smtClean="0">
                          <a:solidFill>
                            <a:schemeClr val="tx1"/>
                          </a:solidFill>
                          <a:latin typeface="+mn-lt"/>
                          <a:ea typeface="+mn-ea"/>
                          <a:cs typeface="+mn-cs"/>
                        </a:rPr>
                        <a:t>sense</a:t>
                      </a:r>
                      <a:r>
                        <a:rPr lang="da-DK" sz="1000" kern="1200" baseline="0" dirty="0" smtClean="0">
                          <a:solidFill>
                            <a:schemeClr val="tx1"/>
                          </a:solidFill>
                          <a:latin typeface="+mn-lt"/>
                          <a:ea typeface="+mn-ea"/>
                          <a:cs typeface="+mn-cs"/>
                        </a:rPr>
                        <a:t>-of-</a:t>
                      </a:r>
                      <a:r>
                        <a:rPr lang="da-DK" sz="1000" kern="1200" baseline="0" dirty="0" err="1" smtClean="0">
                          <a:solidFill>
                            <a:schemeClr val="tx1"/>
                          </a:solidFill>
                          <a:latin typeface="+mn-lt"/>
                          <a:ea typeface="+mn-ea"/>
                          <a:cs typeface="+mn-cs"/>
                        </a:rPr>
                        <a:t>urgency</a:t>
                      </a:r>
                      <a:endParaRPr lang="da-DK" sz="1000" kern="1200" dirty="0" smtClean="0">
                        <a:solidFill>
                          <a:schemeClr val="tx1"/>
                        </a:solidFill>
                        <a:latin typeface="+mn-lt"/>
                        <a:ea typeface="+mn-ea"/>
                        <a:cs typeface="+mn-cs"/>
                      </a:endParaRPr>
                    </a:p>
                  </a:txBody>
                  <a:tcPr>
                    <a:lnL>
                      <a:noFill/>
                    </a:lnL>
                    <a:lnR>
                      <a:noFill/>
                    </a:lnR>
                    <a:lnT>
                      <a:noFill/>
                    </a:lnT>
                    <a:lnB>
                      <a:noFill/>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1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buFont typeface="Arial" pitchFamily="34" charset="0"/>
                        <a:buChar char="•"/>
                      </a:pPr>
                      <a:endParaRPr lang="da-DK" sz="100" dirty="0" smtClean="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Font typeface="Arial" pitchFamily="34" charset="0"/>
                        <a:buChar char="•"/>
                      </a:pPr>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100" kern="1200" dirty="0" smtClean="0">
                        <a:solidFill>
                          <a:schemeClr val="tx1"/>
                        </a:solidFill>
                        <a:latin typeface="+mn-lt"/>
                        <a:ea typeface="+mn-ea"/>
                        <a:cs typeface="+mn-cs"/>
                      </a:endParaRPr>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1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buFont typeface="Arial" pitchFamily="34" charset="0"/>
                        <a:buChar char="•"/>
                      </a:pPr>
                      <a:endParaRPr lang="da-DK" sz="100" dirty="0" smtClean="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100" kern="1200" dirty="0" smtClean="0">
                        <a:solidFill>
                          <a:schemeClr val="tx1"/>
                        </a:solidFill>
                        <a:latin typeface="+mn-lt"/>
                        <a:ea typeface="+mn-ea"/>
                        <a:cs typeface="+mn-cs"/>
                      </a:endParaRPr>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00000">
                <a:tc>
                  <a:txBody>
                    <a:bodyPr/>
                    <a:lstStyle/>
                    <a:p>
                      <a:pPr marL="273050" indent="-273050">
                        <a:buFont typeface="+mj-lt"/>
                        <a:buAutoNum type="arabicPeriod"/>
                      </a:pPr>
                      <a:endParaRPr lang="da-DK" sz="1000" dirty="0" smtClean="0"/>
                    </a:p>
                  </a:txBody>
                  <a:tcPr>
                    <a:noFill/>
                  </a:tcPr>
                </a:tc>
                <a:tc>
                  <a:txBody>
                    <a:bodyPr/>
                    <a:lstStyle/>
                    <a:p>
                      <a:pPr marL="273050" indent="-273050">
                        <a:buFont typeface="+mj-lt"/>
                        <a:buAutoNum type="arabicPeriod"/>
                      </a:pPr>
                      <a:endParaRPr lang="da-DK" sz="300" dirty="0" smtClean="0"/>
                    </a:p>
                  </a:txBody>
                  <a:tcPr marL="0" marR="0" marT="0" marB="0">
                    <a:lnR>
                      <a:noFill/>
                    </a:lnR>
                    <a:noFill/>
                  </a:tcPr>
                </a:tc>
                <a:tc>
                  <a:txBody>
                    <a:bodyPr/>
                    <a:lstStyle/>
                    <a:p>
                      <a:pPr marL="179388" indent="-179388">
                        <a:buFont typeface="Arial" pitchFamily="34" charset="0"/>
                        <a:buChar char="•"/>
                      </a:pPr>
                      <a:r>
                        <a:rPr lang="da-DK" sz="1000" dirty="0" smtClean="0"/>
                        <a:t>Svaret (A)</a:t>
                      </a:r>
                    </a:p>
                    <a:p>
                      <a:pPr marL="179388" indent="-179388">
                        <a:buFont typeface="Arial" pitchFamily="34" charset="0"/>
                        <a:buChar char="•"/>
                      </a:pPr>
                      <a:r>
                        <a:rPr lang="da-DK" sz="1000" dirty="0" smtClean="0"/>
                        <a:t>Situationen (S)</a:t>
                      </a:r>
                    </a:p>
                    <a:p>
                      <a:pPr marL="179388" indent="-179388">
                        <a:buFont typeface="Arial" pitchFamily="34" charset="0"/>
                        <a:buChar char="•"/>
                      </a:pPr>
                      <a:r>
                        <a:rPr lang="da-DK" sz="1000" dirty="0" smtClean="0"/>
                        <a:t>Udfordringen (C)</a:t>
                      </a:r>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10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en-US" sz="1000" b="1" kern="1200" noProof="0" dirty="0" smtClean="0">
                          <a:solidFill>
                            <a:schemeClr val="tx1"/>
                          </a:solidFill>
                          <a:latin typeface="+mn-lt"/>
                          <a:ea typeface="+mn-ea"/>
                          <a:cs typeface="+mn-cs"/>
                        </a:rPr>
                        <a:t>Bottom line up</a:t>
                      </a:r>
                      <a:r>
                        <a:rPr lang="en-US" sz="1000" b="1" kern="1200" baseline="0" noProof="0" dirty="0" smtClean="0">
                          <a:solidFill>
                            <a:schemeClr val="tx1"/>
                          </a:solidFill>
                          <a:latin typeface="+mn-lt"/>
                          <a:ea typeface="+mn-ea"/>
                          <a:cs typeface="+mn-cs"/>
                        </a:rPr>
                        <a:t> front</a:t>
                      </a:r>
                      <a:endParaRPr lang="en-US" sz="1000" b="1" kern="1200" noProof="0" dirty="0" smtClean="0">
                        <a:solidFill>
                          <a:schemeClr val="tx1"/>
                        </a:solidFill>
                        <a:latin typeface="+mn-lt"/>
                        <a:ea typeface="+mn-ea"/>
                        <a:cs typeface="+mn-cs"/>
                      </a:endParaRPr>
                    </a:p>
                    <a:p>
                      <a:pPr marL="179388" indent="-179388" algn="l" defTabSz="914400" rtl="0" eaLnBrk="1" latinLnBrk="0" hangingPunct="1">
                        <a:buFont typeface="Arial" pitchFamily="34" charset="0"/>
                        <a:buChar char="•"/>
                      </a:pPr>
                      <a:r>
                        <a:rPr lang="da-DK" sz="1000" kern="1200" dirty="0" smtClean="0">
                          <a:solidFill>
                            <a:schemeClr val="tx1"/>
                          </a:solidFill>
                          <a:latin typeface="+mn-lt"/>
                          <a:ea typeface="+mn-ea"/>
                          <a:cs typeface="+mn-cs"/>
                        </a:rPr>
                        <a:t>Starter med svaret eller løsningen på problemet</a:t>
                      </a:r>
                    </a:p>
                    <a:p>
                      <a:pPr marL="179388" indent="-179388" algn="l" defTabSz="914400" rtl="0" eaLnBrk="1" latinLnBrk="0" hangingPunct="1">
                        <a:buFont typeface="Arial" pitchFamily="34" charset="0"/>
                        <a:buChar char="•"/>
                      </a:pPr>
                      <a:r>
                        <a:rPr lang="da-DK" sz="1000" kern="1200" dirty="0" smtClean="0">
                          <a:solidFill>
                            <a:schemeClr val="tx1"/>
                          </a:solidFill>
                          <a:latin typeface="+mn-lt"/>
                          <a:ea typeface="+mn-ea"/>
                          <a:cs typeface="+mn-cs"/>
                        </a:rPr>
                        <a:t>Virker bedst når modtageren er helt enig i S og C samt er modtagelig overfor en løsning</a:t>
                      </a:r>
                    </a:p>
                  </a:txBody>
                  <a:tcPr>
                    <a:lnL>
                      <a:noFill/>
                    </a:lnL>
                    <a:lnR>
                      <a:noFill/>
                    </a:lnR>
                    <a:lnT>
                      <a:noFill/>
                    </a:lnT>
                    <a:lnB>
                      <a:noFill/>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4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buFont typeface="Arial" pitchFamily="34" charset="0"/>
                        <a:buChar char="•"/>
                      </a:pPr>
                      <a:endParaRPr lang="da-DK" sz="400" dirty="0" smtClean="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Font typeface="Arial" pitchFamily="34" charset="0"/>
                        <a:buChar char="•"/>
                      </a:pPr>
                      <a:endParaRPr lang="da-DK" sz="4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400" kern="1200" dirty="0" smtClean="0">
                        <a:solidFill>
                          <a:schemeClr val="tx1"/>
                        </a:solidFill>
                        <a:latin typeface="+mn-lt"/>
                        <a:ea typeface="+mn-ea"/>
                        <a:cs typeface="+mn-cs"/>
                      </a:endParaRPr>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4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buFont typeface="Arial" pitchFamily="34" charset="0"/>
                        <a:buChar char="•"/>
                      </a:pPr>
                      <a:endParaRPr lang="da-DK" sz="400" dirty="0" smtClean="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4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400" kern="1200" dirty="0" smtClean="0">
                        <a:solidFill>
                          <a:schemeClr val="tx1"/>
                        </a:solidFill>
                        <a:latin typeface="+mn-lt"/>
                        <a:ea typeface="+mn-ea"/>
                        <a:cs typeface="+mn-cs"/>
                      </a:endParaRPr>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00000">
                <a:tc>
                  <a:txBody>
                    <a:bodyPr/>
                    <a:lstStyle/>
                    <a:p>
                      <a:pPr marL="273050" indent="-273050">
                        <a:buFont typeface="+mj-lt"/>
                        <a:buAutoNum type="arabicPeriod"/>
                      </a:pPr>
                      <a:endParaRPr lang="da-DK" sz="1000" dirty="0" smtClean="0"/>
                    </a:p>
                  </a:txBody>
                  <a:tcPr>
                    <a:noFill/>
                  </a:tcPr>
                </a:tc>
                <a:tc>
                  <a:txBody>
                    <a:bodyPr/>
                    <a:lstStyle/>
                    <a:p>
                      <a:pPr marL="273050" indent="-273050">
                        <a:buFont typeface="+mj-lt"/>
                        <a:buAutoNum type="arabicPeriod"/>
                      </a:pPr>
                      <a:endParaRPr lang="da-DK" sz="300" dirty="0" smtClean="0"/>
                    </a:p>
                  </a:txBody>
                  <a:tcPr marL="0" marR="0" marT="0" marB="0">
                    <a:lnR>
                      <a:noFill/>
                    </a:lnR>
                    <a:noFill/>
                  </a:tcPr>
                </a:tc>
                <a:tc>
                  <a:txBody>
                    <a:bodyPr/>
                    <a:lstStyle/>
                    <a:p>
                      <a:pPr marL="179388" indent="-179388">
                        <a:buFont typeface="Arial" pitchFamily="34" charset="0"/>
                        <a:buChar char="•"/>
                      </a:pPr>
                      <a:r>
                        <a:rPr lang="da-DK" sz="1000" dirty="0" smtClean="0"/>
                        <a:t>Spørgsmålet (Q)</a:t>
                      </a:r>
                    </a:p>
                    <a:p>
                      <a:pPr marL="179388" indent="-179388">
                        <a:buFont typeface="Arial" pitchFamily="34" charset="0"/>
                        <a:buChar char="•"/>
                      </a:pPr>
                      <a:r>
                        <a:rPr lang="da-DK" sz="1000" dirty="0" smtClean="0"/>
                        <a:t>Situationen (S)</a:t>
                      </a:r>
                    </a:p>
                    <a:p>
                      <a:pPr marL="179388" indent="-179388">
                        <a:buFont typeface="Arial" pitchFamily="34" charset="0"/>
                        <a:buChar char="•"/>
                      </a:pPr>
                      <a:r>
                        <a:rPr lang="da-DK" sz="1000" dirty="0" smtClean="0"/>
                        <a:t>Udfordringen (C)</a:t>
                      </a:r>
                    </a:p>
                    <a:p>
                      <a:pPr marL="179388" indent="-179388">
                        <a:buFont typeface="Arial" pitchFamily="34" charset="0"/>
                        <a:buChar char="•"/>
                      </a:pPr>
                      <a:r>
                        <a:rPr lang="da-DK" sz="1000" dirty="0" smtClean="0"/>
                        <a:t>Svaret (A)</a:t>
                      </a:r>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10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da-DK" sz="1000" b="1" kern="1200" dirty="0" smtClean="0">
                          <a:solidFill>
                            <a:schemeClr val="tx1"/>
                          </a:solidFill>
                          <a:latin typeface="+mn-lt"/>
                          <a:ea typeface="+mn-ea"/>
                          <a:cs typeface="+mn-cs"/>
                        </a:rPr>
                        <a:t>Fokus på spørgsmålet i kontekst</a:t>
                      </a:r>
                    </a:p>
                    <a:p>
                      <a:pPr marL="179388" indent="-179388" algn="l" defTabSz="914400" rtl="0" eaLnBrk="1" latinLnBrk="0" hangingPunct="1">
                        <a:buFont typeface="Arial" pitchFamily="34" charset="0"/>
                        <a:buChar char="•"/>
                      </a:pPr>
                      <a:r>
                        <a:rPr lang="da-DK" sz="1000" kern="1200" dirty="0" smtClean="0">
                          <a:solidFill>
                            <a:schemeClr val="tx1"/>
                          </a:solidFill>
                          <a:latin typeface="+mn-lt"/>
                          <a:ea typeface="+mn-ea"/>
                          <a:cs typeface="+mn-cs"/>
                        </a:rPr>
                        <a:t>Starter med at fange modtagerens opmærksomhed og guider derefter igennem situationen</a:t>
                      </a:r>
                    </a:p>
                    <a:p>
                      <a:pPr marL="179388" indent="-179388" algn="l" defTabSz="914400" rtl="0" eaLnBrk="1" latinLnBrk="0" hangingPunct="1">
                        <a:buFont typeface="Arial" pitchFamily="34" charset="0"/>
                        <a:buChar char="•"/>
                      </a:pPr>
                      <a:r>
                        <a:rPr lang="da-DK" sz="1000" kern="1200" dirty="0" smtClean="0">
                          <a:solidFill>
                            <a:schemeClr val="tx1"/>
                          </a:solidFill>
                          <a:latin typeface="+mn-lt"/>
                          <a:ea typeface="+mn-ea"/>
                          <a:cs typeface="+mn-cs"/>
                        </a:rPr>
                        <a:t>Bedst hvis der</a:t>
                      </a:r>
                      <a:r>
                        <a:rPr lang="da-DK" sz="1000" kern="1200" baseline="0" dirty="0" smtClean="0">
                          <a:solidFill>
                            <a:schemeClr val="tx1"/>
                          </a:solidFill>
                          <a:latin typeface="+mn-lt"/>
                          <a:ea typeface="+mn-ea"/>
                          <a:cs typeface="+mn-cs"/>
                        </a:rPr>
                        <a:t> er mange mulige tolkninger af S og </a:t>
                      </a:r>
                      <a:r>
                        <a:rPr lang="da-DK" sz="1000" kern="1200" dirty="0" smtClean="0">
                          <a:solidFill>
                            <a:schemeClr val="tx1"/>
                          </a:solidFill>
                          <a:latin typeface="+mn-lt"/>
                          <a:ea typeface="+mn-ea"/>
                          <a:cs typeface="+mn-cs"/>
                        </a:rPr>
                        <a:t>C</a:t>
                      </a:r>
                    </a:p>
                  </a:txBody>
                  <a:tcPr>
                    <a:lnL>
                      <a:noFill/>
                    </a:lnL>
                    <a:lnR>
                      <a:noFill/>
                    </a:lnR>
                    <a:lnT>
                      <a:noFill/>
                    </a:lnT>
                    <a:lnB>
                      <a:noFill/>
                    </a:lnB>
                    <a:lnTlToBr w="12700" cmpd="sng">
                      <a:noFill/>
                      <a:prstDash val="solid"/>
                    </a:lnTlToBr>
                    <a:lnBlToTr w="12700" cmpd="sng">
                      <a:noFill/>
                      <a:prstDash val="solid"/>
                    </a:lnBlToTr>
                    <a:noFill/>
                  </a:tcPr>
                </a:tc>
              </a:tr>
              <a:tr h="54000">
                <a:tc>
                  <a:txBody>
                    <a:bodyPr/>
                    <a:lstStyle/>
                    <a:p>
                      <a:endParaRPr lang="da-DK" sz="100" dirty="0"/>
                    </a:p>
                  </a:txBody>
                  <a:tcPr marL="0" marR="0" marT="0" marB="0">
                    <a:lnB w="6350" cap="flat" cmpd="sng" algn="ctr">
                      <a:noFill/>
                      <a:prstDash val="solid"/>
                      <a:round/>
                      <a:headEnd type="none" w="med" len="med"/>
                      <a:tailEnd type="none" w="med" len="med"/>
                    </a:lnB>
                    <a:noFill/>
                  </a:tcPr>
                </a:tc>
                <a:tc>
                  <a:txBody>
                    <a:bodyPr/>
                    <a:lstStyle/>
                    <a:p>
                      <a:endParaRPr lang="da-DK" sz="100" dirty="0"/>
                    </a:p>
                  </a:txBody>
                  <a:tcPr marL="0" marR="0" marT="0" marB="0">
                    <a:lnB w="6350" cap="flat" cmpd="sng" algn="ctr">
                      <a:noFill/>
                      <a:prstDash val="solid"/>
                      <a:round/>
                      <a:headEnd type="none" w="med" len="med"/>
                      <a:tailEnd type="none" w="med" len="med"/>
                    </a:lnB>
                    <a:noFill/>
                  </a:tcPr>
                </a:tc>
                <a:tc>
                  <a:txBody>
                    <a:bodyPr/>
                    <a:lstStyle/>
                    <a:p>
                      <a:endParaRPr lang="da-DK" sz="100" dirty="0"/>
                    </a:p>
                  </a:txBody>
                  <a:tcPr marL="0" marR="0" marT="0" marB="0">
                    <a:lnT>
                      <a:noFill/>
                    </a:lnT>
                    <a:lnB w="6350" cap="flat" cmpd="sng" algn="ctr">
                      <a:solidFill>
                        <a:schemeClr val="tx1"/>
                      </a:solidFill>
                      <a:prstDash val="solid"/>
                      <a:round/>
                      <a:headEnd type="none" w="med" len="med"/>
                      <a:tailEnd type="none" w="med" len="med"/>
                    </a:lnB>
                    <a:noFill/>
                  </a:tcPr>
                </a:tc>
                <a:tc>
                  <a:txBody>
                    <a:bodyPr/>
                    <a:lstStyle/>
                    <a:p>
                      <a:endParaRPr lang="da-DK" sz="100" dirty="0"/>
                    </a:p>
                  </a:txBody>
                  <a:tcPr marL="0" marR="0" marT="0" marB="0">
                    <a:lnT>
                      <a:noFill/>
                    </a:lnT>
                    <a:lnB w="6350" cap="flat" cmpd="sng" algn="ctr">
                      <a:solidFill>
                        <a:schemeClr val="tx1"/>
                      </a:solidFill>
                      <a:prstDash val="solid"/>
                      <a:round/>
                      <a:headEnd type="none" w="med" len="med"/>
                      <a:tailEnd type="none" w="med" len="med"/>
                    </a:lnB>
                    <a:noFill/>
                  </a:tcPr>
                </a:tc>
                <a:tc>
                  <a:txBody>
                    <a:bodyPr/>
                    <a:lstStyle/>
                    <a:p>
                      <a:endParaRPr lang="da-DK" sz="100" kern="1200" baseline="0" dirty="0">
                        <a:solidFill>
                          <a:schemeClr val="tx1"/>
                        </a:solidFill>
                        <a:latin typeface="+mn-lt"/>
                        <a:ea typeface="+mn-ea"/>
                        <a:cs typeface="+mn-cs"/>
                      </a:endParaRPr>
                    </a:p>
                  </a:txBody>
                  <a:tcPr marL="0" marR="0" marT="0" marB="0">
                    <a:lnT>
                      <a:noFill/>
                    </a:lnT>
                    <a:lnB w="6350" cap="flat" cmpd="sng" algn="ctr">
                      <a:solidFill>
                        <a:schemeClr val="tx1"/>
                      </a:solidFill>
                      <a:prstDash val="solid"/>
                      <a:round/>
                      <a:headEnd type="none" w="med" len="med"/>
                      <a:tailEnd type="none" w="med" len="med"/>
                    </a:lnB>
                    <a:no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000" kern="1200" baseline="0" noProof="0" dirty="0" smtClean="0">
                        <a:solidFill>
                          <a:schemeClr val="tx1"/>
                        </a:solidFill>
                        <a:latin typeface="+mn-lt"/>
                        <a:ea typeface="+mn-ea"/>
                        <a:cs typeface="+mn-cs"/>
                      </a:endParaRPr>
                    </a:p>
                  </a:txBody>
                  <a:tcPr anchor="ctr">
                    <a:lnT w="6350" cap="flat" cmpd="sng" algn="ctr">
                      <a:no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300" kern="1200" baseline="0" noProof="0" dirty="0" smtClean="0">
                        <a:solidFill>
                          <a:schemeClr val="tx1"/>
                        </a:solidFill>
                        <a:latin typeface="+mn-lt"/>
                        <a:ea typeface="+mn-ea"/>
                        <a:cs typeface="+mn-cs"/>
                      </a:endParaRPr>
                    </a:p>
                  </a:txBody>
                  <a:tcPr marL="0" marR="0" marT="0" marB="0" anchor="ctr">
                    <a:lnT w="6350" cap="flat" cmpd="sng" algn="ctr">
                      <a:noFill/>
                      <a:prstDash val="solid"/>
                      <a:round/>
                      <a:headEnd type="none" w="med" len="med"/>
                      <a:tailEnd type="none" w="med" len="med"/>
                    </a:lnT>
                    <a:no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kern="1200" baseline="0" noProof="0" dirty="0" smtClean="0">
                          <a:solidFill>
                            <a:schemeClr val="tx1"/>
                          </a:solidFill>
                          <a:latin typeface="+mn-lt"/>
                          <a:ea typeface="+mn-ea"/>
                          <a:cs typeface="+mn-cs"/>
                        </a:rPr>
                        <a:t>Bemærk: Spørgsmålet (Q) er implicit i de øverste tre metoder</a:t>
                      </a:r>
                    </a:p>
                  </a:txBody>
                  <a:tcPr>
                    <a:lnT w="6350" cap="flat" cmpd="sng" algn="ctr">
                      <a:solidFill>
                        <a:schemeClr val="tx1"/>
                      </a:solidFill>
                      <a:prstDash val="solid"/>
                      <a:round/>
                      <a:headEnd type="none" w="med" len="med"/>
                      <a:tailEnd type="none" w="med" len="med"/>
                    </a:lnT>
                    <a:noFill/>
                  </a:tcPr>
                </a:tc>
                <a:tc hMerge="1">
                  <a:txBody>
                    <a:bodyPr/>
                    <a:lstStyle/>
                    <a:p>
                      <a:endParaRPr lang="da-DK" sz="100" dirty="0"/>
                    </a:p>
                  </a:txBody>
                  <a:tcPr marL="0" marR="0" marT="0" marB="0">
                    <a:lnT w="12700" cap="flat" cmpd="sng" algn="ctr">
                      <a:solidFill>
                        <a:schemeClr val="tx1"/>
                      </a:solidFill>
                      <a:prstDash val="solid"/>
                      <a:round/>
                      <a:headEnd type="none" w="med" len="med"/>
                      <a:tailEnd type="none" w="med" len="med"/>
                    </a:lnT>
                  </a:tcPr>
                </a:tc>
                <a:tc hMerge="1">
                  <a:txBody>
                    <a:bodyPr/>
                    <a:lstStyle/>
                    <a:p>
                      <a:endParaRPr lang="da-DK" sz="1400" kern="1200" baseline="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tcPr>
                </a:tc>
              </a:tr>
            </a:tbl>
          </a:graphicData>
        </a:graphic>
      </p:graphicFrame>
      <p:sp>
        <p:nvSpPr>
          <p:cNvPr id="2" name="Titel 1"/>
          <p:cNvSpPr>
            <a:spLocks noGrp="1"/>
          </p:cNvSpPr>
          <p:nvPr>
            <p:ph type="title"/>
          </p:nvPr>
        </p:nvSpPr>
        <p:spPr>
          <a:xfrm>
            <a:off x="719138" y="536575"/>
            <a:ext cx="7700962" cy="762000"/>
          </a:xfrm>
          <a:noFill/>
        </p:spPr>
        <p:txBody>
          <a:bodyPr/>
          <a:lstStyle/>
          <a:p>
            <a:r>
              <a:rPr lang="da-DK" dirty="0"/>
              <a:t>Elementerne i introduktionen kan præsenteres i forskellig rækkefølger </a:t>
            </a:r>
            <a:r>
              <a:rPr lang="da-DK" dirty="0" smtClean="0"/>
              <a:t>til forskellige formål</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28</a:t>
            </a:fld>
            <a:endParaRPr lang="da-DK" noProof="0"/>
          </a:p>
        </p:txBody>
      </p:sp>
      <p:sp>
        <p:nvSpPr>
          <p:cNvPr id="27" name="Pentagon 26"/>
          <p:cNvSpPr/>
          <p:nvPr/>
        </p:nvSpPr>
        <p:spPr bwMode="auto">
          <a:xfrm>
            <a:off x="755576" y="1979475"/>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S-</a:t>
            </a:r>
            <a:r>
              <a:rPr kumimoji="0" lang="da-DK" sz="2000" b="1" i="0" u="none" strike="noStrike" cap="none" normalizeH="0" dirty="0" smtClean="0">
                <a:ln>
                  <a:noFill/>
                </a:ln>
                <a:effectLst/>
                <a:latin typeface="Verdana" pitchFamily="34" charset="0"/>
              </a:rPr>
              <a:t>C-A</a:t>
            </a:r>
            <a:endParaRPr kumimoji="0" lang="da-DK" sz="2000" b="1" i="0" u="none" strike="noStrike" cap="none" normalizeH="0" baseline="0" dirty="0" smtClean="0">
              <a:ln>
                <a:noFill/>
              </a:ln>
              <a:effectLst/>
              <a:latin typeface="Verdana" pitchFamily="34" charset="0"/>
            </a:endParaRPr>
          </a:p>
        </p:txBody>
      </p:sp>
      <p:sp>
        <p:nvSpPr>
          <p:cNvPr id="30" name="Pentagon 29"/>
          <p:cNvSpPr/>
          <p:nvPr/>
        </p:nvSpPr>
        <p:spPr bwMode="auto">
          <a:xfrm>
            <a:off x="755576" y="4187721"/>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A-S-C</a:t>
            </a:r>
          </a:p>
        </p:txBody>
      </p:sp>
      <p:sp>
        <p:nvSpPr>
          <p:cNvPr id="8" name="Pentagon 7"/>
          <p:cNvSpPr/>
          <p:nvPr/>
        </p:nvSpPr>
        <p:spPr bwMode="auto">
          <a:xfrm>
            <a:off x="755576" y="3083598"/>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C-S-A</a:t>
            </a:r>
          </a:p>
        </p:txBody>
      </p:sp>
      <p:sp>
        <p:nvSpPr>
          <p:cNvPr id="14" name="Pentagon 13"/>
          <p:cNvSpPr/>
          <p:nvPr/>
        </p:nvSpPr>
        <p:spPr bwMode="auto">
          <a:xfrm>
            <a:off x="755576" y="5291843"/>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Q-</a:t>
            </a:r>
            <a:r>
              <a:rPr kumimoji="0" lang="da-DK" sz="2000" b="1" i="0" u="none" strike="noStrike" cap="none" normalizeH="0" dirty="0" smtClean="0">
                <a:ln>
                  <a:noFill/>
                </a:ln>
                <a:effectLst/>
                <a:latin typeface="Verdana" pitchFamily="34" charset="0"/>
              </a:rPr>
              <a:t>S-C-A</a:t>
            </a:r>
            <a:endParaRPr kumimoji="0" lang="da-DK" sz="2000" b="1" i="0" u="none" strike="noStrike" cap="none" normalizeH="0" baseline="0" dirty="0" smtClean="0">
              <a:ln>
                <a:noFill/>
              </a:ln>
              <a:effectLst/>
              <a:latin typeface="Verdana" pitchFamily="34" charset="0"/>
            </a:endParaRPr>
          </a:p>
        </p:txBody>
      </p:sp>
      <p:sp>
        <p:nvSpPr>
          <p:cNvPr id="17" name="Tekstfelt 11"/>
          <p:cNvSpPr txBox="1"/>
          <p:nvPr/>
        </p:nvSpPr>
        <p:spPr>
          <a:xfrm>
            <a:off x="827584" y="6618257"/>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6414946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Pladsholder til indhold 17"/>
          <p:cNvGraphicFramePr>
            <a:graphicFrameLocks noGrp="1"/>
          </p:cNvGraphicFramePr>
          <p:nvPr>
            <p:ph idx="1"/>
            <p:extLst>
              <p:ext uri="{D42A27DB-BD31-4B8C-83A1-F6EECF244321}">
                <p14:modId xmlns:p14="http://schemas.microsoft.com/office/powerpoint/2010/main" xmlns="" val="1651638787"/>
              </p:ext>
            </p:extLst>
          </p:nvPr>
        </p:nvGraphicFramePr>
        <p:xfrm>
          <a:off x="755576" y="1336992"/>
          <a:ext cx="8240478" cy="5271880"/>
        </p:xfrm>
        <a:graphic>
          <a:graphicData uri="http://schemas.openxmlformats.org/drawingml/2006/table">
            <a:tbl>
              <a:tblPr firstRow="1" bandRow="1">
                <a:tableStyleId>{2D5ABB26-0587-4C30-8999-92F81FD0307C}</a:tableStyleId>
              </a:tblPr>
              <a:tblGrid>
                <a:gridCol w="1548000"/>
                <a:gridCol w="108000"/>
                <a:gridCol w="3240000"/>
                <a:gridCol w="104478"/>
                <a:gridCol w="3240000"/>
              </a:tblGrid>
              <a:tr h="0">
                <a:tc>
                  <a:txBody>
                    <a:bodyPr/>
                    <a:lstStyle/>
                    <a:p>
                      <a:endParaRPr lang="da-DK" sz="1400" b="1" dirty="0" smtClean="0"/>
                    </a:p>
                    <a:p>
                      <a:endParaRPr lang="da-DK" sz="1400" b="1"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400" b="1" dirty="0"/>
                    </a:p>
                  </a:txBody>
                  <a:tcPr marL="0" marR="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a-DK" sz="1050" b="1" dirty="0" smtClean="0"/>
                        <a:t>Eksempel 1</a:t>
                      </a:r>
                      <a:endParaRPr lang="da-DK" sz="1050" b="1" dirty="0"/>
                    </a:p>
                  </a:txBody>
                  <a:tcPr anchor="b">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50" b="1" dirty="0"/>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p>
                      <a:r>
                        <a:rPr lang="da-DK" sz="1050" b="1" dirty="0" smtClean="0"/>
                        <a:t>Eksempel 2</a:t>
                      </a:r>
                      <a:endParaRPr lang="da-DK" sz="1050" b="1" dirty="0"/>
                    </a:p>
                  </a:txBody>
                  <a:tcPr anchor="b">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08000">
                <a:tc>
                  <a:txBody>
                    <a:bodyPr/>
                    <a:lstStyle/>
                    <a:p>
                      <a:endParaRPr lang="da-DK" sz="100" dirty="0"/>
                    </a:p>
                  </a:txBody>
                  <a:tcPr marL="0" marR="0" marT="0" marB="0">
                    <a:lnT w="6350" cap="flat" cmpd="sng" algn="ctr">
                      <a:noFill/>
                      <a:prstDash val="solid"/>
                      <a:round/>
                      <a:headEnd type="none" w="med" len="med"/>
                      <a:tailEnd type="none" w="med" len="med"/>
                    </a:lnT>
                    <a:noFill/>
                  </a:tcPr>
                </a:tc>
                <a:tc>
                  <a:txBody>
                    <a:bodyPr/>
                    <a:lstStyle/>
                    <a:p>
                      <a:endParaRPr lang="da-DK" sz="100" dirty="0"/>
                    </a:p>
                  </a:txBody>
                  <a:tcPr marL="0" marR="0" marT="0" marB="0">
                    <a:lnR>
                      <a:noFill/>
                    </a:lnR>
                    <a:lnT w="12700" cap="flat" cmpd="sng" algn="ctr">
                      <a:noFill/>
                      <a:prstDash val="solid"/>
                      <a:round/>
                      <a:headEnd type="none" w="med" len="med"/>
                      <a:tailEnd type="none" w="med" len="med"/>
                    </a:lnT>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00000">
                <a:tc>
                  <a:txBody>
                    <a:bodyPr/>
                    <a:lstStyle/>
                    <a:p>
                      <a:pPr marL="273050" indent="-273050">
                        <a:buFont typeface="+mj-lt"/>
                        <a:buAutoNum type="arabicPeriod"/>
                      </a:pPr>
                      <a:endParaRPr lang="da-DK" sz="800" dirty="0" smtClean="0"/>
                    </a:p>
                  </a:txBody>
                  <a:tcPr>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0" indent="0" algn="l" defTabSz="914400" rtl="0" eaLnBrk="1" latinLnBrk="0" hangingPunct="1">
                        <a:buFont typeface="Arial" pitchFamily="34" charset="0"/>
                        <a:buNone/>
                      </a:pPr>
                      <a:r>
                        <a:rPr lang="da-DK" sz="800" b="1" kern="1200" dirty="0" smtClean="0">
                          <a:solidFill>
                            <a:schemeClr val="tx1"/>
                          </a:solidFill>
                          <a:latin typeface="+mn-lt"/>
                          <a:ea typeface="+mn-ea"/>
                          <a:cs typeface="+mn-cs"/>
                        </a:rPr>
                        <a:t>Klassiske opbygning</a:t>
                      </a:r>
                    </a:p>
                    <a:p>
                      <a:pPr marL="228600" indent="-228600">
                        <a:buFont typeface="+mj-lt"/>
                        <a:buAutoNum type="arabicPeriod"/>
                      </a:pPr>
                      <a:r>
                        <a:rPr lang="da-DK" sz="800" dirty="0" smtClean="0"/>
                        <a:t>Den nuværende proces til X er Y (S)</a:t>
                      </a:r>
                    </a:p>
                    <a:p>
                      <a:pPr marL="228600" indent="-228600">
                        <a:buFont typeface="+mj-lt"/>
                        <a:buAutoNum type="arabicPeriod"/>
                      </a:pPr>
                      <a:r>
                        <a:rPr lang="da-DK" sz="800" dirty="0" smtClean="0"/>
                        <a:t>Den nuværende proces giver ikke de ønskede resultater (C)</a:t>
                      </a:r>
                    </a:p>
                    <a:p>
                      <a:pPr marL="228600" indent="-228600">
                        <a:buFont typeface="+mj-lt"/>
                        <a:buAutoNum type="arabicPeriod"/>
                      </a:pPr>
                      <a:r>
                        <a:rPr lang="da-DK" sz="800" dirty="0" smtClean="0"/>
                        <a:t>Processen skal ændres ved… (A)</a:t>
                      </a:r>
                      <a:endParaRPr lang="da-DK" sz="8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8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da-DK" sz="800" b="1" kern="1200" dirty="0" smtClean="0">
                          <a:solidFill>
                            <a:schemeClr val="tx1"/>
                          </a:solidFill>
                          <a:latin typeface="+mn-lt"/>
                          <a:ea typeface="+mn-ea"/>
                          <a:cs typeface="+mn-cs"/>
                        </a:rPr>
                        <a:t>Klassiske opbygning</a:t>
                      </a:r>
                    </a:p>
                    <a:p>
                      <a:pPr marL="228600" indent="-228600">
                        <a:buFont typeface="+mj-lt"/>
                        <a:buAutoNum type="arabicPeriod"/>
                      </a:pPr>
                      <a:r>
                        <a:rPr lang="da-DK" sz="800" dirty="0" smtClean="0"/>
                        <a:t>Indtjeningen har været stabil</a:t>
                      </a:r>
                      <a:r>
                        <a:rPr lang="da-DK" sz="800" baseline="0" dirty="0" smtClean="0"/>
                        <a:t> de sidste mange år (S)</a:t>
                      </a:r>
                      <a:endParaRPr lang="da-DK" sz="800" dirty="0" smtClean="0"/>
                    </a:p>
                    <a:p>
                      <a:pPr marL="228600" indent="-228600">
                        <a:buFont typeface="+mj-lt"/>
                        <a:buAutoNum type="arabicPeriod"/>
                      </a:pPr>
                      <a:r>
                        <a:rPr lang="da-DK" sz="800" dirty="0" smtClean="0"/>
                        <a:t>Det seneste regnskab viste</a:t>
                      </a:r>
                      <a:r>
                        <a:rPr lang="da-DK" sz="800" baseline="0" dirty="0" smtClean="0"/>
                        <a:t> faldende indtjening (C)</a:t>
                      </a:r>
                      <a:endParaRPr lang="da-DK" sz="800" dirty="0" smtClean="0"/>
                    </a:p>
                    <a:p>
                      <a:pPr marL="228600" indent="-228600">
                        <a:buFont typeface="+mj-lt"/>
                        <a:buAutoNum type="arabicPeriod"/>
                      </a:pPr>
                      <a:r>
                        <a:rPr lang="da-DK" sz="800" dirty="0" smtClean="0"/>
                        <a:t>Den faldende indtjening kan modvirkes ved… (A)</a:t>
                      </a:r>
                      <a:endParaRPr lang="da-DK" sz="800" dirty="0"/>
                    </a:p>
                  </a:txBody>
                  <a:tcPr>
                    <a:lnL>
                      <a:noFill/>
                    </a:lnL>
                    <a:lnR>
                      <a:noFill/>
                    </a:lnR>
                    <a:lnT>
                      <a:noFill/>
                    </a:lnT>
                    <a:lnB>
                      <a:noFill/>
                    </a:lnB>
                    <a:lnTlToBr w="12700" cmpd="sng">
                      <a:noFill/>
                      <a:prstDash val="solid"/>
                    </a:lnTlToBr>
                    <a:lnBlToTr w="12700" cmpd="sng">
                      <a:noFill/>
                      <a:prstDash val="solid"/>
                    </a:lnBlToTr>
                    <a:noFill/>
                  </a:tcPr>
                </a:tc>
              </a:tr>
              <a:tr h="90000">
                <a:tc>
                  <a:txBody>
                    <a:bodyPr/>
                    <a:lstStyle/>
                    <a:p>
                      <a:endParaRPr lang="da-DK" sz="100" dirty="0"/>
                    </a:p>
                  </a:txBody>
                  <a:tcPr marL="0" marR="0" marT="0" marB="0">
                    <a:lnB w="6350" cap="flat" cmpd="sng" algn="ctr">
                      <a:noFill/>
                      <a:prstDash val="solid"/>
                      <a:round/>
                      <a:headEnd type="none" w="med" len="med"/>
                      <a:tailEnd type="none" w="med" len="med"/>
                    </a:lnB>
                    <a:noFill/>
                  </a:tcPr>
                </a:tc>
                <a:tc>
                  <a:txBody>
                    <a:bodyPr/>
                    <a:lstStyle/>
                    <a:p>
                      <a:endParaRPr lang="da-DK" sz="100" dirty="0"/>
                    </a:p>
                  </a:txBody>
                  <a:tcPr marL="0" marR="0" marT="0" marB="0">
                    <a:lnR>
                      <a:noFill/>
                    </a:lnR>
                    <a:lnB w="6350" cap="flat" cmpd="sng" algn="ctr">
                      <a:noFill/>
                      <a:prstDash val="solid"/>
                      <a:round/>
                      <a:headEnd type="none" w="med" len="med"/>
                      <a:tailEnd type="none" w="med" len="med"/>
                    </a:lnB>
                    <a:noFill/>
                  </a:tcPr>
                </a:tc>
                <a:tc>
                  <a:txBody>
                    <a:bodyPr/>
                    <a:lstStyle/>
                    <a:p>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0000">
                <a:tc>
                  <a:txBody>
                    <a:bodyPr/>
                    <a:lstStyle/>
                    <a:p>
                      <a:endParaRPr lang="da-DK" sz="100" dirty="0"/>
                    </a:p>
                  </a:txBody>
                  <a:tcPr marL="0" marR="0" marT="0" marB="0">
                    <a:lnT w="6350" cap="flat" cmpd="sng" algn="ctr">
                      <a:noFill/>
                      <a:prstDash val="solid"/>
                      <a:round/>
                      <a:headEnd type="none" w="med" len="med"/>
                      <a:tailEnd type="none" w="med" len="med"/>
                    </a:lnT>
                    <a:noFill/>
                  </a:tcPr>
                </a:tc>
                <a:tc>
                  <a:txBody>
                    <a:bodyPr/>
                    <a:lstStyle/>
                    <a:p>
                      <a:endParaRPr lang="da-DK" sz="100" dirty="0"/>
                    </a:p>
                  </a:txBody>
                  <a:tcPr marL="0" marR="0" marT="0" marB="0">
                    <a:lnR>
                      <a:noFill/>
                    </a:lnR>
                    <a:lnT w="6350" cap="flat" cmpd="sng" algn="ctr">
                      <a:noFill/>
                      <a:prstDash val="solid"/>
                      <a:round/>
                      <a:headEnd type="none" w="med" len="med"/>
                      <a:tailEnd type="none" w="med" len="med"/>
                    </a:lnT>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36000">
                <a:tc>
                  <a:txBody>
                    <a:bodyPr/>
                    <a:lstStyle/>
                    <a:p>
                      <a:pPr marL="273050" indent="-273050">
                        <a:buFont typeface="+mj-lt"/>
                        <a:buAutoNum type="arabicPeriod"/>
                      </a:pPr>
                      <a:endParaRPr lang="da-DK" sz="800" dirty="0" smtClean="0"/>
                    </a:p>
                  </a:txBody>
                  <a:tcPr>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0" indent="0" algn="l" defTabSz="914400" rtl="0" eaLnBrk="1" latinLnBrk="0" hangingPunct="1">
                        <a:buFont typeface="Arial" pitchFamily="34" charset="0"/>
                        <a:buNone/>
                      </a:pPr>
                      <a:r>
                        <a:rPr lang="da-DK" sz="800" b="1" kern="1200" dirty="0" smtClean="0">
                          <a:solidFill>
                            <a:schemeClr val="tx1"/>
                          </a:solidFill>
                          <a:latin typeface="+mn-lt"/>
                          <a:ea typeface="+mn-ea"/>
                          <a:cs typeface="+mn-cs"/>
                        </a:rPr>
                        <a:t>Fokus på problemet</a:t>
                      </a:r>
                    </a:p>
                    <a:p>
                      <a:pPr marL="228600" marR="0" indent="-228600" algn="l" defTabSz="914378" rtl="0" eaLnBrk="1" fontAlgn="auto" latinLnBrk="0" hangingPunct="1">
                        <a:lnSpc>
                          <a:spcPct val="100000"/>
                        </a:lnSpc>
                        <a:spcBef>
                          <a:spcPts val="0"/>
                        </a:spcBef>
                        <a:spcAft>
                          <a:spcPts val="0"/>
                        </a:spcAft>
                        <a:buClrTx/>
                        <a:buSzTx/>
                        <a:buFont typeface="+mj-lt"/>
                        <a:buAutoNum type="arabicPeriod"/>
                        <a:tabLst/>
                        <a:defRPr/>
                      </a:pPr>
                      <a:r>
                        <a:rPr lang="da-DK" sz="800" dirty="0" smtClean="0"/>
                        <a:t>Den nuværende proces giver ikke de ønskede resultater (C)</a:t>
                      </a:r>
                    </a:p>
                    <a:p>
                      <a:pPr marL="228600" indent="-228600">
                        <a:buFont typeface="+mj-lt"/>
                        <a:buAutoNum type="arabicPeriod"/>
                      </a:pPr>
                      <a:r>
                        <a:rPr lang="da-DK" sz="800" dirty="0" smtClean="0"/>
                        <a:t>Den nuværende proces til X er Y (S)</a:t>
                      </a:r>
                    </a:p>
                    <a:p>
                      <a:pPr marL="228600" indent="-228600">
                        <a:buFont typeface="+mj-lt"/>
                        <a:buAutoNum type="arabicPeriod"/>
                      </a:pPr>
                      <a:r>
                        <a:rPr lang="da-DK" sz="800" dirty="0" smtClean="0"/>
                        <a:t>Processen skal ændres ved… (A)</a:t>
                      </a:r>
                      <a:endParaRPr lang="da-DK" sz="8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8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da-DK" sz="800" b="1" kern="1200" dirty="0" smtClean="0">
                          <a:solidFill>
                            <a:schemeClr val="tx1"/>
                          </a:solidFill>
                          <a:latin typeface="+mn-lt"/>
                          <a:ea typeface="+mn-ea"/>
                          <a:cs typeface="+mn-cs"/>
                        </a:rPr>
                        <a:t>Fokus på problemet</a:t>
                      </a:r>
                    </a:p>
                    <a:p>
                      <a:pPr marL="228600" indent="-228600" algn="l" defTabSz="914400" rtl="0" eaLnBrk="1" latinLnBrk="0" hangingPunct="1">
                        <a:buFont typeface="+mj-lt"/>
                        <a:buAutoNum type="arabicPeriod"/>
                      </a:pPr>
                      <a:r>
                        <a:rPr lang="da-DK" sz="800" kern="1200" dirty="0" smtClean="0">
                          <a:solidFill>
                            <a:schemeClr val="tx1"/>
                          </a:solidFill>
                          <a:latin typeface="+mn-lt"/>
                          <a:ea typeface="+mn-ea"/>
                          <a:cs typeface="+mn-cs"/>
                        </a:rPr>
                        <a:t>Det seneste regnskab viste faldende indtjening (C)</a:t>
                      </a:r>
                    </a:p>
                    <a:p>
                      <a:pPr marL="228600" indent="-228600" algn="l" defTabSz="914400" rtl="0" eaLnBrk="1" latinLnBrk="0" hangingPunct="1">
                        <a:buFont typeface="+mj-lt"/>
                        <a:buAutoNum type="arabicPeriod"/>
                      </a:pPr>
                      <a:r>
                        <a:rPr lang="da-DK" sz="800" kern="1200" baseline="0" dirty="0" smtClean="0">
                          <a:solidFill>
                            <a:schemeClr val="tx1"/>
                          </a:solidFill>
                          <a:latin typeface="+mn-lt"/>
                          <a:ea typeface="+mn-ea"/>
                          <a:cs typeface="+mn-cs"/>
                        </a:rPr>
                        <a:t>Indtjeningen har været stabil de sidste mange år (S)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dirty="0" smtClean="0"/>
                        <a:t>Den faldende indtjening kan modvirkes ved…</a:t>
                      </a:r>
                      <a:r>
                        <a:rPr lang="da-DK" sz="800" baseline="0" dirty="0" smtClean="0"/>
                        <a:t> (A)</a:t>
                      </a:r>
                      <a:endParaRPr lang="da-DK" sz="800" kern="1200" baseline="0" dirty="0" smtClean="0">
                        <a:solidFill>
                          <a:schemeClr val="tx1"/>
                        </a:solidFill>
                        <a:latin typeface="+mn-lt"/>
                        <a:ea typeface="+mn-ea"/>
                        <a:cs typeface="+mn-cs"/>
                      </a:endParaRPr>
                    </a:p>
                    <a:p>
                      <a:pPr marL="228600" indent="-228600" algn="l" defTabSz="914400" rtl="0" eaLnBrk="1" latinLnBrk="0" hangingPunct="1">
                        <a:buFont typeface="+mj-lt"/>
                        <a:buAutoNum type="arabicPeriod"/>
                      </a:pPr>
                      <a:endParaRPr lang="da-DK" sz="800" kern="1200" baseline="0" dirty="0" smtClean="0">
                        <a:solidFill>
                          <a:schemeClr val="tx1"/>
                        </a:solidFill>
                        <a:latin typeface="+mn-lt"/>
                        <a:ea typeface="+mn-ea"/>
                        <a:cs typeface="+mn-cs"/>
                      </a:endParaRPr>
                    </a:p>
                  </a:txBody>
                  <a:tcPr>
                    <a:lnL>
                      <a:noFill/>
                    </a:lnL>
                    <a:lnR>
                      <a:noFill/>
                    </a:lnR>
                    <a:lnT>
                      <a:noFill/>
                    </a:lnT>
                    <a:lnB>
                      <a:noFill/>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1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lgn="l" defTabSz="914400" rtl="0" eaLnBrk="1" latinLnBrk="0" hangingPunct="1">
                        <a:buFont typeface="Arial" pitchFamily="34" charset="0"/>
                        <a:buChar char="•"/>
                      </a:pPr>
                      <a:endParaRPr lang="da-DK" sz="100" kern="1200" dirty="0" smtClean="0">
                        <a:solidFill>
                          <a:schemeClr val="tx1"/>
                        </a:solidFill>
                        <a:latin typeface="+mn-lt"/>
                        <a:ea typeface="+mn-ea"/>
                        <a:cs typeface="+mn-cs"/>
                      </a:endParaRPr>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Font typeface="Arial" pitchFamily="34" charset="0"/>
                        <a:buChar char="•"/>
                      </a:pPr>
                      <a:endParaRPr lang="da-DK" sz="1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100" kern="1200" dirty="0" smtClean="0">
                        <a:solidFill>
                          <a:schemeClr val="tx1"/>
                        </a:solidFill>
                        <a:latin typeface="+mn-lt"/>
                        <a:ea typeface="+mn-ea"/>
                        <a:cs typeface="+mn-cs"/>
                      </a:endParaRPr>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1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lgn="l" defTabSz="914400" rtl="0" eaLnBrk="1" latinLnBrk="0" hangingPunct="1">
                        <a:buFont typeface="Arial" pitchFamily="34" charset="0"/>
                        <a:buChar char="•"/>
                      </a:pPr>
                      <a:endParaRPr lang="da-DK" sz="100" kern="1200" dirty="0" smtClean="0">
                        <a:solidFill>
                          <a:schemeClr val="tx1"/>
                        </a:solidFill>
                        <a:latin typeface="+mn-lt"/>
                        <a:ea typeface="+mn-ea"/>
                        <a:cs typeface="+mn-cs"/>
                      </a:endParaRPr>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1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100" kern="1200" dirty="0" smtClean="0">
                        <a:solidFill>
                          <a:schemeClr val="tx1"/>
                        </a:solidFill>
                        <a:latin typeface="+mn-lt"/>
                        <a:ea typeface="+mn-ea"/>
                        <a:cs typeface="+mn-cs"/>
                      </a:endParaRPr>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00000">
                <a:tc>
                  <a:txBody>
                    <a:bodyPr/>
                    <a:lstStyle/>
                    <a:p>
                      <a:pPr marL="273050" indent="-273050">
                        <a:buFont typeface="+mj-lt"/>
                        <a:buAutoNum type="arabicPeriod"/>
                      </a:pPr>
                      <a:endParaRPr lang="da-DK" sz="800" dirty="0" smtClean="0"/>
                    </a:p>
                  </a:txBody>
                  <a:tcPr>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0" indent="0" algn="l" defTabSz="914400" rtl="0" eaLnBrk="1" latinLnBrk="0" hangingPunct="1">
                        <a:buFont typeface="Arial" pitchFamily="34" charset="0"/>
                        <a:buNone/>
                      </a:pPr>
                      <a:r>
                        <a:rPr lang="en-US" sz="800" b="1" kern="1200" noProof="0" dirty="0" smtClean="0">
                          <a:solidFill>
                            <a:schemeClr val="tx1"/>
                          </a:solidFill>
                          <a:latin typeface="+mn-lt"/>
                          <a:ea typeface="+mn-ea"/>
                          <a:cs typeface="+mn-cs"/>
                        </a:rPr>
                        <a:t>Bottom line up</a:t>
                      </a:r>
                      <a:r>
                        <a:rPr lang="en-US" sz="800" b="1" kern="1200" baseline="0" noProof="0" dirty="0" smtClean="0">
                          <a:solidFill>
                            <a:schemeClr val="tx1"/>
                          </a:solidFill>
                          <a:latin typeface="+mn-lt"/>
                          <a:ea typeface="+mn-ea"/>
                          <a:cs typeface="+mn-cs"/>
                        </a:rPr>
                        <a:t> front</a:t>
                      </a:r>
                      <a:endParaRPr lang="en-US" sz="800" b="1" kern="1200" noProof="0" dirty="0" smtClean="0">
                        <a:solidFill>
                          <a:schemeClr val="tx1"/>
                        </a:solidFill>
                        <a:latin typeface="+mn-lt"/>
                        <a:ea typeface="+mn-ea"/>
                        <a:cs typeface="+mn-cs"/>
                      </a:endParaRPr>
                    </a:p>
                    <a:p>
                      <a:pPr marL="228600" marR="0" indent="-228600" algn="l" defTabSz="914378" rtl="0" eaLnBrk="1" fontAlgn="auto" latinLnBrk="0" hangingPunct="1">
                        <a:lnSpc>
                          <a:spcPct val="100000"/>
                        </a:lnSpc>
                        <a:spcBef>
                          <a:spcPts val="0"/>
                        </a:spcBef>
                        <a:spcAft>
                          <a:spcPts val="0"/>
                        </a:spcAft>
                        <a:buClrTx/>
                        <a:buSzTx/>
                        <a:buFont typeface="+mj-lt"/>
                        <a:buAutoNum type="arabicPeriod"/>
                        <a:tabLst/>
                        <a:defRPr/>
                      </a:pPr>
                      <a:r>
                        <a:rPr lang="da-DK" sz="800" dirty="0" smtClean="0"/>
                        <a:t>Processen skal ændres ved… (A)</a:t>
                      </a:r>
                    </a:p>
                    <a:p>
                      <a:pPr marL="228600" indent="-228600">
                        <a:buFont typeface="+mj-lt"/>
                        <a:buAutoNum type="arabicPeriod"/>
                      </a:pPr>
                      <a:r>
                        <a:rPr lang="da-DK" sz="800" dirty="0" smtClean="0"/>
                        <a:t>Den nuværende proces til X er Y (S)</a:t>
                      </a:r>
                    </a:p>
                    <a:p>
                      <a:pPr marL="228600" indent="-228600">
                        <a:buFont typeface="+mj-lt"/>
                        <a:buAutoNum type="arabicPeriod"/>
                      </a:pPr>
                      <a:r>
                        <a:rPr lang="da-DK" sz="800" dirty="0" smtClean="0"/>
                        <a:t>Den nuværende proces giver ikke de ønskede resultater (C)</a:t>
                      </a:r>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8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en-US" sz="800" b="1" kern="1200" noProof="0" dirty="0" smtClean="0">
                          <a:solidFill>
                            <a:schemeClr val="tx1"/>
                          </a:solidFill>
                          <a:latin typeface="+mn-lt"/>
                          <a:ea typeface="+mn-ea"/>
                          <a:cs typeface="+mn-cs"/>
                        </a:rPr>
                        <a:t>Bottom line up</a:t>
                      </a:r>
                      <a:r>
                        <a:rPr lang="en-US" sz="800" b="1" kern="1200" baseline="0" noProof="0" dirty="0" smtClean="0">
                          <a:solidFill>
                            <a:schemeClr val="tx1"/>
                          </a:solidFill>
                          <a:latin typeface="+mn-lt"/>
                          <a:ea typeface="+mn-ea"/>
                          <a:cs typeface="+mn-cs"/>
                        </a:rPr>
                        <a:t> front</a:t>
                      </a:r>
                      <a:endParaRPr lang="en-US" sz="800" b="1" kern="1200" noProof="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800" dirty="0" smtClean="0"/>
                        <a:t>Den faldende indtjening kan modvirkes ved…</a:t>
                      </a:r>
                      <a:r>
                        <a:rPr lang="da-DK" sz="800" baseline="0" dirty="0" smtClean="0"/>
                        <a:t> (A)</a:t>
                      </a:r>
                      <a:endParaRPr lang="da-DK" sz="800" kern="1200" baseline="0" dirty="0" smtClean="0">
                        <a:solidFill>
                          <a:schemeClr val="tx1"/>
                        </a:solidFill>
                        <a:latin typeface="+mn-lt"/>
                        <a:ea typeface="+mn-ea"/>
                        <a:cs typeface="+mn-cs"/>
                      </a:endParaRPr>
                    </a:p>
                    <a:p>
                      <a:pPr marL="228600" indent="-228600">
                        <a:buFont typeface="+mj-lt"/>
                        <a:buAutoNum type="arabicPeriod"/>
                      </a:pPr>
                      <a:r>
                        <a:rPr lang="da-DK" sz="800" dirty="0" smtClean="0"/>
                        <a:t>Indtjeningen har været stabil</a:t>
                      </a:r>
                      <a:r>
                        <a:rPr lang="da-DK" sz="800" baseline="0" dirty="0" smtClean="0"/>
                        <a:t> de sidste mange år (S)</a:t>
                      </a:r>
                    </a:p>
                    <a:p>
                      <a:pPr marL="228600" marR="0" indent="-228600" algn="l" defTabSz="914378" rtl="0" eaLnBrk="1" fontAlgn="auto" latinLnBrk="0" hangingPunct="1">
                        <a:lnSpc>
                          <a:spcPct val="100000"/>
                        </a:lnSpc>
                        <a:spcBef>
                          <a:spcPts val="0"/>
                        </a:spcBef>
                        <a:spcAft>
                          <a:spcPts val="0"/>
                        </a:spcAft>
                        <a:buClrTx/>
                        <a:buSzTx/>
                        <a:buFont typeface="+mj-lt"/>
                        <a:buAutoNum type="arabicPeriod"/>
                        <a:tabLst/>
                        <a:defRPr/>
                      </a:pPr>
                      <a:r>
                        <a:rPr lang="da-DK" sz="800" kern="1200" dirty="0" smtClean="0">
                          <a:solidFill>
                            <a:schemeClr val="tx1"/>
                          </a:solidFill>
                          <a:latin typeface="+mn-lt"/>
                          <a:ea typeface="+mn-ea"/>
                          <a:cs typeface="+mn-cs"/>
                        </a:rPr>
                        <a:t>Det seneste regnskab viste faldende indtjening (C)</a:t>
                      </a:r>
                    </a:p>
                  </a:txBody>
                  <a:tcPr>
                    <a:lnL>
                      <a:noFill/>
                    </a:lnL>
                    <a:lnR>
                      <a:noFill/>
                    </a:lnR>
                    <a:lnT>
                      <a:noFill/>
                    </a:lnT>
                    <a:lnB>
                      <a:noFill/>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2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lgn="l" defTabSz="914400" rtl="0" eaLnBrk="1" latinLnBrk="0" hangingPunct="1">
                        <a:buFont typeface="Arial" pitchFamily="34" charset="0"/>
                        <a:buChar char="•"/>
                      </a:pPr>
                      <a:endParaRPr lang="da-DK" sz="200" kern="1200" dirty="0" smtClean="0">
                        <a:solidFill>
                          <a:schemeClr val="tx1"/>
                        </a:solidFill>
                        <a:latin typeface="+mn-lt"/>
                        <a:ea typeface="+mn-ea"/>
                        <a:cs typeface="+mn-cs"/>
                      </a:endParaRPr>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Font typeface="Arial" pitchFamily="34" charset="0"/>
                        <a:buChar char="•"/>
                      </a:pPr>
                      <a:endParaRPr lang="da-DK" sz="200" dirty="0"/>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200" kern="1200" dirty="0" smtClean="0">
                        <a:solidFill>
                          <a:schemeClr val="tx1"/>
                        </a:solidFill>
                        <a:latin typeface="+mn-lt"/>
                        <a:ea typeface="+mn-ea"/>
                        <a:cs typeface="+mn-cs"/>
                      </a:endParaRPr>
                    </a:p>
                  </a:txBody>
                  <a:tcPr marL="0" marR="0" marT="0" marB="0">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0000">
                <a:tc>
                  <a:txBody>
                    <a:bodyPr/>
                    <a:lstStyle/>
                    <a:p>
                      <a:pPr marL="273050" indent="-273050">
                        <a:buFont typeface="+mj-lt"/>
                        <a:buAutoNum type="arabicPeriod"/>
                      </a:pPr>
                      <a:endParaRPr lang="da-DK" sz="200" dirty="0" smtClean="0"/>
                    </a:p>
                  </a:txBody>
                  <a:tcPr marL="0" marR="0" marT="0" marB="0">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179388" indent="-179388" algn="l" defTabSz="914400" rtl="0" eaLnBrk="1" latinLnBrk="0" hangingPunct="1">
                        <a:buFont typeface="Arial" pitchFamily="34" charset="0"/>
                        <a:buChar char="•"/>
                      </a:pPr>
                      <a:endParaRPr lang="da-DK" sz="200" kern="1200" dirty="0" smtClean="0">
                        <a:solidFill>
                          <a:schemeClr val="tx1"/>
                        </a:solidFill>
                        <a:latin typeface="+mn-lt"/>
                        <a:ea typeface="+mn-ea"/>
                        <a:cs typeface="+mn-cs"/>
                      </a:endParaRPr>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200" dirty="0"/>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marL="179388" indent="-179388" algn="l" defTabSz="914400" rtl="0" eaLnBrk="1" latinLnBrk="0" hangingPunct="1">
                        <a:buFont typeface="Arial" pitchFamily="34" charset="0"/>
                        <a:buChar char="•"/>
                      </a:pPr>
                      <a:endParaRPr lang="da-DK" sz="200" kern="1200" dirty="0" smtClean="0">
                        <a:solidFill>
                          <a:schemeClr val="tx1"/>
                        </a:solidFill>
                        <a:latin typeface="+mn-lt"/>
                        <a:ea typeface="+mn-ea"/>
                        <a:cs typeface="+mn-cs"/>
                      </a:endParaRPr>
                    </a:p>
                  </a:txBody>
                  <a:tcPr marL="0" marR="0" marT="0" marB="0">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r>
              <a:tr h="900000">
                <a:tc>
                  <a:txBody>
                    <a:bodyPr/>
                    <a:lstStyle/>
                    <a:p>
                      <a:pPr marL="273050" indent="-273050">
                        <a:buFont typeface="+mj-lt"/>
                        <a:buAutoNum type="arabicPeriod"/>
                      </a:pPr>
                      <a:endParaRPr lang="da-DK" sz="800" dirty="0" smtClean="0"/>
                    </a:p>
                  </a:txBody>
                  <a:tcPr>
                    <a:noFill/>
                  </a:tcPr>
                </a:tc>
                <a:tc>
                  <a:txBody>
                    <a:bodyPr/>
                    <a:lstStyle/>
                    <a:p>
                      <a:pPr marL="273050" indent="-273050">
                        <a:buFont typeface="+mj-lt"/>
                        <a:buAutoNum type="arabicPeriod"/>
                      </a:pPr>
                      <a:endParaRPr lang="da-DK" sz="100" dirty="0" smtClean="0"/>
                    </a:p>
                  </a:txBody>
                  <a:tcPr marL="0" marR="0" marT="0" marB="0">
                    <a:lnR>
                      <a:noFill/>
                    </a:lnR>
                    <a:noFill/>
                  </a:tcPr>
                </a:tc>
                <a:tc>
                  <a:txBody>
                    <a:bodyPr/>
                    <a:lstStyle/>
                    <a:p>
                      <a:pPr marL="0" indent="0" algn="l" defTabSz="914400" rtl="0" eaLnBrk="1" latinLnBrk="0" hangingPunct="1">
                        <a:buFont typeface="Arial" pitchFamily="34" charset="0"/>
                        <a:buNone/>
                      </a:pPr>
                      <a:r>
                        <a:rPr lang="da-DK" sz="800" b="1" kern="1200" dirty="0" smtClean="0">
                          <a:solidFill>
                            <a:schemeClr val="tx1"/>
                          </a:solidFill>
                          <a:latin typeface="+mn-lt"/>
                          <a:ea typeface="+mn-ea"/>
                          <a:cs typeface="+mn-cs"/>
                        </a:rPr>
                        <a:t>Fokus på spørgsmålet i kontekst</a:t>
                      </a:r>
                    </a:p>
                    <a:p>
                      <a:pPr marL="228600" marR="0" indent="-228600" algn="l" defTabSz="914378" rtl="0" eaLnBrk="1" fontAlgn="auto" latinLnBrk="0" hangingPunct="1">
                        <a:lnSpc>
                          <a:spcPct val="100000"/>
                        </a:lnSpc>
                        <a:spcBef>
                          <a:spcPts val="0"/>
                        </a:spcBef>
                        <a:spcAft>
                          <a:spcPts val="0"/>
                        </a:spcAft>
                        <a:buClrTx/>
                        <a:buSzTx/>
                        <a:buFont typeface="+mj-lt"/>
                        <a:buAutoNum type="arabicPeriod"/>
                        <a:tabLst/>
                        <a:defRPr/>
                      </a:pPr>
                      <a:r>
                        <a:rPr lang="da-DK" sz="800" dirty="0" smtClean="0"/>
                        <a:t>Hvordan skal den ændres for at få de ønskede resultater? (Q)</a:t>
                      </a:r>
                    </a:p>
                    <a:p>
                      <a:pPr marL="228600" indent="-228600">
                        <a:buFont typeface="+mj-lt"/>
                        <a:buAutoNum type="arabicPeriod"/>
                      </a:pPr>
                      <a:r>
                        <a:rPr lang="da-DK" sz="800" dirty="0" smtClean="0"/>
                        <a:t>Den nuværende proces til X er Y (S)</a:t>
                      </a:r>
                    </a:p>
                    <a:p>
                      <a:pPr marL="228600" indent="-228600">
                        <a:buFont typeface="+mj-lt"/>
                        <a:buAutoNum type="arabicPeriod"/>
                      </a:pPr>
                      <a:r>
                        <a:rPr lang="da-DK" sz="800" dirty="0" smtClean="0"/>
                        <a:t>Den nuværende proces giver ikke de ønskede resultater (C)</a:t>
                      </a:r>
                    </a:p>
                    <a:p>
                      <a:pPr marL="228600" indent="-228600">
                        <a:buFont typeface="+mj-lt"/>
                        <a:buAutoNum type="arabicPeriod"/>
                      </a:pPr>
                      <a:r>
                        <a:rPr lang="da-DK" sz="800" dirty="0" smtClean="0"/>
                        <a:t>Processen skal ændres ved… (A)</a:t>
                      </a:r>
                      <a:endParaRPr lang="da-DK" sz="800" dirty="0"/>
                    </a:p>
                  </a:txBody>
                  <a:tcPr>
                    <a:lnL>
                      <a:noFill/>
                    </a:lnL>
                    <a:lnR>
                      <a:noFill/>
                    </a:lnR>
                    <a:lnT>
                      <a:noFill/>
                    </a:lnT>
                    <a:lnB>
                      <a:noFill/>
                    </a:lnB>
                    <a:lnTlToBr w="12700" cmpd="sng">
                      <a:noFill/>
                      <a:prstDash val="solid"/>
                    </a:lnTlToBr>
                    <a:lnBlToTr w="12700" cmpd="sng">
                      <a:noFill/>
                      <a:prstDash val="solid"/>
                    </a:lnBlToTr>
                    <a:noFill/>
                  </a:tcPr>
                </a:tc>
                <a:tc>
                  <a:txBody>
                    <a:bodyPr/>
                    <a:lstStyle/>
                    <a:p>
                      <a:pPr>
                        <a:buFont typeface="Arial" pitchFamily="34" charset="0"/>
                        <a:buChar char="•"/>
                      </a:pPr>
                      <a:endParaRPr lang="da-DK" sz="800" dirty="0"/>
                    </a:p>
                  </a:txBody>
                  <a:tcPr marL="0" marR="0" marT="0" marB="0">
                    <a:lnL>
                      <a:noFill/>
                    </a:lnL>
                    <a:lnR>
                      <a:noFill/>
                    </a:lnR>
                    <a:lnT>
                      <a:noFill/>
                    </a:lnT>
                    <a:lnB>
                      <a:noFill/>
                    </a:lnB>
                    <a:lnTlToBr w="12700" cmpd="sng">
                      <a:noFill/>
                      <a:prstDash val="solid"/>
                    </a:lnTlToBr>
                    <a:lnBlToTr w="12700" cmpd="sng">
                      <a:noFill/>
                      <a:prstDash val="solid"/>
                    </a:lnBlToTr>
                    <a:noFill/>
                  </a:tcPr>
                </a:tc>
                <a:tc>
                  <a:txBody>
                    <a:bodyPr/>
                    <a:lstStyle/>
                    <a:p>
                      <a:pPr marL="0" indent="0" algn="l" defTabSz="914400" rtl="0" eaLnBrk="1" latinLnBrk="0" hangingPunct="1">
                        <a:buFont typeface="Arial" pitchFamily="34" charset="0"/>
                        <a:buNone/>
                      </a:pPr>
                      <a:r>
                        <a:rPr lang="da-DK" sz="800" b="1" kern="1200" dirty="0" smtClean="0">
                          <a:solidFill>
                            <a:schemeClr val="tx1"/>
                          </a:solidFill>
                          <a:latin typeface="+mn-lt"/>
                          <a:ea typeface="+mn-ea"/>
                          <a:cs typeface="+mn-cs"/>
                        </a:rPr>
                        <a:t>Fokus på spørgsmålet i kontekst</a:t>
                      </a:r>
                    </a:p>
                    <a:p>
                      <a:pPr marL="228600" indent="-228600" algn="l" defTabSz="914400" rtl="0" eaLnBrk="1" latinLnBrk="0" hangingPunct="1">
                        <a:buFont typeface="+mj-lt"/>
                        <a:buAutoNum type="arabicPeriod"/>
                      </a:pPr>
                      <a:r>
                        <a:rPr lang="da-DK" sz="800" kern="1200" dirty="0" smtClean="0">
                          <a:solidFill>
                            <a:schemeClr val="tx1"/>
                          </a:solidFill>
                          <a:latin typeface="+mn-lt"/>
                          <a:ea typeface="+mn-ea"/>
                          <a:cs typeface="+mn-cs"/>
                        </a:rPr>
                        <a:t>Hvad kan vi gøre for at modvirke den faldende indtjening (Q)</a:t>
                      </a:r>
                    </a:p>
                    <a:p>
                      <a:pPr marL="228600" indent="-228600">
                        <a:buFont typeface="+mj-lt"/>
                        <a:buAutoNum type="arabicPeriod"/>
                      </a:pPr>
                      <a:r>
                        <a:rPr lang="da-DK" sz="800" dirty="0" smtClean="0"/>
                        <a:t>Indtjeningen har været stabil</a:t>
                      </a:r>
                      <a:r>
                        <a:rPr lang="da-DK" sz="800" baseline="0" dirty="0" smtClean="0"/>
                        <a:t> de sidste mange år (S)</a:t>
                      </a:r>
                      <a:endParaRPr lang="da-DK" sz="800" dirty="0" smtClean="0"/>
                    </a:p>
                    <a:p>
                      <a:pPr marL="228600" indent="-228600">
                        <a:buFont typeface="+mj-lt"/>
                        <a:buAutoNum type="arabicPeriod"/>
                      </a:pPr>
                      <a:r>
                        <a:rPr lang="da-DK" sz="800" dirty="0" smtClean="0"/>
                        <a:t>Det seneste regnskab viste</a:t>
                      </a:r>
                      <a:r>
                        <a:rPr lang="da-DK" sz="800" baseline="0" dirty="0" smtClean="0"/>
                        <a:t> faldende indtjening (C)</a:t>
                      </a:r>
                      <a:endParaRPr lang="da-DK" sz="800" dirty="0" smtClean="0"/>
                    </a:p>
                    <a:p>
                      <a:pPr marL="228600" indent="-228600">
                        <a:buFont typeface="+mj-lt"/>
                        <a:buAutoNum type="arabicPeriod"/>
                      </a:pPr>
                      <a:r>
                        <a:rPr lang="da-DK" sz="800" dirty="0" smtClean="0"/>
                        <a:t>Den faldende indtjening kan modvirkes ved… (A)</a:t>
                      </a:r>
                    </a:p>
                  </a:txBody>
                  <a:tcPr>
                    <a:lnL>
                      <a:noFill/>
                    </a:lnL>
                    <a:lnR>
                      <a:noFill/>
                    </a:lnR>
                    <a:lnT>
                      <a:noFill/>
                    </a:lnT>
                    <a:lnB>
                      <a:noFill/>
                    </a:lnB>
                    <a:lnTlToBr w="12700" cmpd="sng">
                      <a:noFill/>
                      <a:prstDash val="solid"/>
                    </a:lnTlToBr>
                    <a:lnBlToTr w="12700" cmpd="sng">
                      <a:noFill/>
                      <a:prstDash val="solid"/>
                    </a:lnBlToTr>
                    <a:noFill/>
                  </a:tcPr>
                </a:tc>
              </a:tr>
              <a:tr h="54000">
                <a:tc>
                  <a:txBody>
                    <a:bodyPr/>
                    <a:lstStyle/>
                    <a:p>
                      <a:endParaRPr lang="da-DK" sz="100" dirty="0"/>
                    </a:p>
                  </a:txBody>
                  <a:tcPr marL="0" marR="0" marT="0" marB="0">
                    <a:lnB w="6350" cap="flat" cmpd="sng" algn="ctr">
                      <a:noFill/>
                      <a:prstDash val="solid"/>
                      <a:round/>
                      <a:headEnd type="none" w="med" len="med"/>
                      <a:tailEnd type="none" w="med" len="med"/>
                    </a:lnB>
                    <a:noFill/>
                  </a:tcPr>
                </a:tc>
                <a:tc>
                  <a:txBody>
                    <a:bodyPr/>
                    <a:lstStyle/>
                    <a:p>
                      <a:endParaRPr lang="da-DK" sz="100" dirty="0"/>
                    </a:p>
                  </a:txBody>
                  <a:tcPr marL="0" marR="0" marT="0" marB="0">
                    <a:lnB w="6350" cap="flat" cmpd="sng" algn="ctr">
                      <a:noFill/>
                      <a:prstDash val="solid"/>
                      <a:round/>
                      <a:headEnd type="none" w="med" len="med"/>
                      <a:tailEnd type="none" w="med" len="med"/>
                    </a:lnB>
                    <a:noFill/>
                  </a:tcPr>
                </a:tc>
                <a:tc>
                  <a:txBody>
                    <a:bodyPr/>
                    <a:lstStyle/>
                    <a:p>
                      <a:endParaRPr lang="da-DK" sz="100" dirty="0"/>
                    </a:p>
                  </a:txBody>
                  <a:tcPr marL="0" marR="0" marT="0" marB="0">
                    <a:lnT>
                      <a:noFill/>
                    </a:lnT>
                    <a:lnB w="6350" cap="flat" cmpd="sng" algn="ctr">
                      <a:solidFill>
                        <a:schemeClr val="tx1"/>
                      </a:solidFill>
                      <a:prstDash val="solid"/>
                      <a:round/>
                      <a:headEnd type="none" w="med" len="med"/>
                      <a:tailEnd type="none" w="med" len="med"/>
                    </a:lnB>
                    <a:noFill/>
                  </a:tcPr>
                </a:tc>
                <a:tc>
                  <a:txBody>
                    <a:bodyPr/>
                    <a:lstStyle/>
                    <a:p>
                      <a:endParaRPr lang="da-DK" sz="100" dirty="0"/>
                    </a:p>
                  </a:txBody>
                  <a:tcPr marL="0" marR="0" marT="0" marB="0">
                    <a:lnT>
                      <a:noFill/>
                    </a:lnT>
                    <a:lnB w="6350" cap="flat" cmpd="sng" algn="ctr">
                      <a:solidFill>
                        <a:schemeClr val="tx1"/>
                      </a:solidFill>
                      <a:prstDash val="solid"/>
                      <a:round/>
                      <a:headEnd type="none" w="med" len="med"/>
                      <a:tailEnd type="none" w="med" len="med"/>
                    </a:lnB>
                    <a:noFill/>
                  </a:tcPr>
                </a:tc>
                <a:tc>
                  <a:txBody>
                    <a:bodyPr/>
                    <a:lstStyle/>
                    <a:p>
                      <a:endParaRPr lang="da-DK" sz="100" kern="1200" baseline="0" dirty="0">
                        <a:solidFill>
                          <a:schemeClr val="tx1"/>
                        </a:solidFill>
                        <a:latin typeface="+mn-lt"/>
                        <a:ea typeface="+mn-ea"/>
                        <a:cs typeface="+mn-cs"/>
                      </a:endParaRPr>
                    </a:p>
                  </a:txBody>
                  <a:tcPr marL="0" marR="0" marT="0" marB="0">
                    <a:lnT>
                      <a:noFill/>
                    </a:lnT>
                    <a:lnB w="6350" cap="flat" cmpd="sng" algn="ctr">
                      <a:solidFill>
                        <a:schemeClr val="tx1"/>
                      </a:solidFill>
                      <a:prstDash val="solid"/>
                      <a:round/>
                      <a:headEnd type="none" w="med" len="med"/>
                      <a:tailEnd type="none" w="med" len="med"/>
                    </a:lnB>
                    <a:no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kern="1200" baseline="0" noProof="0" dirty="0" smtClean="0">
                        <a:solidFill>
                          <a:schemeClr val="tx1"/>
                        </a:solidFill>
                        <a:latin typeface="+mn-lt"/>
                        <a:ea typeface="+mn-ea"/>
                        <a:cs typeface="+mn-cs"/>
                      </a:endParaRPr>
                    </a:p>
                  </a:txBody>
                  <a:tcPr anchor="ctr">
                    <a:lnT w="6350" cap="flat" cmpd="sng" algn="ctr">
                      <a:no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00" kern="1200" baseline="0" noProof="0" dirty="0" smtClean="0">
                        <a:solidFill>
                          <a:schemeClr val="tx1"/>
                        </a:solidFill>
                        <a:latin typeface="+mn-lt"/>
                        <a:ea typeface="+mn-ea"/>
                        <a:cs typeface="+mn-cs"/>
                      </a:endParaRPr>
                    </a:p>
                  </a:txBody>
                  <a:tcPr marL="0" marR="0" marT="0" marB="0" anchor="ctr">
                    <a:lnT w="6350" cap="flat" cmpd="sng" algn="ctr">
                      <a:noFill/>
                      <a:prstDash val="solid"/>
                      <a:round/>
                      <a:headEnd type="none" w="med" len="med"/>
                      <a:tailEnd type="none" w="med" len="med"/>
                    </a:lnT>
                    <a:no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kern="1200" baseline="0" noProof="0" dirty="0" smtClean="0">
                        <a:solidFill>
                          <a:schemeClr val="tx1"/>
                        </a:solidFill>
                        <a:latin typeface="+mn-lt"/>
                        <a:ea typeface="+mn-ea"/>
                        <a:cs typeface="+mn-cs"/>
                      </a:endParaRPr>
                    </a:p>
                  </a:txBody>
                  <a:tcPr>
                    <a:lnT w="6350" cap="flat" cmpd="sng" algn="ctr">
                      <a:solidFill>
                        <a:schemeClr val="tx1"/>
                      </a:solidFill>
                      <a:prstDash val="solid"/>
                      <a:round/>
                      <a:headEnd type="none" w="med" len="med"/>
                      <a:tailEnd type="none" w="med" len="med"/>
                    </a:lnT>
                    <a:noFill/>
                  </a:tcPr>
                </a:tc>
                <a:tc hMerge="1">
                  <a:txBody>
                    <a:bodyPr/>
                    <a:lstStyle/>
                    <a:p>
                      <a:endParaRPr lang="da-DK" sz="100" dirty="0"/>
                    </a:p>
                  </a:txBody>
                  <a:tcPr marL="0" marR="0" marT="0" marB="0">
                    <a:lnT w="12700" cap="flat" cmpd="sng" algn="ctr">
                      <a:solidFill>
                        <a:schemeClr val="tx1"/>
                      </a:solidFill>
                      <a:prstDash val="solid"/>
                      <a:round/>
                      <a:headEnd type="none" w="med" len="med"/>
                      <a:tailEnd type="none" w="med" len="med"/>
                    </a:lnT>
                  </a:tcPr>
                </a:tc>
                <a:tc hMerge="1">
                  <a:txBody>
                    <a:bodyPr/>
                    <a:lstStyle/>
                    <a:p>
                      <a:endParaRPr lang="da-DK" sz="1400" kern="1200" baseline="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tcPr>
                </a:tc>
              </a:tr>
            </a:tbl>
          </a:graphicData>
        </a:graphic>
      </p:graphicFrame>
      <p:sp>
        <p:nvSpPr>
          <p:cNvPr id="2" name="Titel 1"/>
          <p:cNvSpPr>
            <a:spLocks noGrp="1"/>
          </p:cNvSpPr>
          <p:nvPr>
            <p:ph type="title"/>
          </p:nvPr>
        </p:nvSpPr>
        <p:spPr>
          <a:xfrm>
            <a:off x="719138" y="536575"/>
            <a:ext cx="7700962" cy="762000"/>
          </a:xfrm>
          <a:noFill/>
        </p:spPr>
        <p:txBody>
          <a:bodyPr/>
          <a:lstStyle/>
          <a:p>
            <a:r>
              <a:rPr lang="da-DK" dirty="0" smtClean="0"/>
              <a:t>Brugen af de forskellige rækkefølger i introduktionen giver forskellige ”indflyvninger” til svaret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29</a:t>
            </a:fld>
            <a:endParaRPr lang="da-DK" noProof="0"/>
          </a:p>
        </p:txBody>
      </p:sp>
      <p:sp>
        <p:nvSpPr>
          <p:cNvPr id="27" name="Pentagon 26"/>
          <p:cNvSpPr/>
          <p:nvPr/>
        </p:nvSpPr>
        <p:spPr bwMode="auto">
          <a:xfrm>
            <a:off x="755576" y="1979475"/>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S-</a:t>
            </a:r>
            <a:r>
              <a:rPr kumimoji="0" lang="da-DK" sz="2000" b="1" i="0" u="none" strike="noStrike" cap="none" normalizeH="0" dirty="0" smtClean="0">
                <a:ln>
                  <a:noFill/>
                </a:ln>
                <a:effectLst/>
                <a:latin typeface="Verdana" pitchFamily="34" charset="0"/>
              </a:rPr>
              <a:t>C-A</a:t>
            </a:r>
            <a:endParaRPr kumimoji="0" lang="da-DK" sz="2000" b="1" i="0" u="none" strike="noStrike" cap="none" normalizeH="0" baseline="0" dirty="0" smtClean="0">
              <a:ln>
                <a:noFill/>
              </a:ln>
              <a:effectLst/>
              <a:latin typeface="Verdana" pitchFamily="34" charset="0"/>
            </a:endParaRPr>
          </a:p>
        </p:txBody>
      </p:sp>
      <p:sp>
        <p:nvSpPr>
          <p:cNvPr id="30" name="Pentagon 29"/>
          <p:cNvSpPr/>
          <p:nvPr/>
        </p:nvSpPr>
        <p:spPr bwMode="auto">
          <a:xfrm>
            <a:off x="755576" y="4187721"/>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A-S-C</a:t>
            </a:r>
          </a:p>
        </p:txBody>
      </p:sp>
      <p:sp>
        <p:nvSpPr>
          <p:cNvPr id="8" name="Pentagon 7"/>
          <p:cNvSpPr/>
          <p:nvPr/>
        </p:nvSpPr>
        <p:spPr bwMode="auto">
          <a:xfrm>
            <a:off x="755576" y="3083598"/>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C-S-A</a:t>
            </a:r>
          </a:p>
        </p:txBody>
      </p:sp>
      <p:sp>
        <p:nvSpPr>
          <p:cNvPr id="14" name="Pentagon 13"/>
          <p:cNvSpPr/>
          <p:nvPr/>
        </p:nvSpPr>
        <p:spPr bwMode="auto">
          <a:xfrm>
            <a:off x="755576" y="5291843"/>
            <a:ext cx="1512168" cy="840093"/>
          </a:xfrm>
          <a:prstGeom prst="homePlate">
            <a:avLst>
              <a:gd name="adj" fmla="val 8365"/>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smtClean="0">
                <a:ln>
                  <a:noFill/>
                </a:ln>
                <a:effectLst/>
                <a:latin typeface="Verdana" pitchFamily="34" charset="0"/>
              </a:rPr>
              <a:t>Q-</a:t>
            </a:r>
            <a:r>
              <a:rPr kumimoji="0" lang="da-DK" sz="2000" b="1" i="0" u="none" strike="noStrike" cap="none" normalizeH="0" dirty="0" smtClean="0">
                <a:ln>
                  <a:noFill/>
                </a:ln>
                <a:effectLst/>
                <a:latin typeface="Verdana" pitchFamily="34" charset="0"/>
              </a:rPr>
              <a:t>S-C-A</a:t>
            </a:r>
            <a:endParaRPr kumimoji="0" lang="da-DK" sz="2000" b="1" i="0" u="none" strike="noStrike" cap="none" normalizeH="0" baseline="0" dirty="0" smtClean="0">
              <a:ln>
                <a:noFill/>
              </a:ln>
              <a:effectLst/>
              <a:latin typeface="Verdana" pitchFamily="34" charset="0"/>
            </a:endParaRPr>
          </a:p>
        </p:txBody>
      </p:sp>
      <p:sp>
        <p:nvSpPr>
          <p:cNvPr id="17" name="Tekstfelt 11"/>
          <p:cNvSpPr txBox="1"/>
          <p:nvPr/>
        </p:nvSpPr>
        <p:spPr>
          <a:xfrm>
            <a:off x="827584" y="6618257"/>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Kilde</a:t>
            </a:r>
            <a:r>
              <a:rPr lang="da-DK" sz="800" dirty="0"/>
              <a:t>: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6157126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Hvad er et diassæt?</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3</a:t>
            </a:fld>
            <a:endParaRPr lang="da-DK"/>
          </a:p>
        </p:txBody>
      </p:sp>
      <p:sp>
        <p:nvSpPr>
          <p:cNvPr id="9" name="Pladsholder til indhold 2"/>
          <p:cNvSpPr>
            <a:spLocks noGrp="1"/>
          </p:cNvSpPr>
          <p:nvPr/>
        </p:nvSpPr>
        <p:spPr bwMode="auto">
          <a:xfrm>
            <a:off x="721519" y="1460500"/>
            <a:ext cx="7700962" cy="39370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268288" indent="-268288" algn="l" rtl="0" eaLnBrk="1" fontAlgn="base" hangingPunct="1">
              <a:lnSpc>
                <a:spcPct val="105000"/>
              </a:lnSpc>
              <a:spcBef>
                <a:spcPct val="20000"/>
              </a:spcBef>
              <a:spcAft>
                <a:spcPct val="0"/>
              </a:spcAft>
              <a:buSzPct val="90000"/>
              <a:buChar char="•"/>
              <a:defRPr sz="1900">
                <a:solidFill>
                  <a:schemeClr val="tx1"/>
                </a:solidFill>
                <a:latin typeface="+mn-lt"/>
                <a:ea typeface="+mn-ea"/>
                <a:cs typeface="+mn-cs"/>
              </a:defRPr>
            </a:lvl1pPr>
            <a:lvl2pPr marL="552450" indent="-282575" algn="l" rtl="0" eaLnBrk="1" fontAlgn="base" hangingPunct="1">
              <a:lnSpc>
                <a:spcPct val="105000"/>
              </a:lnSpc>
              <a:spcBef>
                <a:spcPct val="20000"/>
              </a:spcBef>
              <a:spcAft>
                <a:spcPct val="0"/>
              </a:spcAft>
              <a:buSzPct val="90000"/>
              <a:buChar char="•"/>
              <a:defRPr sz="1900">
                <a:solidFill>
                  <a:schemeClr val="tx1"/>
                </a:solidFill>
                <a:latin typeface="+mn-lt"/>
              </a:defRPr>
            </a:lvl2pPr>
            <a:lvl3pPr marL="831850" indent="-277813" algn="l" rtl="0" eaLnBrk="1" fontAlgn="base" hangingPunct="1">
              <a:lnSpc>
                <a:spcPct val="105000"/>
              </a:lnSpc>
              <a:spcBef>
                <a:spcPct val="20000"/>
              </a:spcBef>
              <a:spcAft>
                <a:spcPct val="0"/>
              </a:spcAft>
              <a:buSzPct val="90000"/>
              <a:buChar char="•"/>
              <a:defRPr sz="1900">
                <a:solidFill>
                  <a:schemeClr val="tx1"/>
                </a:solidFill>
                <a:latin typeface="+mn-lt"/>
              </a:defRPr>
            </a:lvl3pPr>
            <a:lvl4pPr marL="1111250" indent="-277813" algn="l" rtl="0" eaLnBrk="1" fontAlgn="base" hangingPunct="1">
              <a:lnSpc>
                <a:spcPct val="105000"/>
              </a:lnSpc>
              <a:spcBef>
                <a:spcPct val="20000"/>
              </a:spcBef>
              <a:spcAft>
                <a:spcPct val="0"/>
              </a:spcAft>
              <a:buSzPct val="90000"/>
              <a:buChar char="•"/>
              <a:defRPr sz="1900">
                <a:solidFill>
                  <a:schemeClr val="tx1"/>
                </a:solidFill>
                <a:latin typeface="+mn-lt"/>
              </a:defRPr>
            </a:lvl4pPr>
            <a:lvl5pPr marL="1384300" indent="-271463" algn="l" rtl="0" eaLnBrk="1" fontAlgn="base" hangingPunct="1">
              <a:lnSpc>
                <a:spcPct val="105000"/>
              </a:lnSpc>
              <a:spcBef>
                <a:spcPct val="20000"/>
              </a:spcBef>
              <a:spcAft>
                <a:spcPct val="0"/>
              </a:spcAft>
              <a:buSzPct val="90000"/>
              <a:buChar char="•"/>
              <a:defRPr sz="1900">
                <a:solidFill>
                  <a:schemeClr val="tx1"/>
                </a:solidFill>
                <a:latin typeface="+mn-lt"/>
              </a:defRPr>
            </a:lvl5pPr>
            <a:lvl6pPr marL="1841500" indent="-271463" algn="l" rtl="0" eaLnBrk="1" fontAlgn="base" hangingPunct="1">
              <a:lnSpc>
                <a:spcPct val="105000"/>
              </a:lnSpc>
              <a:spcBef>
                <a:spcPct val="20000"/>
              </a:spcBef>
              <a:spcAft>
                <a:spcPct val="0"/>
              </a:spcAft>
              <a:buSzPct val="90000"/>
              <a:buChar char="•"/>
              <a:defRPr sz="1900">
                <a:solidFill>
                  <a:schemeClr val="tx1"/>
                </a:solidFill>
                <a:latin typeface="+mn-lt"/>
              </a:defRPr>
            </a:lvl6pPr>
            <a:lvl7pPr marL="2298700" indent="-271463" algn="l" rtl="0" eaLnBrk="1" fontAlgn="base" hangingPunct="1">
              <a:lnSpc>
                <a:spcPct val="105000"/>
              </a:lnSpc>
              <a:spcBef>
                <a:spcPct val="20000"/>
              </a:spcBef>
              <a:spcAft>
                <a:spcPct val="0"/>
              </a:spcAft>
              <a:buSzPct val="90000"/>
              <a:buChar char="•"/>
              <a:defRPr sz="1900">
                <a:solidFill>
                  <a:schemeClr val="tx1"/>
                </a:solidFill>
                <a:latin typeface="+mn-lt"/>
              </a:defRPr>
            </a:lvl7pPr>
            <a:lvl8pPr marL="2755900" indent="-271463" algn="l" rtl="0" eaLnBrk="1" fontAlgn="base" hangingPunct="1">
              <a:lnSpc>
                <a:spcPct val="105000"/>
              </a:lnSpc>
              <a:spcBef>
                <a:spcPct val="20000"/>
              </a:spcBef>
              <a:spcAft>
                <a:spcPct val="0"/>
              </a:spcAft>
              <a:buSzPct val="90000"/>
              <a:buChar char="•"/>
              <a:defRPr sz="1900">
                <a:solidFill>
                  <a:schemeClr val="tx1"/>
                </a:solidFill>
                <a:latin typeface="+mn-lt"/>
              </a:defRPr>
            </a:lvl8pPr>
            <a:lvl9pPr marL="3213100" indent="-271463" algn="l" rtl="0" eaLnBrk="1" fontAlgn="base" hangingPunct="1">
              <a:lnSpc>
                <a:spcPct val="105000"/>
              </a:lnSpc>
              <a:spcBef>
                <a:spcPct val="20000"/>
              </a:spcBef>
              <a:spcAft>
                <a:spcPct val="0"/>
              </a:spcAft>
              <a:buSzPct val="90000"/>
              <a:buChar char="•"/>
              <a:defRPr sz="1900">
                <a:solidFill>
                  <a:schemeClr val="tx1"/>
                </a:solidFill>
                <a:latin typeface="+mn-lt"/>
              </a:defRPr>
            </a:lvl9pPr>
          </a:lstStyle>
          <a:p>
            <a:pPr marL="0" indent="0">
              <a:buNone/>
            </a:pPr>
            <a:r>
              <a:rPr lang="en-US" sz="2400" i="1" dirty="0" smtClean="0"/>
              <a:t>“</a:t>
            </a:r>
            <a:r>
              <a:rPr lang="en-US" sz="2400" i="1" dirty="0"/>
              <a:t>A group of slides may be known as a slide deck or slide </a:t>
            </a:r>
            <a:r>
              <a:rPr lang="en-US" sz="2400" i="1" dirty="0" smtClean="0"/>
              <a:t>show. </a:t>
            </a:r>
            <a:r>
              <a:rPr lang="en-US" sz="2400" i="1" dirty="0"/>
              <a:t>[…] a slide most commonly refers to a single page developed using a presentation program such as Microsoft PowerPoint </a:t>
            </a:r>
            <a:r>
              <a:rPr lang="en-US" sz="2400" i="1" dirty="0" smtClean="0"/>
              <a:t>”</a:t>
            </a:r>
          </a:p>
          <a:p>
            <a:pPr marL="0" indent="0" algn="ctr">
              <a:buNone/>
            </a:pPr>
            <a:endParaRPr lang="en-US" sz="2400" dirty="0"/>
          </a:p>
          <a:p>
            <a:pPr marL="0" indent="0" algn="ctr">
              <a:buNone/>
            </a:pPr>
            <a:r>
              <a:rPr lang="en-US" sz="1200" dirty="0" err="1" smtClean="0"/>
              <a:t>Kilde</a:t>
            </a:r>
            <a:r>
              <a:rPr lang="en-US" sz="1200" dirty="0" smtClean="0"/>
              <a:t>: Wikipedia</a:t>
            </a:r>
            <a:endParaRPr lang="da-DK" sz="1200" dirty="0"/>
          </a:p>
        </p:txBody>
      </p:sp>
      <p:sp>
        <p:nvSpPr>
          <p:cNvPr id="5" name="Rektangel 4"/>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553214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Konstrueres pyramiden og introduktionen efter de beskrevne regler opnås en effektiv kommunikation…</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30</a:t>
            </a:fld>
            <a:endParaRPr lang="da-DK"/>
          </a:p>
        </p:txBody>
      </p:sp>
      <p:sp>
        <p:nvSpPr>
          <p:cNvPr id="5" name="Ligebenet trekant 4"/>
          <p:cNvSpPr/>
          <p:nvPr/>
        </p:nvSpPr>
        <p:spPr bwMode="auto">
          <a:xfrm flipV="1">
            <a:off x="1007950" y="1772816"/>
            <a:ext cx="2195637" cy="2492817"/>
          </a:xfrm>
          <a:prstGeom prst="triangle">
            <a:avLst/>
          </a:prstGeom>
          <a:solidFill>
            <a:schemeClr val="bg1">
              <a:lumMod val="8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grpSp>
        <p:nvGrpSpPr>
          <p:cNvPr id="6" name="Gruppe 5"/>
          <p:cNvGrpSpPr/>
          <p:nvPr/>
        </p:nvGrpSpPr>
        <p:grpSpPr>
          <a:xfrm>
            <a:off x="1008210" y="3486352"/>
            <a:ext cx="2195638" cy="2534936"/>
            <a:chOff x="1187344" y="2247705"/>
            <a:chExt cx="2880601" cy="3325747"/>
          </a:xfrm>
        </p:grpSpPr>
        <p:sp>
          <p:nvSpPr>
            <p:cNvPr id="7" name="Ligebenet trekant 6"/>
            <p:cNvSpPr/>
            <p:nvPr/>
          </p:nvSpPr>
          <p:spPr bwMode="auto">
            <a:xfrm>
              <a:off x="1187345" y="2302964"/>
              <a:ext cx="2880600" cy="3270488"/>
            </a:xfrm>
            <a:prstGeom prst="triangle">
              <a:avLst/>
            </a:prstGeom>
            <a:solidFill>
              <a:schemeClr val="bg1">
                <a:lumMod val="8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400" b="0" i="0" u="none" strike="noStrike" cap="none" normalizeH="0" baseline="0" dirty="0" err="1" smtClean="0">
                <a:ln>
                  <a:noFill/>
                </a:ln>
                <a:solidFill>
                  <a:schemeClr val="bg1"/>
                </a:solidFill>
                <a:effectLst/>
                <a:latin typeface="Verdana" pitchFamily="34" charset="0"/>
              </a:endParaRPr>
            </a:p>
          </p:txBody>
        </p:sp>
        <p:sp>
          <p:nvSpPr>
            <p:cNvPr id="8" name="Rektangel 7"/>
            <p:cNvSpPr/>
            <p:nvPr/>
          </p:nvSpPr>
          <p:spPr bwMode="auto">
            <a:xfrm>
              <a:off x="2024355" y="2247705"/>
              <a:ext cx="1205896" cy="846955"/>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Svaret</a:t>
              </a:r>
            </a:p>
            <a:p>
              <a:pPr marL="0" marR="0" indent="0" algn="ctr" defTabSz="914400" rtl="0" eaLnBrk="1" fontAlgn="base" latinLnBrk="0" hangingPunct="1">
                <a:lnSpc>
                  <a:spcPct val="100000"/>
                </a:lnSpc>
                <a:spcBef>
                  <a:spcPct val="0"/>
                </a:spcBef>
                <a:spcAft>
                  <a:spcPct val="0"/>
                </a:spcAft>
                <a:buClrTx/>
                <a:buSzTx/>
                <a:buFontTx/>
                <a:buNone/>
                <a:tabLst/>
              </a:pPr>
              <a:r>
                <a:rPr lang="da-DK" sz="1050" b="1" dirty="0" smtClean="0"/>
                <a:t>(A)</a:t>
              </a:r>
              <a:endParaRPr kumimoji="0" lang="da-DK" sz="1050" b="1" i="0" u="none" strike="noStrike" cap="none" normalizeH="0" baseline="0" dirty="0" smtClean="0">
                <a:ln>
                  <a:noFill/>
                </a:ln>
                <a:effectLst/>
              </a:endParaRPr>
            </a:p>
          </p:txBody>
        </p:sp>
        <p:cxnSp>
          <p:nvCxnSpPr>
            <p:cNvPr id="9" name="Lige forbindelse 8"/>
            <p:cNvCxnSpPr>
              <a:stCxn id="8" idx="2"/>
              <a:endCxn id="12" idx="0"/>
            </p:cNvCxnSpPr>
            <p:nvPr/>
          </p:nvCxnSpPr>
          <p:spPr bwMode="auto">
            <a:xfrm flipH="1">
              <a:off x="1588859" y="3094660"/>
              <a:ext cx="1038444" cy="4280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0" name="Lige forbindelse 9"/>
            <p:cNvCxnSpPr>
              <a:stCxn id="17" idx="0"/>
              <a:endCxn id="8" idx="2"/>
            </p:cNvCxnSpPr>
            <p:nvPr/>
          </p:nvCxnSpPr>
          <p:spPr bwMode="auto">
            <a:xfrm flipH="1" flipV="1">
              <a:off x="2627303" y="3094660"/>
              <a:ext cx="6894"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1" name="Lige forbindelse 10"/>
            <p:cNvCxnSpPr>
              <a:stCxn id="24" idx="0"/>
              <a:endCxn id="8" idx="2"/>
            </p:cNvCxnSpPr>
            <p:nvPr/>
          </p:nvCxnSpPr>
          <p:spPr bwMode="auto">
            <a:xfrm flipH="1" flipV="1">
              <a:off x="2627303" y="3094660"/>
              <a:ext cx="1052232" cy="446475"/>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2" name="Rektangel 11"/>
            <p:cNvSpPr/>
            <p:nvPr/>
          </p:nvSpPr>
          <p:spPr bwMode="auto">
            <a:xfrm>
              <a:off x="1331640" y="3522692"/>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grpSp>
          <p:nvGrpSpPr>
            <p:cNvPr id="13" name="Gruppe 12"/>
            <p:cNvGrpSpPr/>
            <p:nvPr/>
          </p:nvGrpSpPr>
          <p:grpSpPr>
            <a:xfrm>
              <a:off x="1187344" y="4534821"/>
              <a:ext cx="789924" cy="406348"/>
              <a:chOff x="220483" y="4725144"/>
              <a:chExt cx="1214201" cy="586012"/>
            </a:xfrm>
            <a:solidFill>
              <a:schemeClr val="bg1"/>
            </a:solidFill>
          </p:grpSpPr>
          <p:sp>
            <p:nvSpPr>
              <p:cNvPr id="36" name="Rektangel 35"/>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37" name="Rektangel 36"/>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38" name="Rektangel 37"/>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14" name="Lige forbindelse 13"/>
            <p:cNvCxnSpPr>
              <a:stCxn id="36" idx="0"/>
              <a:endCxn id="12" idx="2"/>
            </p:cNvCxnSpPr>
            <p:nvPr/>
          </p:nvCxnSpPr>
          <p:spPr bwMode="auto">
            <a:xfrm flipV="1">
              <a:off x="1307247" y="4084329"/>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5" name="Lige forbindelse 14"/>
            <p:cNvCxnSpPr>
              <a:stCxn id="37" idx="0"/>
              <a:endCxn id="12" idx="2"/>
            </p:cNvCxnSpPr>
            <p:nvPr/>
          </p:nvCxnSpPr>
          <p:spPr bwMode="auto">
            <a:xfrm flipV="1">
              <a:off x="1582306" y="4084329"/>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16" name="Lige forbindelse 15"/>
            <p:cNvCxnSpPr>
              <a:stCxn id="38" idx="0"/>
              <a:endCxn id="12" idx="2"/>
            </p:cNvCxnSpPr>
            <p:nvPr/>
          </p:nvCxnSpPr>
          <p:spPr bwMode="auto">
            <a:xfrm flipH="1" flipV="1">
              <a:off x="1588859" y="4084329"/>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7" name="Rektangel 16"/>
            <p:cNvSpPr/>
            <p:nvPr/>
          </p:nvSpPr>
          <p:spPr bwMode="auto">
            <a:xfrm>
              <a:off x="2376978"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sp>
          <p:nvSpPr>
            <p:cNvPr id="18" name="Rektangel 17"/>
            <p:cNvSpPr/>
            <p:nvPr/>
          </p:nvSpPr>
          <p:spPr bwMode="auto">
            <a:xfrm>
              <a:off x="2232682"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19" name="Rektangel 18"/>
            <p:cNvSpPr/>
            <p:nvPr/>
          </p:nvSpPr>
          <p:spPr bwMode="auto">
            <a:xfrm>
              <a:off x="250774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20" name="Rektangel 19"/>
            <p:cNvSpPr/>
            <p:nvPr/>
          </p:nvSpPr>
          <p:spPr bwMode="auto">
            <a:xfrm>
              <a:off x="2782801" y="4534820"/>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cxnSp>
          <p:nvCxnSpPr>
            <p:cNvPr id="21" name="Lige forbindelse 20"/>
            <p:cNvCxnSpPr>
              <a:stCxn id="18" idx="0"/>
              <a:endCxn id="17" idx="2"/>
            </p:cNvCxnSpPr>
            <p:nvPr/>
          </p:nvCxnSpPr>
          <p:spPr bwMode="auto">
            <a:xfrm flipV="1">
              <a:off x="2352585" y="4102772"/>
              <a:ext cx="281612"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2" name="Lige forbindelse 21"/>
            <p:cNvCxnSpPr>
              <a:stCxn id="19" idx="0"/>
              <a:endCxn id="17" idx="2"/>
            </p:cNvCxnSpPr>
            <p:nvPr/>
          </p:nvCxnSpPr>
          <p:spPr bwMode="auto">
            <a:xfrm flipV="1">
              <a:off x="2627644" y="4102772"/>
              <a:ext cx="6553"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3" name="Lige forbindelse 22"/>
            <p:cNvCxnSpPr>
              <a:stCxn id="20" idx="0"/>
              <a:endCxn id="17" idx="2"/>
            </p:cNvCxnSpPr>
            <p:nvPr/>
          </p:nvCxnSpPr>
          <p:spPr bwMode="auto">
            <a:xfrm flipH="1" flipV="1">
              <a:off x="2634197" y="4102772"/>
              <a:ext cx="268507" cy="432048"/>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24" name="Rektangel 23"/>
            <p:cNvSpPr/>
            <p:nvPr/>
          </p:nvSpPr>
          <p:spPr bwMode="auto">
            <a:xfrm>
              <a:off x="3422316" y="3541135"/>
              <a:ext cx="514437" cy="56163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C</a:t>
              </a:r>
            </a:p>
          </p:txBody>
        </p:sp>
        <p:grpSp>
          <p:nvGrpSpPr>
            <p:cNvPr id="25" name="Gruppe 24"/>
            <p:cNvGrpSpPr/>
            <p:nvPr/>
          </p:nvGrpSpPr>
          <p:grpSpPr>
            <a:xfrm>
              <a:off x="3278020" y="4553264"/>
              <a:ext cx="789924" cy="406348"/>
              <a:chOff x="220483" y="4725144"/>
              <a:chExt cx="1214201" cy="586012"/>
            </a:xfrm>
            <a:solidFill>
              <a:schemeClr val="bg1"/>
            </a:solidFill>
          </p:grpSpPr>
          <p:sp>
            <p:nvSpPr>
              <p:cNvPr id="33" name="Rektangel 32"/>
              <p:cNvSpPr/>
              <p:nvPr/>
            </p:nvSpPr>
            <p:spPr bwMode="auto">
              <a:xfrm>
                <a:off x="220483"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1</a:t>
                </a:r>
              </a:p>
            </p:txBody>
          </p:sp>
          <p:sp>
            <p:nvSpPr>
              <p:cNvPr id="34" name="Rektangel 33"/>
              <p:cNvSpPr/>
              <p:nvPr/>
            </p:nvSpPr>
            <p:spPr bwMode="auto">
              <a:xfrm>
                <a:off x="643280"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2</a:t>
                </a:r>
              </a:p>
            </p:txBody>
          </p:sp>
          <p:sp>
            <p:nvSpPr>
              <p:cNvPr id="35" name="Rektangel 34"/>
              <p:cNvSpPr/>
              <p:nvPr/>
            </p:nvSpPr>
            <p:spPr bwMode="auto">
              <a:xfrm>
                <a:off x="1066077" y="4725144"/>
                <a:ext cx="368607" cy="586012"/>
              </a:xfrm>
              <a:prstGeom prst="rect">
                <a:avLst/>
              </a:prstGeom>
              <a:grp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3</a:t>
                </a:r>
              </a:p>
            </p:txBody>
          </p:sp>
        </p:grpSp>
        <p:cxnSp>
          <p:nvCxnSpPr>
            <p:cNvPr id="26" name="Lige forbindelse 25"/>
            <p:cNvCxnSpPr>
              <a:stCxn id="33" idx="0"/>
              <a:endCxn id="24" idx="2"/>
            </p:cNvCxnSpPr>
            <p:nvPr/>
          </p:nvCxnSpPr>
          <p:spPr bwMode="auto">
            <a:xfrm flipV="1">
              <a:off x="3397923" y="4102772"/>
              <a:ext cx="281612"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7" name="Lige forbindelse 26"/>
            <p:cNvCxnSpPr>
              <a:stCxn id="34" idx="0"/>
              <a:endCxn id="24" idx="2"/>
            </p:cNvCxnSpPr>
            <p:nvPr/>
          </p:nvCxnSpPr>
          <p:spPr bwMode="auto">
            <a:xfrm flipV="1">
              <a:off x="3672982" y="4102772"/>
              <a:ext cx="6553"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35" idx="0"/>
              <a:endCxn id="24" idx="2"/>
            </p:cNvCxnSpPr>
            <p:nvPr/>
          </p:nvCxnSpPr>
          <p:spPr bwMode="auto">
            <a:xfrm flipH="1" flipV="1">
              <a:off x="3679535" y="4102772"/>
              <a:ext cx="268507" cy="450492"/>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29" name="Rektangel 28"/>
            <p:cNvSpPr/>
            <p:nvPr/>
          </p:nvSpPr>
          <p:spPr bwMode="auto">
            <a:xfrm>
              <a:off x="2112920"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A</a:t>
              </a:r>
            </a:p>
          </p:txBody>
        </p:sp>
        <p:sp>
          <p:nvSpPr>
            <p:cNvPr id="30" name="Rektangel 29"/>
            <p:cNvSpPr/>
            <p:nvPr/>
          </p:nvSpPr>
          <p:spPr bwMode="auto">
            <a:xfrm>
              <a:off x="2387979" y="5072633"/>
              <a:ext cx="239805" cy="406347"/>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0" i="0" u="none" strike="noStrike" cap="none" normalizeH="0" baseline="0" dirty="0" smtClean="0">
                  <a:ln>
                    <a:noFill/>
                  </a:ln>
                  <a:effectLst/>
                  <a:latin typeface="Verdana" pitchFamily="34" charset="0"/>
                </a:rPr>
                <a:t>B</a:t>
              </a:r>
            </a:p>
          </p:txBody>
        </p:sp>
        <p:cxnSp>
          <p:nvCxnSpPr>
            <p:cNvPr id="31" name="Lige forbindelse 30"/>
            <p:cNvCxnSpPr>
              <a:stCxn id="29" idx="0"/>
              <a:endCxn id="18" idx="2"/>
            </p:cNvCxnSpPr>
            <p:nvPr/>
          </p:nvCxnSpPr>
          <p:spPr bwMode="auto">
            <a:xfrm flipV="1">
              <a:off x="2232823" y="4941167"/>
              <a:ext cx="119762"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2" name="Lige forbindelse 31"/>
            <p:cNvCxnSpPr>
              <a:stCxn id="30" idx="0"/>
              <a:endCxn id="18" idx="2"/>
            </p:cNvCxnSpPr>
            <p:nvPr/>
          </p:nvCxnSpPr>
          <p:spPr bwMode="auto">
            <a:xfrm flipH="1" flipV="1">
              <a:off x="2352585" y="4941167"/>
              <a:ext cx="155297" cy="131466"/>
            </a:xfrm>
            <a:prstGeom prst="line">
              <a:avLst/>
            </a:prstGeom>
            <a:solidFill>
              <a:schemeClr val="accent2"/>
            </a:solidFill>
            <a:ln w="6350" cap="flat" cmpd="sng" algn="ctr">
              <a:solidFill>
                <a:schemeClr val="tx1"/>
              </a:solidFill>
              <a:prstDash val="solid"/>
              <a:round/>
              <a:headEnd type="none" w="med" len="med"/>
              <a:tailEnd type="none" w="med" len="med"/>
            </a:ln>
            <a:effectLst/>
          </p:spPr>
        </p:cxnSp>
      </p:grpSp>
      <p:sp>
        <p:nvSpPr>
          <p:cNvPr id="39" name="Rektangel 38"/>
          <p:cNvSpPr/>
          <p:nvPr/>
        </p:nvSpPr>
        <p:spPr bwMode="auto">
          <a:xfrm>
            <a:off x="1500058" y="2924944"/>
            <a:ext cx="1211942" cy="38047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Spørgsmålet</a:t>
            </a:r>
            <a:r>
              <a:rPr kumimoji="0" lang="da-DK" sz="1050" b="1" i="0" u="none" strike="noStrike" cap="none" normalizeH="0" dirty="0" smtClean="0">
                <a:ln>
                  <a:noFill/>
                </a:ln>
                <a:effectLst/>
              </a:rPr>
              <a:t> (Q)</a:t>
            </a:r>
            <a:endParaRPr kumimoji="0" lang="da-DK" sz="1050" b="1" i="0" u="none" strike="noStrike" cap="none" normalizeH="0" baseline="0" dirty="0" smtClean="0">
              <a:ln>
                <a:noFill/>
              </a:ln>
              <a:effectLst/>
            </a:endParaRPr>
          </a:p>
        </p:txBody>
      </p:sp>
      <p:sp>
        <p:nvSpPr>
          <p:cNvPr id="40" name="Rektangel 39"/>
          <p:cNvSpPr/>
          <p:nvPr/>
        </p:nvSpPr>
        <p:spPr bwMode="auto">
          <a:xfrm>
            <a:off x="1500058" y="2384884"/>
            <a:ext cx="1211942" cy="38047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Udfordringen (C)</a:t>
            </a:r>
          </a:p>
        </p:txBody>
      </p:sp>
      <p:sp>
        <p:nvSpPr>
          <p:cNvPr id="41" name="Rektangel 40"/>
          <p:cNvSpPr/>
          <p:nvPr/>
        </p:nvSpPr>
        <p:spPr bwMode="auto">
          <a:xfrm>
            <a:off x="1500058" y="1844824"/>
            <a:ext cx="1211942" cy="38047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a-DK" sz="1050" b="1" i="0" u="none" strike="noStrike" cap="none" normalizeH="0" baseline="0" dirty="0" smtClean="0">
                <a:ln>
                  <a:noFill/>
                </a:ln>
                <a:effectLst/>
              </a:rPr>
              <a:t>Situationen (S)</a:t>
            </a:r>
          </a:p>
        </p:txBody>
      </p:sp>
      <p:cxnSp>
        <p:nvCxnSpPr>
          <p:cNvPr id="42" name="Lige pilforbindelse 41"/>
          <p:cNvCxnSpPr>
            <a:stCxn id="41" idx="2"/>
            <a:endCxn id="40" idx="0"/>
          </p:cNvCxnSpPr>
          <p:nvPr/>
        </p:nvCxnSpPr>
        <p:spPr bwMode="auto">
          <a:xfrm>
            <a:off x="2106029" y="2225300"/>
            <a:ext cx="0" cy="159584"/>
          </a:xfrm>
          <a:prstGeom prst="straightConnector1">
            <a:avLst/>
          </a:prstGeom>
          <a:solidFill>
            <a:schemeClr val="accent2"/>
          </a:solidFill>
          <a:ln w="6350" cap="flat" cmpd="sng" algn="ctr">
            <a:solidFill>
              <a:schemeClr val="bg1"/>
            </a:solidFill>
            <a:prstDash val="solid"/>
            <a:round/>
            <a:headEnd type="none" w="med" len="med"/>
            <a:tailEnd type="triangle"/>
          </a:ln>
          <a:effectLst/>
        </p:spPr>
      </p:cxnSp>
      <p:cxnSp>
        <p:nvCxnSpPr>
          <p:cNvPr id="43" name="Lige pilforbindelse 42"/>
          <p:cNvCxnSpPr>
            <a:stCxn id="40" idx="2"/>
            <a:endCxn id="39" idx="0"/>
          </p:cNvCxnSpPr>
          <p:nvPr/>
        </p:nvCxnSpPr>
        <p:spPr bwMode="auto">
          <a:xfrm>
            <a:off x="2106029" y="2765360"/>
            <a:ext cx="0" cy="159584"/>
          </a:xfrm>
          <a:prstGeom prst="straightConnector1">
            <a:avLst/>
          </a:prstGeom>
          <a:solidFill>
            <a:schemeClr val="accent2"/>
          </a:solidFill>
          <a:ln w="6350" cap="flat" cmpd="sng" algn="ctr">
            <a:solidFill>
              <a:schemeClr val="bg1"/>
            </a:solidFill>
            <a:prstDash val="solid"/>
            <a:round/>
            <a:headEnd type="none" w="med" len="med"/>
            <a:tailEnd type="triangle"/>
          </a:ln>
          <a:effectLst/>
        </p:spPr>
      </p:cxnSp>
      <p:cxnSp>
        <p:nvCxnSpPr>
          <p:cNvPr id="44" name="Lige pilforbindelse 43"/>
          <p:cNvCxnSpPr>
            <a:stCxn id="39" idx="2"/>
            <a:endCxn id="8" idx="0"/>
          </p:cNvCxnSpPr>
          <p:nvPr/>
        </p:nvCxnSpPr>
        <p:spPr bwMode="auto">
          <a:xfrm flipH="1">
            <a:off x="2105769" y="3305420"/>
            <a:ext cx="260" cy="180932"/>
          </a:xfrm>
          <a:prstGeom prst="straightConnector1">
            <a:avLst/>
          </a:prstGeom>
          <a:solidFill>
            <a:schemeClr val="accent2"/>
          </a:solidFill>
          <a:ln w="6350" cap="flat" cmpd="sng" algn="ctr">
            <a:solidFill>
              <a:schemeClr val="bg1"/>
            </a:solidFill>
            <a:prstDash val="solid"/>
            <a:round/>
            <a:headEnd type="none" w="med" len="med"/>
            <a:tailEnd type="triangle"/>
          </a:ln>
          <a:effectLst/>
        </p:spPr>
      </p:cxnSp>
      <p:cxnSp>
        <p:nvCxnSpPr>
          <p:cNvPr id="48" name="Lige forbindelse 47"/>
          <p:cNvCxnSpPr>
            <a:stCxn id="8" idx="3"/>
          </p:cNvCxnSpPr>
          <p:nvPr/>
        </p:nvCxnSpPr>
        <p:spPr bwMode="auto">
          <a:xfrm>
            <a:off x="2565345" y="3809133"/>
            <a:ext cx="5854755" cy="0"/>
          </a:xfrm>
          <a:prstGeom prst="line">
            <a:avLst/>
          </a:prstGeom>
          <a:solidFill>
            <a:schemeClr val="accent2"/>
          </a:solidFill>
          <a:ln w="6350" cap="flat" cmpd="sng" algn="ctr">
            <a:solidFill>
              <a:schemeClr val="bg1">
                <a:lumMod val="85000"/>
              </a:schemeClr>
            </a:solidFill>
            <a:prstDash val="dash"/>
            <a:round/>
            <a:headEnd type="none" w="med" len="med"/>
            <a:tailEnd type="none" w="med" len="med"/>
          </a:ln>
          <a:effectLst/>
        </p:spPr>
      </p:cxnSp>
      <p:sp>
        <p:nvSpPr>
          <p:cNvPr id="50" name="Rektangel 4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pic>
        <p:nvPicPr>
          <p:cNvPr id="49" name="Billede 48"/>
          <p:cNvPicPr>
            <a:picLocks noChangeAspect="1"/>
          </p:cNvPicPr>
          <p:nvPr/>
        </p:nvPicPr>
        <p:blipFill rotWithShape="1">
          <a:blip r:embed="rId2" cstate="print"/>
          <a:srcRect l="17901" t="22438" r="15134" b="4719"/>
          <a:stretch/>
        </p:blipFill>
        <p:spPr>
          <a:xfrm>
            <a:off x="4084442" y="1699389"/>
            <a:ext cx="3295869" cy="2015655"/>
          </a:xfrm>
          <a:prstGeom prst="rect">
            <a:avLst/>
          </a:prstGeom>
          <a:ln>
            <a:solidFill>
              <a:schemeClr val="tx1"/>
            </a:solidFill>
          </a:ln>
        </p:spPr>
      </p:pic>
      <p:pic>
        <p:nvPicPr>
          <p:cNvPr id="51" name="Billede 50"/>
          <p:cNvPicPr>
            <a:picLocks noChangeAspect="1"/>
          </p:cNvPicPr>
          <p:nvPr/>
        </p:nvPicPr>
        <p:blipFill rotWithShape="1">
          <a:blip r:embed="rId3" cstate="print"/>
          <a:srcRect l="15133" t="33265" r="13473" b="17517"/>
          <a:stretch/>
        </p:blipFill>
        <p:spPr>
          <a:xfrm>
            <a:off x="4084442" y="4225333"/>
            <a:ext cx="4139014" cy="1604269"/>
          </a:xfrm>
          <a:prstGeom prst="rect">
            <a:avLst/>
          </a:prstGeom>
          <a:ln>
            <a:solidFill>
              <a:schemeClr val="tx1"/>
            </a:solidFill>
          </a:ln>
        </p:spPr>
      </p:pic>
    </p:spTree>
    <p:extLst>
      <p:ext uri="{BB962C8B-B14F-4D97-AF65-F5344CB8AC3E}">
        <p14:creationId xmlns:p14="http://schemas.microsoft.com/office/powerpoint/2010/main" xmlns="" val="42112169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a:noFill/>
        </p:spPr>
        <p:txBody>
          <a:bodyPr/>
          <a:lstStyle/>
          <a:p>
            <a:r>
              <a:rPr lang="da-DK" dirty="0" smtClean="0"/>
              <a:t>…der tager højde for de kapacitetsbegrænsninger, der er identificeret inden for klassisk kommunikationsteori</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31</a:t>
            </a:fld>
            <a:endParaRPr lang="da-DK"/>
          </a:p>
        </p:txBody>
      </p:sp>
      <p:grpSp>
        <p:nvGrpSpPr>
          <p:cNvPr id="5" name="Gruppe 4"/>
          <p:cNvGrpSpPr/>
          <p:nvPr/>
        </p:nvGrpSpPr>
        <p:grpSpPr>
          <a:xfrm>
            <a:off x="1410082" y="3623423"/>
            <a:ext cx="6762318" cy="1533769"/>
            <a:chOff x="1258760" y="3133512"/>
            <a:chExt cx="6762318" cy="1533769"/>
          </a:xfrm>
        </p:grpSpPr>
        <p:sp>
          <p:nvSpPr>
            <p:cNvPr id="6" name="Proces 5"/>
            <p:cNvSpPr/>
            <p:nvPr/>
          </p:nvSpPr>
          <p:spPr bwMode="auto">
            <a:xfrm>
              <a:off x="1258760"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Afsender</a:t>
              </a:r>
            </a:p>
          </p:txBody>
        </p:sp>
        <p:sp>
          <p:nvSpPr>
            <p:cNvPr id="7" name="Proces 6"/>
            <p:cNvSpPr/>
            <p:nvPr/>
          </p:nvSpPr>
          <p:spPr bwMode="auto">
            <a:xfrm>
              <a:off x="2661307"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Budskab</a:t>
              </a:r>
            </a:p>
          </p:txBody>
        </p:sp>
        <p:sp>
          <p:nvSpPr>
            <p:cNvPr id="8" name="Proces 7"/>
            <p:cNvSpPr/>
            <p:nvPr/>
          </p:nvSpPr>
          <p:spPr bwMode="auto">
            <a:xfrm>
              <a:off x="4063855"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Kanal</a:t>
              </a:r>
            </a:p>
          </p:txBody>
        </p:sp>
        <p:sp>
          <p:nvSpPr>
            <p:cNvPr id="9" name="Proces 8"/>
            <p:cNvSpPr/>
            <p:nvPr/>
          </p:nvSpPr>
          <p:spPr bwMode="auto">
            <a:xfrm>
              <a:off x="5466402"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Modtager</a:t>
              </a:r>
            </a:p>
          </p:txBody>
        </p:sp>
        <p:sp>
          <p:nvSpPr>
            <p:cNvPr id="10" name="Proces 9"/>
            <p:cNvSpPr/>
            <p:nvPr/>
          </p:nvSpPr>
          <p:spPr bwMode="auto">
            <a:xfrm>
              <a:off x="6868950"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Effekt</a:t>
              </a:r>
            </a:p>
          </p:txBody>
        </p:sp>
        <p:cxnSp>
          <p:nvCxnSpPr>
            <p:cNvPr id="11" name="Lige pilforbindelse 10"/>
            <p:cNvCxnSpPr>
              <a:stCxn id="6" idx="3"/>
              <a:endCxn id="7" idx="1"/>
            </p:cNvCxnSpPr>
            <p:nvPr/>
          </p:nvCxnSpPr>
          <p:spPr bwMode="auto">
            <a:xfrm>
              <a:off x="2410889"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2" name="Lige pilforbindelse 11"/>
            <p:cNvCxnSpPr>
              <a:stCxn id="7" idx="3"/>
              <a:endCxn id="8" idx="1"/>
            </p:cNvCxnSpPr>
            <p:nvPr/>
          </p:nvCxnSpPr>
          <p:spPr bwMode="auto">
            <a:xfrm>
              <a:off x="3813436"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3" name="Lige pilforbindelse 12"/>
            <p:cNvCxnSpPr>
              <a:stCxn id="8" idx="3"/>
              <a:endCxn id="9" idx="1"/>
            </p:cNvCxnSpPr>
            <p:nvPr/>
          </p:nvCxnSpPr>
          <p:spPr bwMode="auto">
            <a:xfrm>
              <a:off x="5215982"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4" name="Lige pilforbindelse 13"/>
            <p:cNvCxnSpPr>
              <a:stCxn id="9" idx="3"/>
              <a:endCxn id="10" idx="1"/>
            </p:cNvCxnSpPr>
            <p:nvPr/>
          </p:nvCxnSpPr>
          <p:spPr bwMode="auto">
            <a:xfrm>
              <a:off x="6618530" y="3493552"/>
              <a:ext cx="250420"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pSp>
          <p:nvGrpSpPr>
            <p:cNvPr id="15" name="Gruppe 14"/>
            <p:cNvGrpSpPr/>
            <p:nvPr/>
          </p:nvGrpSpPr>
          <p:grpSpPr>
            <a:xfrm>
              <a:off x="2661306" y="4077072"/>
              <a:ext cx="3957224" cy="590209"/>
              <a:chOff x="2661306" y="4255567"/>
              <a:chExt cx="3957224" cy="590209"/>
            </a:xfrm>
          </p:grpSpPr>
          <p:cxnSp>
            <p:nvCxnSpPr>
              <p:cNvPr id="16" name="Lige pilforbindelse 15"/>
              <p:cNvCxnSpPr/>
              <p:nvPr/>
            </p:nvCxnSpPr>
            <p:spPr bwMode="auto">
              <a:xfrm flipV="1">
                <a:off x="3237371" y="4255567"/>
                <a:ext cx="0" cy="244022"/>
              </a:xfrm>
              <a:prstGeom prst="straightConnector1">
                <a:avLst/>
              </a:prstGeom>
              <a:solidFill>
                <a:schemeClr val="accent2"/>
              </a:solidFill>
              <a:ln w="12700" cap="flat" cmpd="sng" algn="ctr">
                <a:solidFill>
                  <a:schemeClr val="tx1"/>
                </a:solidFill>
                <a:prstDash val="dash"/>
                <a:round/>
                <a:headEnd type="none" w="med" len="med"/>
                <a:tailEnd type="arrow"/>
              </a:ln>
              <a:effectLst/>
            </p:spPr>
          </p:cxnSp>
          <p:cxnSp>
            <p:nvCxnSpPr>
              <p:cNvPr id="17" name="Lige pilforbindelse 16"/>
              <p:cNvCxnSpPr/>
              <p:nvPr/>
            </p:nvCxnSpPr>
            <p:spPr bwMode="auto">
              <a:xfrm flipV="1">
                <a:off x="4639918" y="4255567"/>
                <a:ext cx="1" cy="250136"/>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18" name="Lige pilforbindelse 17"/>
              <p:cNvCxnSpPr/>
              <p:nvPr/>
            </p:nvCxnSpPr>
            <p:spPr bwMode="auto">
              <a:xfrm flipV="1">
                <a:off x="6042465" y="4255567"/>
                <a:ext cx="1" cy="253553"/>
              </a:xfrm>
              <a:prstGeom prst="straightConnector1">
                <a:avLst/>
              </a:prstGeom>
              <a:solidFill>
                <a:schemeClr val="accent2"/>
              </a:solidFill>
              <a:ln w="12700" cap="flat" cmpd="sng" algn="ctr">
                <a:solidFill>
                  <a:schemeClr val="tx1"/>
                </a:solidFill>
                <a:prstDash val="dash"/>
                <a:round/>
                <a:headEnd type="none" w="med" len="med"/>
                <a:tailEnd type="arrow"/>
              </a:ln>
              <a:effectLst/>
            </p:spPr>
          </p:cxnSp>
          <p:sp>
            <p:nvSpPr>
              <p:cNvPr id="19" name="Proces 18"/>
              <p:cNvSpPr/>
              <p:nvPr/>
            </p:nvSpPr>
            <p:spPr bwMode="auto">
              <a:xfrm>
                <a:off x="2661306" y="4509120"/>
                <a:ext cx="3957224" cy="3366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smtClean="0"/>
                  <a:t>Støj</a:t>
                </a:r>
                <a:endParaRPr lang="da-DK" sz="1600" dirty="0"/>
              </a:p>
            </p:txBody>
          </p:sp>
        </p:grpSp>
      </p:grpSp>
      <p:pic>
        <p:nvPicPr>
          <p:cNvPr id="54" name="Billede 53"/>
          <p:cNvPicPr>
            <a:picLocks noChangeAspect="1"/>
          </p:cNvPicPr>
          <p:nvPr/>
        </p:nvPicPr>
        <p:blipFill>
          <a:blip r:embed="rId2" cstate="print"/>
          <a:stretch>
            <a:fillRect/>
          </a:stretch>
        </p:blipFill>
        <p:spPr>
          <a:xfrm>
            <a:off x="2812628" y="2213857"/>
            <a:ext cx="1152129" cy="1291875"/>
          </a:xfrm>
          <a:prstGeom prst="rect">
            <a:avLst/>
          </a:prstGeom>
        </p:spPr>
      </p:pic>
      <p:sp>
        <p:nvSpPr>
          <p:cNvPr id="55" name="Rektangel 54"/>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24340816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32</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2284784817"/>
              </p:ext>
            </p:extLst>
          </p:nvPr>
        </p:nvGraphicFramePr>
        <p:xfrm>
          <a:off x="863648" y="1988840"/>
          <a:ext cx="7452000" cy="3697200"/>
        </p:xfrm>
        <a:graphic>
          <a:graphicData uri="http://schemas.openxmlformats.org/drawingml/2006/table">
            <a:tbl>
              <a:tblPr bandRow="1">
                <a:tableStyleId>{F5AB1C69-6EDB-4FF4-983F-18BD219EF322}</a:tableStyleId>
              </a:tblPr>
              <a:tblGrid>
                <a:gridCol w="432000"/>
                <a:gridCol w="108000"/>
                <a:gridCol w="6912000"/>
              </a:tblGrid>
              <a:tr h="540000">
                <a:tc>
                  <a:txBody>
                    <a:bodyPr/>
                    <a:lstStyle/>
                    <a:p>
                      <a:pPr algn="ctr"/>
                      <a:r>
                        <a:rPr lang="da-DK" sz="1800" b="0" dirty="0" smtClean="0"/>
                        <a:t>1</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sz="1800" b="0" dirty="0" smtClean="0"/>
                        <a:t>Introduktion til kommunikationsteori</a:t>
                      </a:r>
                      <a:endParaRPr lang="da-DK" sz="1800" b="0"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1" dirty="0" smtClean="0"/>
                        <a:t>2</a:t>
                      </a:r>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1" dirty="0" smtClean="0"/>
                        <a:t>Lav et storyboard</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3</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 storyboard til</a:t>
                      </a:r>
                      <a:r>
                        <a:rPr lang="da-DK" sz="1800" b="0" baseline="0" dirty="0" smtClean="0"/>
                        <a:t> dias-struktur</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4</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a:t>
                      </a:r>
                      <a:r>
                        <a:rPr lang="da-DK" sz="1800" b="0" baseline="0" dirty="0" smtClean="0"/>
                        <a:t> dias-struktur til diassæt</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b="1"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b="1" dirty="0"/>
                    </a:p>
                  </a:txBody>
                  <a:tcPr marL="0" marR="0" marT="0" marB="0" anchor="ctr">
                    <a:noFill/>
                  </a:tcPr>
                </a:tc>
                <a:tc>
                  <a:txBody>
                    <a:bodyPr/>
                    <a:lstStyle/>
                    <a:p>
                      <a:endParaRPr lang="da-DK" sz="600" b="1"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5</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Opsummering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6</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Bilag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16595907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467618" y="44624"/>
            <a:ext cx="8568877" cy="762000"/>
          </a:xfrm>
          <a:noFill/>
        </p:spPr>
        <p:txBody>
          <a:bodyPr/>
          <a:lstStyle/>
          <a:p>
            <a:r>
              <a:rPr lang="da-DK" dirty="0" smtClean="0"/>
              <a:t>Den gode præsentation begynder med et godt storyboard…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33</a:t>
            </a:fld>
            <a:endParaRPr lang="da-DK" noProof="0"/>
          </a:p>
        </p:txBody>
      </p:sp>
      <p:grpSp>
        <p:nvGrpSpPr>
          <p:cNvPr id="62" name="Gruppe 61"/>
          <p:cNvGrpSpPr/>
          <p:nvPr/>
        </p:nvGrpSpPr>
        <p:grpSpPr>
          <a:xfrm>
            <a:off x="467544" y="992834"/>
            <a:ext cx="8424936" cy="4896544"/>
            <a:chOff x="467544" y="1628800"/>
            <a:chExt cx="8424936" cy="4896544"/>
          </a:xfrm>
        </p:grpSpPr>
        <p:sp>
          <p:nvSpPr>
            <p:cNvPr id="55" name="Afrundet rektangel 54"/>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grpSp>
          <p:nvGrpSpPr>
            <p:cNvPr id="3" name="Gruppe 14"/>
            <p:cNvGrpSpPr/>
            <p:nvPr/>
          </p:nvGrpSpPr>
          <p:grpSpPr>
            <a:xfrm>
              <a:off x="719138" y="1700808"/>
              <a:ext cx="2412702" cy="1048762"/>
              <a:chOff x="719138" y="1804174"/>
              <a:chExt cx="2412702" cy="1048762"/>
            </a:xfrm>
          </p:grpSpPr>
          <p:sp>
            <p:nvSpPr>
              <p:cNvPr id="11" name="Rektangel 10"/>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dirty="0" err="1">
                  <a:solidFill>
                    <a:schemeClr val="bg1"/>
                  </a:solidFill>
                </a:endParaRPr>
              </a:p>
            </p:txBody>
          </p:sp>
          <p:sp>
            <p:nvSpPr>
              <p:cNvPr id="13" name="Tekstboks 12"/>
              <p:cNvSpPr txBox="1"/>
              <p:nvPr/>
            </p:nvSpPr>
            <p:spPr>
              <a:xfrm>
                <a:off x="719138" y="1804174"/>
                <a:ext cx="2412702" cy="169277"/>
              </a:xfrm>
              <a:prstGeom prst="rect">
                <a:avLst/>
              </a:prstGeom>
              <a:noFill/>
            </p:spPr>
            <p:txBody>
              <a:bodyPr wrap="square" lIns="0" tIns="0" rIns="0" bIns="0" rtlCol="0">
                <a:spAutoFit/>
              </a:bodyPr>
              <a:lstStyle/>
              <a:p>
                <a:r>
                  <a:rPr lang="da-DK" sz="1100" b="1" dirty="0"/>
                  <a:t>Hvad er formålet?</a:t>
                </a:r>
              </a:p>
            </p:txBody>
          </p:sp>
        </p:grpSp>
        <p:grpSp>
          <p:nvGrpSpPr>
            <p:cNvPr id="5" name="Gruppe 36"/>
            <p:cNvGrpSpPr/>
            <p:nvPr/>
          </p:nvGrpSpPr>
          <p:grpSpPr>
            <a:xfrm>
              <a:off x="3363970" y="1700808"/>
              <a:ext cx="2432166" cy="1048762"/>
              <a:chOff x="4747692" y="1804174"/>
              <a:chExt cx="2432166" cy="1048762"/>
            </a:xfrm>
          </p:grpSpPr>
          <p:sp>
            <p:nvSpPr>
              <p:cNvPr id="12" name="Rektangel 11"/>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dirty="0" err="1">
                  <a:solidFill>
                    <a:schemeClr val="bg1"/>
                  </a:solidFill>
                </a:endParaRPr>
              </a:p>
            </p:txBody>
          </p:sp>
          <p:sp>
            <p:nvSpPr>
              <p:cNvPr id="14" name="Tekstboks 13"/>
              <p:cNvSpPr txBox="1"/>
              <p:nvPr/>
            </p:nvSpPr>
            <p:spPr>
              <a:xfrm>
                <a:off x="4747692" y="1804174"/>
                <a:ext cx="2432166" cy="169277"/>
              </a:xfrm>
              <a:prstGeom prst="rect">
                <a:avLst/>
              </a:prstGeom>
              <a:noFill/>
            </p:spPr>
            <p:txBody>
              <a:bodyPr wrap="square" lIns="0" tIns="0" rIns="0" bIns="0" rtlCol="0">
                <a:spAutoFit/>
              </a:bodyPr>
              <a:lstStyle/>
              <a:p>
                <a:r>
                  <a:rPr lang="da-DK" sz="1100" b="1" dirty="0"/>
                  <a:t>Hvem er målgruppen?</a:t>
                </a:r>
              </a:p>
            </p:txBody>
          </p:sp>
        </p:grpSp>
        <p:grpSp>
          <p:nvGrpSpPr>
            <p:cNvPr id="6" name="Gruppe 15"/>
            <p:cNvGrpSpPr/>
            <p:nvPr/>
          </p:nvGrpSpPr>
          <p:grpSpPr>
            <a:xfrm>
              <a:off x="719138" y="3156647"/>
              <a:ext cx="1836638" cy="1048762"/>
              <a:chOff x="719138" y="1804174"/>
              <a:chExt cx="3672408" cy="1048762"/>
            </a:xfrm>
          </p:grpSpPr>
          <p:sp>
            <p:nvSpPr>
              <p:cNvPr id="17" name="Rektangel 1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18" name="Tekstboks 17"/>
              <p:cNvSpPr txBox="1"/>
              <p:nvPr/>
            </p:nvSpPr>
            <p:spPr>
              <a:xfrm>
                <a:off x="719138" y="1804174"/>
                <a:ext cx="3636838" cy="169277"/>
              </a:xfrm>
              <a:prstGeom prst="rect">
                <a:avLst/>
              </a:prstGeom>
              <a:noFill/>
            </p:spPr>
            <p:txBody>
              <a:bodyPr wrap="square" lIns="0" tIns="0" rIns="0" bIns="0" rtlCol="0">
                <a:spAutoFit/>
              </a:bodyPr>
              <a:lstStyle/>
              <a:p>
                <a:r>
                  <a:rPr lang="da-DK" sz="1100" b="1" dirty="0"/>
                  <a:t>Situationen (S)</a:t>
                </a:r>
              </a:p>
            </p:txBody>
          </p:sp>
        </p:grpSp>
        <p:grpSp>
          <p:nvGrpSpPr>
            <p:cNvPr id="7" name="Gruppe 18"/>
            <p:cNvGrpSpPr/>
            <p:nvPr/>
          </p:nvGrpSpPr>
          <p:grpSpPr>
            <a:xfrm>
              <a:off x="2673913" y="3156647"/>
              <a:ext cx="1836638" cy="1048762"/>
              <a:chOff x="719138" y="1804174"/>
              <a:chExt cx="3672408" cy="1048762"/>
            </a:xfrm>
          </p:grpSpPr>
          <p:sp>
            <p:nvSpPr>
              <p:cNvPr id="20" name="Rektangel 19"/>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21" name="Tekstboks 20"/>
              <p:cNvSpPr txBox="1"/>
              <p:nvPr/>
            </p:nvSpPr>
            <p:spPr>
              <a:xfrm>
                <a:off x="719138" y="1804174"/>
                <a:ext cx="3636838" cy="169277"/>
              </a:xfrm>
              <a:prstGeom prst="rect">
                <a:avLst/>
              </a:prstGeom>
              <a:noFill/>
            </p:spPr>
            <p:txBody>
              <a:bodyPr wrap="square" lIns="0" tIns="0" rIns="0" bIns="0" rtlCol="0">
                <a:spAutoFit/>
              </a:bodyPr>
              <a:lstStyle/>
              <a:p>
                <a:r>
                  <a:rPr lang="da-DK" sz="1100" b="1" dirty="0"/>
                  <a:t>Udfordringen (C)</a:t>
                </a:r>
              </a:p>
            </p:txBody>
          </p:sp>
        </p:grpSp>
        <p:grpSp>
          <p:nvGrpSpPr>
            <p:cNvPr id="8" name="Gruppe 21"/>
            <p:cNvGrpSpPr/>
            <p:nvPr/>
          </p:nvGrpSpPr>
          <p:grpSpPr>
            <a:xfrm>
              <a:off x="4628688" y="3156647"/>
              <a:ext cx="1836638" cy="1048762"/>
              <a:chOff x="719138" y="1804174"/>
              <a:chExt cx="3672408" cy="1048762"/>
            </a:xfrm>
          </p:grpSpPr>
          <p:sp>
            <p:nvSpPr>
              <p:cNvPr id="23" name="Rektangel 2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24" name="Tekstboks 23"/>
              <p:cNvSpPr txBox="1"/>
              <p:nvPr/>
            </p:nvSpPr>
            <p:spPr>
              <a:xfrm>
                <a:off x="719138" y="1804174"/>
                <a:ext cx="3636838" cy="169277"/>
              </a:xfrm>
              <a:prstGeom prst="rect">
                <a:avLst/>
              </a:prstGeom>
              <a:noFill/>
            </p:spPr>
            <p:txBody>
              <a:bodyPr wrap="square" lIns="0" tIns="0" rIns="0" bIns="0" rtlCol="0">
                <a:spAutoFit/>
              </a:bodyPr>
              <a:lstStyle/>
              <a:p>
                <a:r>
                  <a:rPr lang="da-DK" sz="1100" b="1" dirty="0"/>
                  <a:t>Spørgsmålet (Q)</a:t>
                </a:r>
              </a:p>
            </p:txBody>
          </p:sp>
        </p:grpSp>
        <p:grpSp>
          <p:nvGrpSpPr>
            <p:cNvPr id="9" name="Gruppe 24"/>
            <p:cNvGrpSpPr/>
            <p:nvPr/>
          </p:nvGrpSpPr>
          <p:grpSpPr>
            <a:xfrm>
              <a:off x="6583462" y="3156647"/>
              <a:ext cx="1876970" cy="1048762"/>
              <a:chOff x="719138" y="1804174"/>
              <a:chExt cx="3753053" cy="1048762"/>
            </a:xfrm>
          </p:grpSpPr>
          <p:sp>
            <p:nvSpPr>
              <p:cNvPr id="26" name="Rektangel 25"/>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27" name="Tekstboks 26"/>
              <p:cNvSpPr txBox="1"/>
              <p:nvPr/>
            </p:nvSpPr>
            <p:spPr>
              <a:xfrm>
                <a:off x="719138" y="1804174"/>
                <a:ext cx="3753053" cy="169277"/>
              </a:xfrm>
              <a:prstGeom prst="rect">
                <a:avLst/>
              </a:prstGeom>
              <a:noFill/>
            </p:spPr>
            <p:txBody>
              <a:bodyPr wrap="square" lIns="0" tIns="0" rIns="0" bIns="0" rtlCol="0">
                <a:spAutoFit/>
              </a:bodyPr>
              <a:lstStyle/>
              <a:p>
                <a:r>
                  <a:rPr lang="da-DK" sz="1100" b="1" dirty="0"/>
                  <a:t>Svaret/Løsningen (A)</a:t>
                </a:r>
              </a:p>
            </p:txBody>
          </p:sp>
        </p:grpSp>
        <p:grpSp>
          <p:nvGrpSpPr>
            <p:cNvPr id="10" name="Gruppe 27"/>
            <p:cNvGrpSpPr/>
            <p:nvPr/>
          </p:nvGrpSpPr>
          <p:grpSpPr>
            <a:xfrm>
              <a:off x="719138" y="4684494"/>
              <a:ext cx="2412702" cy="1048762"/>
              <a:chOff x="719138" y="1804174"/>
              <a:chExt cx="3672408" cy="1048762"/>
            </a:xfrm>
          </p:grpSpPr>
          <p:sp>
            <p:nvSpPr>
              <p:cNvPr id="29" name="Rektangel 2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30" name="Tekstboks 29"/>
              <p:cNvSpPr txBox="1"/>
              <p:nvPr/>
            </p:nvSpPr>
            <p:spPr>
              <a:xfrm>
                <a:off x="719138" y="1804174"/>
                <a:ext cx="3636838" cy="169277"/>
              </a:xfrm>
              <a:prstGeom prst="rect">
                <a:avLst/>
              </a:prstGeom>
              <a:noFill/>
            </p:spPr>
            <p:txBody>
              <a:bodyPr wrap="square" lIns="0" tIns="0" rIns="0" bIns="0" rtlCol="0">
                <a:spAutoFit/>
              </a:bodyPr>
              <a:lstStyle/>
              <a:p>
                <a:r>
                  <a:rPr lang="da-DK" sz="1100" b="1" dirty="0"/>
                  <a:t>Budskab 1</a:t>
                </a:r>
              </a:p>
            </p:txBody>
          </p:sp>
        </p:grpSp>
        <p:grpSp>
          <p:nvGrpSpPr>
            <p:cNvPr id="15" name="Gruppe 30"/>
            <p:cNvGrpSpPr/>
            <p:nvPr/>
          </p:nvGrpSpPr>
          <p:grpSpPr>
            <a:xfrm>
              <a:off x="3363970" y="4684494"/>
              <a:ext cx="2412000" cy="1048762"/>
              <a:chOff x="719138" y="1804174"/>
              <a:chExt cx="3672408" cy="1048762"/>
            </a:xfrm>
          </p:grpSpPr>
          <p:sp>
            <p:nvSpPr>
              <p:cNvPr id="32" name="Rektangel 31"/>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33" name="Tekstboks 32"/>
              <p:cNvSpPr txBox="1"/>
              <p:nvPr/>
            </p:nvSpPr>
            <p:spPr>
              <a:xfrm>
                <a:off x="719138" y="1804174"/>
                <a:ext cx="3636838" cy="169277"/>
              </a:xfrm>
              <a:prstGeom prst="rect">
                <a:avLst/>
              </a:prstGeom>
              <a:noFill/>
            </p:spPr>
            <p:txBody>
              <a:bodyPr wrap="square" lIns="0" tIns="0" rIns="0" bIns="0" rtlCol="0">
                <a:spAutoFit/>
              </a:bodyPr>
              <a:lstStyle/>
              <a:p>
                <a:r>
                  <a:rPr lang="da-DK" sz="1100" b="1" dirty="0"/>
                  <a:t>Budskab 2</a:t>
                </a:r>
              </a:p>
            </p:txBody>
          </p:sp>
        </p:grpSp>
        <p:grpSp>
          <p:nvGrpSpPr>
            <p:cNvPr id="16" name="Gruppe 33"/>
            <p:cNvGrpSpPr/>
            <p:nvPr/>
          </p:nvGrpSpPr>
          <p:grpSpPr>
            <a:xfrm>
              <a:off x="6008100" y="4684494"/>
              <a:ext cx="2412000" cy="1048762"/>
              <a:chOff x="719138" y="1804174"/>
              <a:chExt cx="3672408" cy="1048762"/>
            </a:xfrm>
          </p:grpSpPr>
          <p:sp>
            <p:nvSpPr>
              <p:cNvPr id="35" name="Rektangel 3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900" dirty="0" err="1">
                  <a:solidFill>
                    <a:schemeClr val="bg1"/>
                  </a:solidFill>
                </a:endParaRPr>
              </a:p>
            </p:txBody>
          </p:sp>
          <p:sp>
            <p:nvSpPr>
              <p:cNvPr id="36" name="Tekstboks 35"/>
              <p:cNvSpPr txBox="1"/>
              <p:nvPr/>
            </p:nvSpPr>
            <p:spPr>
              <a:xfrm>
                <a:off x="719138" y="1804174"/>
                <a:ext cx="3636838" cy="169277"/>
              </a:xfrm>
              <a:prstGeom prst="rect">
                <a:avLst/>
              </a:prstGeom>
              <a:noFill/>
            </p:spPr>
            <p:txBody>
              <a:bodyPr wrap="square" lIns="0" tIns="0" rIns="0" bIns="0" rtlCol="0">
                <a:spAutoFit/>
              </a:bodyPr>
              <a:lstStyle/>
              <a:p>
                <a:r>
                  <a:rPr lang="da-DK" sz="1100" b="1" dirty="0"/>
                  <a:t>Budskab 3</a:t>
                </a:r>
              </a:p>
            </p:txBody>
          </p:sp>
        </p:grpSp>
        <p:cxnSp>
          <p:nvCxnSpPr>
            <p:cNvPr id="39" name="Lige pilforbindelse 38"/>
            <p:cNvCxnSpPr>
              <a:stCxn id="17" idx="3"/>
              <a:endCxn id="20" idx="1"/>
            </p:cNvCxnSpPr>
            <p:nvPr/>
          </p:nvCxnSpPr>
          <p:spPr bwMode="auto">
            <a:xfrm>
              <a:off x="2555776" y="3773361"/>
              <a:ext cx="118137" cy="0"/>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1" name="Lige pilforbindelse 40"/>
            <p:cNvCxnSpPr>
              <a:stCxn id="20" idx="3"/>
              <a:endCxn id="23" idx="1"/>
            </p:cNvCxnSpPr>
            <p:nvPr/>
          </p:nvCxnSpPr>
          <p:spPr bwMode="auto">
            <a:xfrm>
              <a:off x="4510551" y="3773361"/>
              <a:ext cx="118137" cy="0"/>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3" name="Lige pilforbindelse 42"/>
            <p:cNvCxnSpPr>
              <a:stCxn id="23" idx="3"/>
              <a:endCxn id="26" idx="1"/>
            </p:cNvCxnSpPr>
            <p:nvPr/>
          </p:nvCxnSpPr>
          <p:spPr bwMode="auto">
            <a:xfrm>
              <a:off x="6465326" y="3773361"/>
              <a:ext cx="118136" cy="0"/>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5" name="Lige forbindelse 44"/>
            <p:cNvCxnSpPr>
              <a:stCxn id="29" idx="0"/>
              <a:endCxn id="26"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7" name="Lige forbindelse 46"/>
            <p:cNvCxnSpPr>
              <a:stCxn id="33" idx="2"/>
              <a:endCxn id="26" idx="2"/>
            </p:cNvCxnSpPr>
            <p:nvPr/>
          </p:nvCxnSpPr>
          <p:spPr bwMode="auto">
            <a:xfrm flipV="1">
              <a:off x="4558289" y="4205409"/>
              <a:ext cx="2943492" cy="64836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9" name="Lige forbindelse 48"/>
            <p:cNvCxnSpPr>
              <a:stCxn id="35" idx="0"/>
              <a:endCxn id="26"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60" name="Rektangel 59"/>
            <p:cNvSpPr/>
            <p:nvPr/>
          </p:nvSpPr>
          <p:spPr bwMode="auto">
            <a:xfrm rot="5400000">
              <a:off x="7776356" y="4401108"/>
              <a:ext cx="1944216"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900" dirty="0"/>
                <a:t>Kan bruges i præsentationen</a:t>
              </a:r>
            </a:p>
          </p:txBody>
        </p:sp>
        <p:grpSp>
          <p:nvGrpSpPr>
            <p:cNvPr id="19" name="Gruppe 72"/>
            <p:cNvGrpSpPr/>
            <p:nvPr/>
          </p:nvGrpSpPr>
          <p:grpSpPr>
            <a:xfrm>
              <a:off x="1259632" y="5733256"/>
              <a:ext cx="1296144" cy="433458"/>
              <a:chOff x="1259632" y="5733256"/>
              <a:chExt cx="1296144" cy="433458"/>
            </a:xfrm>
          </p:grpSpPr>
          <p:cxnSp>
            <p:nvCxnSpPr>
              <p:cNvPr id="66" name="Lige forbindelse 6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68" name="Lige forbindelse 67"/>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72" name="Lige forbindelse 7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22" name="Gruppe 73"/>
            <p:cNvGrpSpPr/>
            <p:nvPr/>
          </p:nvGrpSpPr>
          <p:grpSpPr>
            <a:xfrm>
              <a:off x="3921898" y="5733256"/>
              <a:ext cx="1296144" cy="433458"/>
              <a:chOff x="1259632" y="5733256"/>
              <a:chExt cx="1296144" cy="433458"/>
            </a:xfrm>
          </p:grpSpPr>
          <p:cxnSp>
            <p:nvCxnSpPr>
              <p:cNvPr id="75" name="Lige forbindelse 74"/>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76" name="Lige forbindelse 75"/>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77" name="Lige forbindelse 76"/>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25" name="Gruppe 79"/>
            <p:cNvGrpSpPr/>
            <p:nvPr/>
          </p:nvGrpSpPr>
          <p:grpSpPr>
            <a:xfrm>
              <a:off x="6566028" y="5733256"/>
              <a:ext cx="1296144" cy="433458"/>
              <a:chOff x="1259632" y="5733256"/>
              <a:chExt cx="1296144" cy="433458"/>
            </a:xfrm>
          </p:grpSpPr>
          <p:cxnSp>
            <p:nvCxnSpPr>
              <p:cNvPr id="81" name="Lige forbindelse 80"/>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82" name="Lige forbindelse 81"/>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83" name="Lige forbindelse 82"/>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84" name="Rektangel 83"/>
            <p:cNvSpPr/>
            <p:nvPr/>
          </p:nvSpPr>
          <p:spPr bwMode="auto">
            <a:xfrm>
              <a:off x="3599892" y="2852936"/>
              <a:ext cx="1944216"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900" dirty="0"/>
                <a:t>Udfyldes med én sætning</a:t>
              </a:r>
            </a:p>
          </p:txBody>
        </p:sp>
        <p:sp>
          <p:nvSpPr>
            <p:cNvPr id="86" name="Afrundet rektangel 85"/>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87" name="Rektangel 86"/>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900" dirty="0"/>
                <a:t>Baggrund</a:t>
              </a:r>
            </a:p>
          </p:txBody>
        </p:sp>
        <p:grpSp>
          <p:nvGrpSpPr>
            <p:cNvPr id="58" name="Gruppe 14"/>
            <p:cNvGrpSpPr/>
            <p:nvPr/>
          </p:nvGrpSpPr>
          <p:grpSpPr>
            <a:xfrm>
              <a:off x="6007398" y="1700808"/>
              <a:ext cx="2412702" cy="1048762"/>
              <a:chOff x="719138" y="1804174"/>
              <a:chExt cx="2412702" cy="1048762"/>
            </a:xfrm>
          </p:grpSpPr>
          <p:sp>
            <p:nvSpPr>
              <p:cNvPr id="59" name="Rektangel 58"/>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dirty="0" err="1">
                  <a:solidFill>
                    <a:schemeClr val="bg1"/>
                  </a:solidFill>
                </a:endParaRPr>
              </a:p>
            </p:txBody>
          </p:sp>
          <p:sp>
            <p:nvSpPr>
              <p:cNvPr id="61" name="Tekstboks 60"/>
              <p:cNvSpPr txBox="1"/>
              <p:nvPr/>
            </p:nvSpPr>
            <p:spPr>
              <a:xfrm>
                <a:off x="719138" y="1804174"/>
                <a:ext cx="2412702" cy="169277"/>
              </a:xfrm>
              <a:prstGeom prst="rect">
                <a:avLst/>
              </a:prstGeom>
              <a:noFill/>
            </p:spPr>
            <p:txBody>
              <a:bodyPr wrap="square" lIns="0" tIns="0" rIns="0" bIns="0" rtlCol="0">
                <a:spAutoFit/>
              </a:bodyPr>
              <a:lstStyle/>
              <a:p>
                <a:r>
                  <a:rPr lang="da-DK" sz="1100" b="1" dirty="0"/>
                  <a:t>Hvem er afsenderen?</a:t>
                </a:r>
              </a:p>
            </p:txBody>
          </p:sp>
        </p:grpSp>
      </p:grpSp>
      <p:sp>
        <p:nvSpPr>
          <p:cNvPr id="28" name="Tekstfelt 27"/>
          <p:cNvSpPr txBox="1"/>
          <p:nvPr/>
        </p:nvSpPr>
        <p:spPr>
          <a:xfrm>
            <a:off x="827584" y="6093297"/>
            <a:ext cx="7920880" cy="738664"/>
          </a:xfrm>
          <a:prstGeom prst="rect">
            <a:avLst/>
          </a:prstGeom>
          <a:noFill/>
        </p:spPr>
        <p:txBody>
          <a:bodyPr wrap="square" lIns="0" tIns="0" rIns="0" bIns="0" rtlCol="0">
            <a:spAutoFit/>
          </a:bodyPr>
          <a:lstStyle/>
          <a:p>
            <a:pPr marL="361941" indent="-361941"/>
            <a:r>
              <a:rPr lang="da-DK" sz="800" dirty="0"/>
              <a:t>Note: Det præsenterede storyboard er en sammensmeltning af en række forskellige kilders anvendelse af pyramideprincippet til kommunikation.</a:t>
            </a:r>
          </a:p>
          <a:p>
            <a:pPr marL="361941" indent="-361941"/>
            <a:endParaRPr lang="da-DK" sz="800" dirty="0"/>
          </a:p>
          <a:p>
            <a:pPr marL="361941" indent="-361941"/>
            <a:r>
              <a:rPr lang="da-DK" sz="800" dirty="0"/>
              <a:t>Kilder: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a:p>
            <a:endParaRPr lang="da-DK" sz="800" dirty="0"/>
          </a:p>
        </p:txBody>
      </p:sp>
      <p:sp>
        <p:nvSpPr>
          <p:cNvPr id="63" name="Rektangel 6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245351" cy="762000"/>
          </a:xfrm>
          <a:noFill/>
        </p:spPr>
        <p:txBody>
          <a:bodyPr/>
          <a:lstStyle/>
          <a:p>
            <a:r>
              <a:rPr lang="da-DK" dirty="0" smtClean="0"/>
              <a:t>… der bygger på en forståelse for kommunikationsteorier og de begrænsninger i kapaciteten, de har påvist</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34</a:t>
            </a:fld>
            <a:endParaRPr lang="da-DK"/>
          </a:p>
        </p:txBody>
      </p:sp>
      <p:grpSp>
        <p:nvGrpSpPr>
          <p:cNvPr id="5" name="Gruppe 4"/>
          <p:cNvGrpSpPr/>
          <p:nvPr/>
        </p:nvGrpSpPr>
        <p:grpSpPr>
          <a:xfrm>
            <a:off x="4495048" y="3469439"/>
            <a:ext cx="4109400" cy="2388369"/>
            <a:chOff x="467544" y="1628800"/>
            <a:chExt cx="8424936" cy="4896544"/>
          </a:xfrm>
        </p:grpSpPr>
        <p:sp>
          <p:nvSpPr>
            <p:cNvPr id="6" name="Afrundet rektangel 5"/>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7" name="Gruppe 6"/>
            <p:cNvGrpSpPr/>
            <p:nvPr/>
          </p:nvGrpSpPr>
          <p:grpSpPr>
            <a:xfrm>
              <a:off x="719138" y="1700808"/>
              <a:ext cx="2412702" cy="1048762"/>
              <a:chOff x="719138" y="1804174"/>
              <a:chExt cx="2412702" cy="1048762"/>
            </a:xfrm>
          </p:grpSpPr>
          <p:sp>
            <p:nvSpPr>
              <p:cNvPr id="57" name="Rektangel 56"/>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58"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8" name="Gruppe 36"/>
            <p:cNvGrpSpPr/>
            <p:nvPr/>
          </p:nvGrpSpPr>
          <p:grpSpPr>
            <a:xfrm>
              <a:off x="3363970" y="1700808"/>
              <a:ext cx="2432166" cy="1048762"/>
              <a:chOff x="4747692" y="1804174"/>
              <a:chExt cx="2432166" cy="1048762"/>
            </a:xfrm>
          </p:grpSpPr>
          <p:sp>
            <p:nvSpPr>
              <p:cNvPr id="55" name="Rektangel 54"/>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56"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9" name="Gruppe 15"/>
            <p:cNvGrpSpPr/>
            <p:nvPr/>
          </p:nvGrpSpPr>
          <p:grpSpPr>
            <a:xfrm>
              <a:off x="719138" y="3156647"/>
              <a:ext cx="1836638"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0" name="Gruppe 18"/>
            <p:cNvGrpSpPr/>
            <p:nvPr/>
          </p:nvGrpSpPr>
          <p:grpSpPr>
            <a:xfrm>
              <a:off x="2673913" y="3156647"/>
              <a:ext cx="1836638"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1" name="Gruppe 21"/>
            <p:cNvGrpSpPr/>
            <p:nvPr/>
          </p:nvGrpSpPr>
          <p:grpSpPr>
            <a:xfrm>
              <a:off x="4628688" y="3156647"/>
              <a:ext cx="1836638"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12" name="Gruppe 24"/>
            <p:cNvGrpSpPr/>
            <p:nvPr/>
          </p:nvGrpSpPr>
          <p:grpSpPr>
            <a:xfrm>
              <a:off x="6583462" y="3156647"/>
              <a:ext cx="1876970" cy="1048762"/>
              <a:chOff x="719138" y="1804174"/>
              <a:chExt cx="3753053" cy="1048762"/>
            </a:xfrm>
          </p:grpSpPr>
          <p:sp>
            <p:nvSpPr>
              <p:cNvPr id="47" name="Rektangel 4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48"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13" name="Gruppe 27"/>
            <p:cNvGrpSpPr/>
            <p:nvPr/>
          </p:nvGrpSpPr>
          <p:grpSpPr>
            <a:xfrm>
              <a:off x="719138" y="4684494"/>
              <a:ext cx="2412702" cy="1048762"/>
              <a:chOff x="719138" y="1804174"/>
              <a:chExt cx="3672408" cy="1048762"/>
            </a:xfrm>
          </p:grpSpPr>
          <p:sp>
            <p:nvSpPr>
              <p:cNvPr id="45" name="Rektangel 4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46"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14" name="Gruppe 30"/>
            <p:cNvGrpSpPr/>
            <p:nvPr/>
          </p:nvGrpSpPr>
          <p:grpSpPr>
            <a:xfrm>
              <a:off x="3363970" y="4684494"/>
              <a:ext cx="2412000" cy="1048762"/>
              <a:chOff x="719138" y="1804174"/>
              <a:chExt cx="3672408" cy="1048762"/>
            </a:xfrm>
          </p:grpSpPr>
          <p:sp>
            <p:nvSpPr>
              <p:cNvPr id="43" name="Rektangel 4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44"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15" name="Gruppe 33"/>
            <p:cNvGrpSpPr/>
            <p:nvPr/>
          </p:nvGrpSpPr>
          <p:grpSpPr>
            <a:xfrm>
              <a:off x="6008100" y="4684494"/>
              <a:ext cx="2412000" cy="1048762"/>
              <a:chOff x="719138" y="1804174"/>
              <a:chExt cx="3672408" cy="1048762"/>
            </a:xfrm>
          </p:grpSpPr>
          <p:sp>
            <p:nvSpPr>
              <p:cNvPr id="41" name="Rektangel 4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42"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16" name="Lige pilforbindelse 15"/>
            <p:cNvCxnSpPr>
              <a:stCxn id="53" idx="3"/>
              <a:endCxn id="51"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17" name="Lige pilforbindelse 16"/>
            <p:cNvCxnSpPr>
              <a:stCxn id="51" idx="3"/>
              <a:endCxn id="49"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18" name="Lige pilforbindelse 17"/>
            <p:cNvCxnSpPr>
              <a:stCxn id="49" idx="3"/>
              <a:endCxn id="47"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19" name="Lige forbindelse 18"/>
            <p:cNvCxnSpPr>
              <a:stCxn id="45" idx="0"/>
              <a:endCxn id="47"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0" name="Lige forbindelse 19"/>
            <p:cNvCxnSpPr>
              <a:stCxn id="44" idx="2"/>
              <a:endCxn id="47"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1" name="Lige forbindelse 20"/>
            <p:cNvCxnSpPr>
              <a:stCxn id="41" idx="0"/>
              <a:endCxn id="47"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22" name="Rektangel 21"/>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23" name="Gruppe 72"/>
            <p:cNvGrpSpPr/>
            <p:nvPr/>
          </p:nvGrpSpPr>
          <p:grpSpPr>
            <a:xfrm>
              <a:off x="1259632" y="5733256"/>
              <a:ext cx="1296144" cy="433458"/>
              <a:chOff x="1259632" y="5733256"/>
              <a:chExt cx="1296144" cy="433458"/>
            </a:xfrm>
          </p:grpSpPr>
          <p:cxnSp>
            <p:nvCxnSpPr>
              <p:cNvPr id="38" name="Lige forbindelse 37"/>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9" name="Lige forbindelse 38"/>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0" name="Lige forbindelse 39"/>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24" name="Gruppe 73"/>
            <p:cNvGrpSpPr/>
            <p:nvPr/>
          </p:nvGrpSpPr>
          <p:grpSpPr>
            <a:xfrm>
              <a:off x="3921898" y="5733256"/>
              <a:ext cx="1296144" cy="433458"/>
              <a:chOff x="1259632" y="5733256"/>
              <a:chExt cx="1296144" cy="433458"/>
            </a:xfrm>
          </p:grpSpPr>
          <p:cxnSp>
            <p:nvCxnSpPr>
              <p:cNvPr id="35" name="Lige forbindelse 34"/>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6" name="Lige forbindelse 35"/>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7" name="Lige forbindelse 36"/>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25" name="Gruppe 79"/>
            <p:cNvGrpSpPr/>
            <p:nvPr/>
          </p:nvGrpSpPr>
          <p:grpSpPr>
            <a:xfrm>
              <a:off x="6566028" y="5733256"/>
              <a:ext cx="1296144" cy="433458"/>
              <a:chOff x="1259632" y="5733256"/>
              <a:chExt cx="1296144" cy="433458"/>
            </a:xfrm>
          </p:grpSpPr>
          <p:cxnSp>
            <p:nvCxnSpPr>
              <p:cNvPr id="32" name="Lige forbindelse 31"/>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3" name="Lige forbindelse 32"/>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34" name="Lige forbindelse 33"/>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26" name="Rektangel 25"/>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27" name="Afrundet rektangel 26"/>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28" name="Rektangel 27"/>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29" name="Gruppe 14"/>
            <p:cNvGrpSpPr/>
            <p:nvPr/>
          </p:nvGrpSpPr>
          <p:grpSpPr>
            <a:xfrm>
              <a:off x="6007398" y="1700808"/>
              <a:ext cx="2412702" cy="1048762"/>
              <a:chOff x="719138" y="1804174"/>
              <a:chExt cx="2412702" cy="1048762"/>
            </a:xfrm>
          </p:grpSpPr>
          <p:sp>
            <p:nvSpPr>
              <p:cNvPr id="30" name="Rektangel 29"/>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31"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59" name="Proces 58"/>
          <p:cNvSpPr/>
          <p:nvPr/>
        </p:nvSpPr>
        <p:spPr bwMode="auto">
          <a:xfrm>
            <a:off x="1758744" y="1844824"/>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Afsender</a:t>
            </a:r>
          </a:p>
        </p:txBody>
      </p:sp>
      <p:sp>
        <p:nvSpPr>
          <p:cNvPr id="60" name="Proces 59"/>
          <p:cNvSpPr/>
          <p:nvPr/>
        </p:nvSpPr>
        <p:spPr bwMode="auto">
          <a:xfrm>
            <a:off x="1758744" y="2636912"/>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Budskab</a:t>
            </a:r>
          </a:p>
        </p:txBody>
      </p:sp>
      <p:sp>
        <p:nvSpPr>
          <p:cNvPr id="61" name="Proces 60"/>
          <p:cNvSpPr/>
          <p:nvPr/>
        </p:nvSpPr>
        <p:spPr bwMode="auto">
          <a:xfrm>
            <a:off x="1758744" y="3429000"/>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Kanal</a:t>
            </a:r>
          </a:p>
        </p:txBody>
      </p:sp>
      <p:sp>
        <p:nvSpPr>
          <p:cNvPr id="62" name="Proces 61"/>
          <p:cNvSpPr/>
          <p:nvPr/>
        </p:nvSpPr>
        <p:spPr bwMode="auto">
          <a:xfrm>
            <a:off x="1758744" y="4221088"/>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Modtager</a:t>
            </a:r>
          </a:p>
        </p:txBody>
      </p:sp>
      <p:sp>
        <p:nvSpPr>
          <p:cNvPr id="63" name="Proces 62"/>
          <p:cNvSpPr/>
          <p:nvPr/>
        </p:nvSpPr>
        <p:spPr bwMode="auto">
          <a:xfrm>
            <a:off x="1758744" y="5013176"/>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Effekt</a:t>
            </a:r>
          </a:p>
        </p:txBody>
      </p:sp>
      <p:cxnSp>
        <p:nvCxnSpPr>
          <p:cNvPr id="64" name="Lige pilforbindelse 63"/>
          <p:cNvCxnSpPr>
            <a:stCxn id="59" idx="2"/>
            <a:endCxn id="60" idx="0"/>
          </p:cNvCxnSpPr>
          <p:nvPr/>
        </p:nvCxnSpPr>
        <p:spPr bwMode="auto">
          <a:xfrm>
            <a:off x="2334808" y="2348880"/>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65" name="Lige pilforbindelse 64"/>
          <p:cNvCxnSpPr>
            <a:stCxn id="60" idx="2"/>
            <a:endCxn id="61" idx="0"/>
          </p:cNvCxnSpPr>
          <p:nvPr/>
        </p:nvCxnSpPr>
        <p:spPr bwMode="auto">
          <a:xfrm>
            <a:off x="2334808" y="3140968"/>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66" name="Lige pilforbindelse 65"/>
          <p:cNvCxnSpPr>
            <a:stCxn id="61" idx="2"/>
            <a:endCxn id="62" idx="0"/>
          </p:cNvCxnSpPr>
          <p:nvPr/>
        </p:nvCxnSpPr>
        <p:spPr bwMode="auto">
          <a:xfrm>
            <a:off x="2334808" y="3933056"/>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67" name="Lige pilforbindelse 66"/>
          <p:cNvCxnSpPr>
            <a:stCxn id="62" idx="2"/>
            <a:endCxn id="63" idx="0"/>
          </p:cNvCxnSpPr>
          <p:nvPr/>
        </p:nvCxnSpPr>
        <p:spPr bwMode="auto">
          <a:xfrm>
            <a:off x="2334808" y="4725144"/>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pSp>
        <p:nvGrpSpPr>
          <p:cNvPr id="68" name="Gruppe 67"/>
          <p:cNvGrpSpPr/>
          <p:nvPr/>
        </p:nvGrpSpPr>
        <p:grpSpPr>
          <a:xfrm rot="5400000">
            <a:off x="438329" y="3385923"/>
            <a:ext cx="2088232" cy="590209"/>
            <a:chOff x="2661306" y="4255567"/>
            <a:chExt cx="3957224" cy="590209"/>
          </a:xfrm>
          <a:effectLst/>
        </p:grpSpPr>
        <p:cxnSp>
          <p:nvCxnSpPr>
            <p:cNvPr id="69" name="Lige pilforbindelse 68"/>
            <p:cNvCxnSpPr/>
            <p:nvPr/>
          </p:nvCxnSpPr>
          <p:spPr bwMode="auto">
            <a:xfrm flipV="1">
              <a:off x="3237371" y="4255567"/>
              <a:ext cx="0" cy="244022"/>
            </a:xfrm>
            <a:prstGeom prst="straightConnector1">
              <a:avLst/>
            </a:prstGeom>
            <a:solidFill>
              <a:schemeClr val="accent2"/>
            </a:solidFill>
            <a:ln w="12700" cap="flat" cmpd="sng" algn="ctr">
              <a:solidFill>
                <a:schemeClr val="tx1"/>
              </a:solidFill>
              <a:prstDash val="dash"/>
              <a:round/>
              <a:headEnd type="none" w="med" len="med"/>
              <a:tailEnd type="arrow"/>
            </a:ln>
            <a:effectLst/>
          </p:spPr>
        </p:cxnSp>
        <p:cxnSp>
          <p:nvCxnSpPr>
            <p:cNvPr id="70" name="Lige pilforbindelse 69"/>
            <p:cNvCxnSpPr/>
            <p:nvPr/>
          </p:nvCxnSpPr>
          <p:spPr bwMode="auto">
            <a:xfrm flipV="1">
              <a:off x="4639918" y="4255567"/>
              <a:ext cx="1" cy="250136"/>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71" name="Lige pilforbindelse 70"/>
            <p:cNvCxnSpPr/>
            <p:nvPr/>
          </p:nvCxnSpPr>
          <p:spPr bwMode="auto">
            <a:xfrm flipV="1">
              <a:off x="6042465" y="4255567"/>
              <a:ext cx="1" cy="253553"/>
            </a:xfrm>
            <a:prstGeom prst="straightConnector1">
              <a:avLst/>
            </a:prstGeom>
            <a:solidFill>
              <a:schemeClr val="accent2"/>
            </a:solidFill>
            <a:ln w="12700" cap="flat" cmpd="sng" algn="ctr">
              <a:solidFill>
                <a:schemeClr val="tx1"/>
              </a:solidFill>
              <a:prstDash val="dash"/>
              <a:round/>
              <a:headEnd type="none" w="med" len="med"/>
              <a:tailEnd type="arrow"/>
            </a:ln>
            <a:effectLst/>
          </p:spPr>
        </p:cxnSp>
        <p:sp>
          <p:nvSpPr>
            <p:cNvPr id="72" name="Proces 71"/>
            <p:cNvSpPr/>
            <p:nvPr/>
          </p:nvSpPr>
          <p:spPr bwMode="auto">
            <a:xfrm>
              <a:off x="2661306" y="4509120"/>
              <a:ext cx="3957224" cy="3366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smtClean="0"/>
                <a:t>Støj</a:t>
              </a:r>
              <a:endParaRPr lang="da-DK" sz="1200" dirty="0"/>
            </a:p>
          </p:txBody>
        </p:sp>
      </p:grpSp>
      <p:cxnSp>
        <p:nvCxnSpPr>
          <p:cNvPr id="74" name="Lige pilforbindelse 73"/>
          <p:cNvCxnSpPr>
            <a:stCxn id="59" idx="3"/>
          </p:cNvCxnSpPr>
          <p:nvPr/>
        </p:nvCxnSpPr>
        <p:spPr bwMode="auto">
          <a:xfrm>
            <a:off x="2910872" y="2096852"/>
            <a:ext cx="4874919" cy="1332148"/>
          </a:xfrm>
          <a:prstGeom prst="straightConnector1">
            <a:avLst/>
          </a:prstGeom>
          <a:solidFill>
            <a:schemeClr val="accent2"/>
          </a:solidFill>
          <a:ln w="38100" cap="flat" cmpd="sng" algn="ctr">
            <a:solidFill>
              <a:schemeClr val="accent5"/>
            </a:solidFill>
            <a:prstDash val="solid"/>
            <a:round/>
            <a:headEnd type="none" w="med" len="med"/>
            <a:tailEnd type="triangle"/>
          </a:ln>
          <a:effectLst/>
        </p:spPr>
      </p:cxnSp>
      <p:cxnSp>
        <p:nvCxnSpPr>
          <p:cNvPr id="81" name="Vinklet forbindelse 80"/>
          <p:cNvCxnSpPr>
            <a:stCxn id="62" idx="3"/>
            <a:endCxn id="56" idx="0"/>
          </p:cNvCxnSpPr>
          <p:nvPr/>
        </p:nvCxnSpPr>
        <p:spPr bwMode="auto">
          <a:xfrm flipV="1">
            <a:off x="2910872" y="3504562"/>
            <a:ext cx="3590120" cy="968554"/>
          </a:xfrm>
          <a:prstGeom prst="bentConnector4">
            <a:avLst>
              <a:gd name="adj1" fmla="val 41739"/>
              <a:gd name="adj2" fmla="val 123602"/>
            </a:avLst>
          </a:prstGeom>
          <a:solidFill>
            <a:schemeClr val="accent2"/>
          </a:solidFill>
          <a:ln w="38100" cap="flat" cmpd="sng" algn="ctr">
            <a:solidFill>
              <a:schemeClr val="accent1"/>
            </a:solidFill>
            <a:prstDash val="solid"/>
            <a:round/>
            <a:headEnd type="none" w="med" len="med"/>
            <a:tailEnd type="triangle"/>
          </a:ln>
          <a:effectLst/>
        </p:spPr>
      </p:cxnSp>
      <p:cxnSp>
        <p:nvCxnSpPr>
          <p:cNvPr id="86" name="Lige pilforbindelse 85"/>
          <p:cNvCxnSpPr>
            <a:stCxn id="63" idx="3"/>
            <a:endCxn id="57" idx="1"/>
          </p:cNvCxnSpPr>
          <p:nvPr/>
        </p:nvCxnSpPr>
        <p:spPr bwMode="auto">
          <a:xfrm flipV="1">
            <a:off x="2910872" y="3805375"/>
            <a:ext cx="1706895" cy="1459829"/>
          </a:xfrm>
          <a:prstGeom prst="straightConnector1">
            <a:avLst/>
          </a:prstGeom>
          <a:solidFill>
            <a:schemeClr val="accent2"/>
          </a:solidFill>
          <a:ln w="38100" cap="flat" cmpd="sng" algn="ctr">
            <a:solidFill>
              <a:schemeClr val="tx2">
                <a:lumMod val="60000"/>
                <a:lumOff val="40000"/>
              </a:schemeClr>
            </a:solidFill>
            <a:prstDash val="solid"/>
            <a:round/>
            <a:headEnd type="none" w="med" len="med"/>
            <a:tailEnd type="triangle"/>
          </a:ln>
          <a:effectLst/>
        </p:spPr>
      </p:cxnSp>
      <p:grpSp>
        <p:nvGrpSpPr>
          <p:cNvPr id="92" name="Gruppe 91"/>
          <p:cNvGrpSpPr/>
          <p:nvPr/>
        </p:nvGrpSpPr>
        <p:grpSpPr>
          <a:xfrm>
            <a:off x="2910872" y="2888940"/>
            <a:ext cx="5621568" cy="2968868"/>
            <a:chOff x="3061594" y="3176972"/>
            <a:chExt cx="5621568" cy="2968868"/>
          </a:xfrm>
        </p:grpSpPr>
        <p:sp>
          <p:nvSpPr>
            <p:cNvPr id="87" name="Rektangel 86"/>
            <p:cNvSpPr/>
            <p:nvPr/>
          </p:nvSpPr>
          <p:spPr bwMode="auto">
            <a:xfrm>
              <a:off x="4644008" y="4424809"/>
              <a:ext cx="4039154" cy="1721031"/>
            </a:xfrm>
            <a:prstGeom prst="rect">
              <a:avLst/>
            </a:prstGeom>
            <a:noFill/>
            <a:ln w="38100" cap="flat" cmpd="sng" algn="ctr">
              <a:solidFill>
                <a:schemeClr val="tx2">
                  <a:lumMod val="75000"/>
                </a:schemeClr>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cxnSp>
          <p:nvCxnSpPr>
            <p:cNvPr id="91" name="Vinklet forbindelse 90"/>
            <p:cNvCxnSpPr>
              <a:stCxn id="60" idx="3"/>
              <a:endCxn id="87" idx="1"/>
            </p:cNvCxnSpPr>
            <p:nvPr/>
          </p:nvCxnSpPr>
          <p:spPr bwMode="auto">
            <a:xfrm>
              <a:off x="3061594" y="3176972"/>
              <a:ext cx="1582414" cy="2108353"/>
            </a:xfrm>
            <a:prstGeom prst="bentConnector3">
              <a:avLst/>
            </a:prstGeom>
            <a:solidFill>
              <a:schemeClr val="accent2"/>
            </a:solidFill>
            <a:ln w="38100" cap="flat" cmpd="sng" algn="ctr">
              <a:solidFill>
                <a:schemeClr val="tx2">
                  <a:lumMod val="75000"/>
                </a:schemeClr>
              </a:solidFill>
              <a:prstDash val="solid"/>
              <a:round/>
              <a:headEnd type="none" w="med" len="med"/>
              <a:tailEnd type="triangle"/>
            </a:ln>
            <a:effectLst/>
          </p:spPr>
        </p:cxnSp>
      </p:grpSp>
      <p:sp>
        <p:nvSpPr>
          <p:cNvPr id="93" name="Tekstfelt 92"/>
          <p:cNvSpPr txBox="1"/>
          <p:nvPr/>
        </p:nvSpPr>
        <p:spPr>
          <a:xfrm>
            <a:off x="827584" y="6093297"/>
            <a:ext cx="7920880" cy="861774"/>
          </a:xfrm>
          <a:prstGeom prst="rect">
            <a:avLst/>
          </a:prstGeom>
          <a:noFill/>
        </p:spPr>
        <p:txBody>
          <a:bodyPr wrap="square" lIns="0" tIns="0" rIns="0" bIns="0" rtlCol="0">
            <a:spAutoFit/>
          </a:bodyPr>
          <a:lstStyle/>
          <a:p>
            <a:pPr marL="361941" indent="-361941">
              <a:tabLst>
                <a:tab pos="361941" algn="l"/>
              </a:tabLst>
            </a:pPr>
            <a:endParaRPr lang="da-DK" sz="800" dirty="0" smtClean="0"/>
          </a:p>
          <a:p>
            <a:pPr marL="361941" indent="-361941">
              <a:tabLst>
                <a:tab pos="361941" algn="l"/>
              </a:tabLst>
            </a:pPr>
            <a:endParaRPr lang="da-DK" sz="800" dirty="0"/>
          </a:p>
          <a:p>
            <a:pPr marL="361941" indent="-361941">
              <a:tabLst>
                <a:tab pos="361941" algn="l"/>
              </a:tabLst>
            </a:pPr>
            <a:r>
              <a:rPr lang="da-DK" sz="800" dirty="0" smtClean="0"/>
              <a:t>Kilder</a:t>
            </a:r>
            <a:r>
              <a:rPr lang="da-DK" sz="800" dirty="0"/>
              <a:t>: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a:t>
            </a:r>
            <a:r>
              <a:rPr lang="da-DK" sz="800" dirty="0" smtClean="0">
                <a:hlinkClick r:id="rId2"/>
              </a:rPr>
              <a:t>www.phils-career-blog.com</a:t>
            </a:r>
            <a:r>
              <a:rPr lang="da-DK" sz="800" dirty="0" smtClean="0"/>
              <a:t> | </a:t>
            </a:r>
            <a:r>
              <a:rPr lang="da-DK" sz="800" dirty="0">
                <a:solidFill>
                  <a:srgbClr val="000000"/>
                </a:solidFill>
              </a:rPr>
              <a:t>Tilpasset udgave af Harold D. </a:t>
            </a:r>
            <a:r>
              <a:rPr lang="da-DK" sz="800" dirty="0" err="1">
                <a:solidFill>
                  <a:srgbClr val="000000"/>
                </a:solidFill>
              </a:rPr>
              <a:t>Lasswell</a:t>
            </a:r>
            <a:r>
              <a:rPr lang="da-DK" sz="800" dirty="0">
                <a:solidFill>
                  <a:srgbClr val="000000"/>
                </a:solidFill>
              </a:rPr>
              <a:t> kommunikationsteori fra 1960 samt Shannon &amp; Weavers ”</a:t>
            </a:r>
            <a:r>
              <a:rPr lang="en-US" sz="800" dirty="0"/>
              <a:t>A Mathematical Theory of Communication”</a:t>
            </a:r>
            <a:r>
              <a:rPr lang="da-DK" sz="800" dirty="0">
                <a:solidFill>
                  <a:srgbClr val="000000"/>
                </a:solidFill>
              </a:rPr>
              <a:t> fra 1948</a:t>
            </a:r>
            <a:endParaRPr lang="da-DK" sz="800" dirty="0"/>
          </a:p>
          <a:p>
            <a:pPr marL="361941" indent="-361941">
              <a:tabLst>
                <a:tab pos="361941" algn="l"/>
              </a:tabLst>
            </a:pPr>
            <a:endParaRPr lang="da-DK" sz="800" dirty="0"/>
          </a:p>
        </p:txBody>
      </p:sp>
      <p:sp>
        <p:nvSpPr>
          <p:cNvPr id="79" name="Rektangel 7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373007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Præsentationens storyboard består af 8 forskellige elementer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35</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900" b="1" dirty="0"/>
              <a:t>(1) Hvad er formålet?</a:t>
            </a:r>
          </a:p>
          <a:p>
            <a:pPr marL="174621" defTabSz="914378"/>
            <a:r>
              <a:rPr lang="da-DK" sz="900" dirty="0"/>
              <a:t>Angiv </a:t>
            </a:r>
            <a:r>
              <a:rPr lang="da-DK" sz="900" dirty="0" smtClean="0"/>
              <a:t>hver gang, </a:t>
            </a:r>
            <a:r>
              <a:rPr lang="da-DK" sz="900" dirty="0"/>
              <a:t>hvad det primære formål er med præsentationen. Hvilken ændring skal den skabe?</a:t>
            </a:r>
          </a:p>
          <a:p>
            <a:pPr marL="174621" defTabSz="914378"/>
            <a:endParaRPr lang="da-DK" sz="900" dirty="0"/>
          </a:p>
          <a:p>
            <a:pPr marL="174621" defTabSz="914378"/>
            <a:r>
              <a:rPr lang="da-DK" sz="900" b="1" dirty="0"/>
              <a:t>(2) Hvem er målgruppen?</a:t>
            </a:r>
          </a:p>
          <a:p>
            <a:pPr marL="174621" defTabSz="914378"/>
            <a:r>
              <a:rPr lang="da-DK" sz="900" dirty="0"/>
              <a:t>Hvem er modtageren af præsentationen, hvad ved vi om dem og hvordan vil de læse præsentationen?</a:t>
            </a:r>
          </a:p>
          <a:p>
            <a:pPr marL="174621" defTabSz="914378"/>
            <a:endParaRPr lang="da-DK" sz="900" dirty="0"/>
          </a:p>
          <a:p>
            <a:pPr marL="174621" defTabSz="914378"/>
            <a:r>
              <a:rPr lang="da-DK" sz="900" b="1" dirty="0"/>
              <a:t>(3) Hvem er afsenderen?</a:t>
            </a:r>
          </a:p>
          <a:p>
            <a:pPr marL="174621" defTabSz="914378"/>
            <a:r>
              <a:rPr lang="da-DK" sz="900" dirty="0"/>
              <a:t>Hvem kommer til at stå som afsender af præsentationen?</a:t>
            </a:r>
          </a:p>
          <a:p>
            <a:pPr marL="174621" defTabSz="914378"/>
            <a:endParaRPr lang="da-DK" sz="900" dirty="0"/>
          </a:p>
          <a:p>
            <a:pPr marL="174621" defTabSz="914378"/>
            <a:r>
              <a:rPr lang="da-DK" sz="900" b="1" dirty="0"/>
              <a:t>(4) Situationen (S)</a:t>
            </a:r>
          </a:p>
          <a:p>
            <a:pPr marL="174621" defTabSz="914378"/>
            <a:r>
              <a:rPr lang="da-DK" sz="900" dirty="0"/>
              <a:t>Her beskrives den aktuelle situation eller området, som præsentationen omhandler.</a:t>
            </a:r>
          </a:p>
          <a:p>
            <a:pPr marL="174621" defTabSz="914378"/>
            <a:endParaRPr lang="da-DK" sz="900" dirty="0"/>
          </a:p>
          <a:p>
            <a:pPr marL="174621" defTabSz="914378"/>
            <a:r>
              <a:rPr lang="da-DK" sz="900" b="1" dirty="0"/>
              <a:t>(5) Udfordringen (C)</a:t>
            </a:r>
          </a:p>
          <a:p>
            <a:pPr marL="174621" defTabSz="914378"/>
            <a:r>
              <a:rPr lang="da-DK" sz="900" dirty="0"/>
              <a:t>Hvilken udfordring eller ændring er der sket, der medfører behovet for denne præsentation?</a:t>
            </a:r>
          </a:p>
          <a:p>
            <a:pPr marL="174621" defTabSz="914378"/>
            <a:endParaRPr lang="da-DK" sz="900" dirty="0"/>
          </a:p>
          <a:p>
            <a:pPr marL="174621" defTabSz="914378"/>
            <a:r>
              <a:rPr lang="da-DK" sz="900" b="1" dirty="0"/>
              <a:t>(6) Spørgsmålet (Q)</a:t>
            </a:r>
          </a:p>
          <a:p>
            <a:pPr marL="174621" defTabSz="914378"/>
            <a:r>
              <a:rPr lang="da-DK" sz="900" dirty="0"/>
              <a:t>Formuler det centrale spørgsmål, som målgruppen må forventes at sidde med i den aktuelle situation med den beskrevne udfordring.</a:t>
            </a:r>
          </a:p>
          <a:p>
            <a:pPr marL="174621" defTabSz="914378"/>
            <a:endParaRPr lang="da-DK" sz="900" dirty="0"/>
          </a:p>
          <a:p>
            <a:pPr marL="174621" defTabSz="914378"/>
            <a:r>
              <a:rPr lang="da-DK" sz="900" b="1" dirty="0"/>
              <a:t>(7) Svaret/Løsningen (A)</a:t>
            </a:r>
          </a:p>
          <a:p>
            <a:pPr marL="174621" defTabSz="914378"/>
            <a:r>
              <a:rPr lang="da-DK" sz="900" dirty="0"/>
              <a:t>Formuler i én sætning hvad løsningen eller svaret er på spørgsmålet.</a:t>
            </a:r>
          </a:p>
          <a:p>
            <a:pPr marL="174621" defTabSz="914378"/>
            <a:endParaRPr lang="da-DK" sz="900" dirty="0"/>
          </a:p>
          <a:p>
            <a:pPr marL="174621" defTabSz="914378"/>
            <a:r>
              <a:rPr lang="da-DK" sz="900" b="1" dirty="0"/>
              <a:t>(8) Budskaberne</a:t>
            </a:r>
          </a:p>
          <a:p>
            <a:pPr marL="174621" defTabSz="914378"/>
            <a:r>
              <a:rPr lang="da-DK" sz="900" dirty="0"/>
              <a:t>Hvad er de tre centrale budskaber i din pyramide?</a:t>
            </a:r>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738664"/>
          </a:xfrm>
          <a:prstGeom prst="rect">
            <a:avLst/>
          </a:prstGeom>
          <a:noFill/>
        </p:spPr>
        <p:txBody>
          <a:bodyPr wrap="square" lIns="0" tIns="0" rIns="0" bIns="0" rtlCol="0">
            <a:spAutoFit/>
          </a:bodyPr>
          <a:lstStyle/>
          <a:p>
            <a:pPr marL="361941" indent="-361941">
              <a:tabLst>
                <a:tab pos="361941" algn="l"/>
              </a:tabLst>
            </a:pPr>
            <a:r>
              <a:rPr lang="da-DK" sz="800" dirty="0"/>
              <a:t>Note:	Det præsenterede storyboard er en sammensmeltning af en række forskellige kilders anvendelse af pyramideprincippet til kommunikation.</a:t>
            </a:r>
          </a:p>
          <a:p>
            <a:pPr marL="361941" indent="-361941">
              <a:tabLst>
                <a:tab pos="361941" algn="l"/>
              </a:tabLst>
            </a:pPr>
            <a:endParaRPr lang="da-DK" sz="800" dirty="0"/>
          </a:p>
          <a:p>
            <a:pPr marL="361941" indent="-361941">
              <a:tabLst>
                <a:tab pos="361941" algn="l"/>
              </a:tabLst>
            </a:pPr>
            <a:r>
              <a:rPr lang="da-DK" sz="800" dirty="0"/>
              <a:t>Kilder: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a:p>
            <a:pPr marL="361941" indent="-361941">
              <a:tabLst>
                <a:tab pos="361941" algn="l"/>
              </a:tabLst>
            </a:pPr>
            <a:endParaRPr lang="da-DK" sz="800" dirty="0"/>
          </a:p>
        </p:txBody>
      </p:sp>
      <p:sp>
        <p:nvSpPr>
          <p:cNvPr id="68" name="Ellipse 67"/>
          <p:cNvSpPr/>
          <p:nvPr/>
        </p:nvSpPr>
        <p:spPr bwMode="auto">
          <a:xfrm>
            <a:off x="1311997" y="218218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69" name="Ellipse 68"/>
          <p:cNvSpPr/>
          <p:nvPr/>
        </p:nvSpPr>
        <p:spPr bwMode="auto">
          <a:xfrm>
            <a:off x="2606453" y="2191513"/>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70" name="Ellipse 69"/>
          <p:cNvSpPr/>
          <p:nvPr/>
        </p:nvSpPr>
        <p:spPr bwMode="auto">
          <a:xfrm>
            <a:off x="3068330"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6</a:t>
            </a:r>
          </a:p>
        </p:txBody>
      </p:sp>
      <p:sp>
        <p:nvSpPr>
          <p:cNvPr id="71" name="Ellipse 70"/>
          <p:cNvSpPr/>
          <p:nvPr/>
        </p:nvSpPr>
        <p:spPr bwMode="auto">
          <a:xfrm>
            <a:off x="1189534"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72" name="Ellipse 71"/>
          <p:cNvSpPr/>
          <p:nvPr/>
        </p:nvSpPr>
        <p:spPr bwMode="auto">
          <a:xfrm>
            <a:off x="3895134" y="218747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74" name="Ellipse 73"/>
          <p:cNvSpPr/>
          <p:nvPr/>
        </p:nvSpPr>
        <p:spPr bwMode="auto">
          <a:xfrm>
            <a:off x="2114856"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129" name="Ellipse 128"/>
          <p:cNvSpPr/>
          <p:nvPr/>
        </p:nvSpPr>
        <p:spPr bwMode="auto">
          <a:xfrm>
            <a:off x="4042190"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7</a:t>
            </a:r>
          </a:p>
        </p:txBody>
      </p:sp>
      <p:sp>
        <p:nvSpPr>
          <p:cNvPr id="130" name="Ellipse 129"/>
          <p:cNvSpPr/>
          <p:nvPr/>
        </p:nvSpPr>
        <p:spPr bwMode="auto">
          <a:xfrm>
            <a:off x="1322684" y="364903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131" name="Ellipse 130"/>
          <p:cNvSpPr/>
          <p:nvPr/>
        </p:nvSpPr>
        <p:spPr bwMode="auto">
          <a:xfrm>
            <a:off x="2630703" y="364903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134" name="Ellipse 133"/>
          <p:cNvSpPr/>
          <p:nvPr/>
        </p:nvSpPr>
        <p:spPr bwMode="auto">
          <a:xfrm>
            <a:off x="3912481" y="364903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75" name="Rektangel 74"/>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54892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
                                            <p:txEl>
                                              <p:pRg st="15" end="15"/>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
                                            <p:txEl>
                                              <p:pRg st="18" end="18"/>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
                                            <p:txEl>
                                              <p:pRg st="19" end="19"/>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
                                            <p:txEl>
                                              <p:pRg st="21" end="21"/>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1" grpId="0" animBg="1"/>
      <p:bldP spid="72" grpId="0" animBg="1"/>
      <p:bldP spid="74" grpId="0" animBg="1"/>
      <p:bldP spid="129" grpId="0" animBg="1"/>
      <p:bldP spid="130" grpId="0" animBg="1"/>
      <p:bldP spid="131" grpId="0" animBg="1"/>
      <p:bldP spid="13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Formålet med præsentationen skal beskrive præcist hvorfor præsentationen skal laves</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36</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(1) Hvad er formålet?</a:t>
            </a:r>
          </a:p>
          <a:p>
            <a:pPr marL="174621" defTabSz="914378"/>
            <a:endParaRPr lang="da-DK" sz="900" b="1" dirty="0"/>
          </a:p>
          <a:p>
            <a:pPr marL="174621" defTabSz="914378"/>
            <a:r>
              <a:rPr lang="da-DK" sz="900" b="1" dirty="0"/>
              <a:t>Skriv typen af præsentation</a:t>
            </a:r>
          </a:p>
          <a:p>
            <a:pPr marL="174621" defTabSz="914378"/>
            <a:r>
              <a:rPr lang="da-DK" sz="900" dirty="0"/>
              <a:t>Skriv kort, hvilken type af </a:t>
            </a:r>
            <a:r>
              <a:rPr lang="da-DK" sz="900" dirty="0" smtClean="0"/>
              <a:t>præsentation, </a:t>
            </a:r>
            <a:r>
              <a:rPr lang="da-DK" sz="900" dirty="0"/>
              <a:t>der er tale om:</a:t>
            </a:r>
          </a:p>
          <a:p>
            <a:pPr marL="346067" indent="-171446" defTabSz="914378">
              <a:buFont typeface="Arial" panose="020B0604020202020204" pitchFamily="34" charset="0"/>
              <a:buChar char="•"/>
            </a:pPr>
            <a:r>
              <a:rPr lang="da-DK" sz="900" dirty="0"/>
              <a:t>Beslutningsoplæg</a:t>
            </a:r>
          </a:p>
          <a:p>
            <a:pPr marL="346067" indent="-171446">
              <a:buFont typeface="Arial" panose="020B0604020202020204" pitchFamily="34" charset="0"/>
              <a:buChar char="•"/>
            </a:pPr>
            <a:r>
              <a:rPr lang="da-DK" sz="900" dirty="0"/>
              <a:t>Diskussionsoplæg</a:t>
            </a:r>
          </a:p>
          <a:p>
            <a:pPr marL="346067" indent="-171446" defTabSz="914378">
              <a:buFont typeface="Arial" panose="020B0604020202020204" pitchFamily="34" charset="0"/>
              <a:buChar char="•"/>
            </a:pPr>
            <a:r>
              <a:rPr lang="da-DK" sz="900" dirty="0"/>
              <a:t>Status</a:t>
            </a:r>
          </a:p>
          <a:p>
            <a:pPr marL="346067" indent="-171446" defTabSz="914378">
              <a:buFont typeface="Arial" panose="020B0604020202020204" pitchFamily="34" charset="0"/>
              <a:buChar char="•"/>
            </a:pPr>
            <a:r>
              <a:rPr lang="da-DK" sz="900" dirty="0"/>
              <a:t>Rapportering</a:t>
            </a:r>
          </a:p>
          <a:p>
            <a:pPr marL="346067" indent="-171446" defTabSz="914378">
              <a:buFont typeface="Arial" panose="020B0604020202020204" pitchFamily="34" charset="0"/>
              <a:buChar char="•"/>
            </a:pPr>
            <a:r>
              <a:rPr lang="da-DK" sz="900" dirty="0"/>
              <a:t>Uddannelse/Træning</a:t>
            </a:r>
          </a:p>
          <a:p>
            <a:pPr marL="346067" indent="-171446" defTabSz="914378">
              <a:buFont typeface="Arial" panose="020B0604020202020204" pitchFamily="34" charset="0"/>
              <a:buChar char="•"/>
            </a:pPr>
            <a:r>
              <a:rPr lang="da-DK" sz="900" dirty="0"/>
              <a:t>Etc.</a:t>
            </a:r>
          </a:p>
          <a:p>
            <a:pPr marL="346067" indent="-171446" defTabSz="914378">
              <a:buFont typeface="Arial" panose="020B0604020202020204" pitchFamily="34" charset="0"/>
              <a:buChar char="•"/>
            </a:pPr>
            <a:endParaRPr lang="da-DK" sz="900" dirty="0"/>
          </a:p>
          <a:p>
            <a:pPr marL="174621" defTabSz="914378"/>
            <a:r>
              <a:rPr lang="da-DK" sz="900" b="1" dirty="0"/>
              <a:t>Hvad skal ændres eller opnås?</a:t>
            </a:r>
          </a:p>
          <a:p>
            <a:pPr marL="174621" defTabSz="914378"/>
            <a:r>
              <a:rPr lang="da-DK" sz="900" dirty="0"/>
              <a:t>Beskriv med en sætning eller et par </a:t>
            </a:r>
            <a:r>
              <a:rPr lang="da-DK" sz="900" dirty="0" smtClean="0"/>
              <a:t>punkter, </a:t>
            </a:r>
            <a:r>
              <a:rPr lang="da-DK" sz="900" dirty="0"/>
              <a:t>hvad der skal ændres eller opnås som følge af din præsentation. Tænk over hvad det </a:t>
            </a:r>
            <a:r>
              <a:rPr lang="da-DK" sz="900" dirty="0" smtClean="0"/>
              <a:t>er, </a:t>
            </a:r>
            <a:r>
              <a:rPr lang="da-DK" sz="900" dirty="0"/>
              <a:t>målgruppen skal gøre med den </a:t>
            </a:r>
            <a:r>
              <a:rPr lang="da-DK" sz="900" dirty="0" smtClean="0"/>
              <a:t>information, </a:t>
            </a:r>
            <a:r>
              <a:rPr lang="da-DK" sz="900" dirty="0"/>
              <a:t>de bliver præsenteret for.</a:t>
            </a:r>
          </a:p>
          <a:p>
            <a:pPr marL="174621" defTabSz="914378"/>
            <a:endParaRPr lang="da-DK" sz="900" b="1" dirty="0"/>
          </a:p>
          <a:p>
            <a:pPr marL="174621" defTabSz="914378"/>
            <a:r>
              <a:rPr lang="da-DK" sz="900" b="1" dirty="0"/>
              <a:t>Beskriv kun formålet for præsentationen</a:t>
            </a:r>
          </a:p>
          <a:p>
            <a:pPr marL="174621" defTabSz="914378"/>
            <a:r>
              <a:rPr lang="da-DK" sz="900" dirty="0"/>
              <a:t>En typisk faldgruppe er her at beskrive hele formålet med den kontekst (projekt, opgave, ændring, etc.) som præsentationen er en del af. Undgå det. Hold fokus på udelukkende at beskrive formålet med selve præsentationen</a:t>
            </a:r>
            <a:r>
              <a:rPr lang="da-DK" sz="900" dirty="0" smtClean="0"/>
              <a:t>.</a:t>
            </a:r>
          </a:p>
          <a:p>
            <a:pPr marL="174621" defTabSz="914378"/>
            <a:endParaRPr lang="da-DK" sz="900" dirty="0" smtClean="0"/>
          </a:p>
          <a:p>
            <a:pPr marL="174621" defTabSz="914378"/>
            <a:r>
              <a:rPr lang="da-DK" sz="900" b="1" dirty="0" smtClean="0"/>
              <a:t>Er genbrug mulig?</a:t>
            </a:r>
          </a:p>
          <a:p>
            <a:pPr marL="174621" defTabSz="914378"/>
            <a:r>
              <a:rPr lang="da-DK" sz="900" dirty="0" smtClean="0"/>
              <a:t>Findes der et tidligere udarbejdet storyboard med det samme emne? Genbrug er specielt anvendelig ved generiske emner eller standard dokumenter.</a:t>
            </a:r>
          </a:p>
          <a:p>
            <a:pPr marL="174621" defTabSz="914378"/>
            <a:endParaRPr lang="da-DK" sz="900" dirty="0" smtClean="0"/>
          </a:p>
          <a:p>
            <a:pPr marL="174621" defTabSz="914378"/>
            <a:endParaRPr lang="da-DK" sz="900" dirty="0"/>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Phil Miller, 2010, Building Good PowerPoint – Part 2 (Building Clear Arguments), hentet fra nettet den 24. juli 2013: </a:t>
            </a:r>
            <a:r>
              <a:rPr lang="da-DK" sz="800" dirty="0">
                <a:hlinkClick r:id="rId2"/>
              </a:rPr>
              <a:t>http://www.phils-career-blog.com</a:t>
            </a:r>
            <a:endParaRPr lang="da-DK" sz="800" dirty="0"/>
          </a:p>
          <a:p>
            <a:pPr marL="361941" indent="-361941">
              <a:tabLst>
                <a:tab pos="361941" algn="l"/>
              </a:tabLst>
            </a:pPr>
            <a:endParaRPr lang="da-DK" sz="800" dirty="0"/>
          </a:p>
        </p:txBody>
      </p:sp>
      <p:sp>
        <p:nvSpPr>
          <p:cNvPr id="68" name="Ellipse 67"/>
          <p:cNvSpPr/>
          <p:nvPr/>
        </p:nvSpPr>
        <p:spPr bwMode="auto">
          <a:xfrm>
            <a:off x="1311997" y="218218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69" name="Rektangel 6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4192459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Målgruppen for præsentationen skal undersøges detaljeret for at klarlægge forventninger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37</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(2) Hvem er målgruppen?</a:t>
            </a:r>
          </a:p>
          <a:p>
            <a:pPr marL="174621" defTabSz="914378"/>
            <a:endParaRPr lang="da-DK" sz="900" b="1" dirty="0"/>
          </a:p>
          <a:p>
            <a:pPr marL="174621" defTabSz="914378"/>
            <a:r>
              <a:rPr lang="da-DK" sz="900" b="1" dirty="0"/>
              <a:t>Er målgruppen navngivne personer eller generisk?</a:t>
            </a:r>
          </a:p>
          <a:p>
            <a:pPr marL="174621" defTabSz="914378"/>
            <a:r>
              <a:rPr lang="da-DK" sz="900" dirty="0"/>
              <a:t>Skriv navnet på den person eller den gruppe af </a:t>
            </a:r>
            <a:r>
              <a:rPr lang="da-DK" sz="900" dirty="0" smtClean="0"/>
              <a:t>personer, </a:t>
            </a:r>
            <a:r>
              <a:rPr lang="da-DK" sz="900" dirty="0"/>
              <a:t>der skal modtage materialet. Hvis målgruppen er meget generel, er det vigtigt at tænke over konsekvenserne heraf.</a:t>
            </a:r>
          </a:p>
          <a:p>
            <a:pPr marL="174621" defTabSz="914378"/>
            <a:endParaRPr lang="da-DK" sz="900" dirty="0"/>
          </a:p>
          <a:p>
            <a:pPr marL="174621" defTabSz="914378"/>
            <a:r>
              <a:rPr lang="da-DK" sz="900" b="1" dirty="0"/>
              <a:t>Er der formatkrav?</a:t>
            </a:r>
          </a:p>
          <a:p>
            <a:pPr marL="174621" defTabSz="914378"/>
            <a:r>
              <a:rPr lang="da-DK" sz="900" dirty="0"/>
              <a:t>Stiller målgruppen krav om et vist format for at præsentationen kan passe ind i en større sammenhæng?</a:t>
            </a:r>
          </a:p>
          <a:p>
            <a:pPr marL="174621" defTabSz="914378"/>
            <a:endParaRPr lang="da-DK" sz="900" dirty="0"/>
          </a:p>
          <a:p>
            <a:pPr marL="174621"/>
            <a:r>
              <a:rPr lang="da-DK" sz="900" b="1" dirty="0"/>
              <a:t>Har målgruppen forventninger til dit </a:t>
            </a:r>
            <a:r>
              <a:rPr lang="da-DK" sz="900" b="1" dirty="0" smtClean="0"/>
              <a:t>storyboard?</a:t>
            </a:r>
            <a:endParaRPr lang="da-DK" sz="900" b="1" dirty="0"/>
          </a:p>
          <a:p>
            <a:pPr marL="174621"/>
            <a:r>
              <a:rPr lang="da-DK" sz="900" dirty="0"/>
              <a:t>Har målgruppen specifikke (implicitte eller eksplicitte) forventninger </a:t>
            </a:r>
            <a:r>
              <a:rPr lang="da-DK" sz="900" dirty="0" smtClean="0"/>
              <a:t>til, </a:t>
            </a:r>
            <a:r>
              <a:rPr lang="da-DK" sz="900" dirty="0"/>
              <a:t>hvordan din præsentation skal være </a:t>
            </a:r>
            <a:r>
              <a:rPr lang="da-DK" sz="900" dirty="0" smtClean="0"/>
              <a:t>struktureret, </a:t>
            </a:r>
            <a:r>
              <a:rPr lang="da-DK" sz="900" dirty="0"/>
              <a:t>eller hvad den skal indeholde?</a:t>
            </a:r>
            <a:endParaRPr lang="da-DK" sz="900" b="1" dirty="0"/>
          </a:p>
          <a:p>
            <a:pPr marL="174621" defTabSz="914378"/>
            <a:endParaRPr lang="da-DK" sz="900" dirty="0"/>
          </a:p>
          <a:p>
            <a:pPr marL="174621" defTabSz="914378"/>
            <a:r>
              <a:rPr lang="da-DK" sz="900" b="1" dirty="0"/>
              <a:t>Er der fortrolighed?</a:t>
            </a:r>
          </a:p>
          <a:p>
            <a:pPr marL="174621" defTabSz="914378"/>
            <a:r>
              <a:rPr lang="da-DK" sz="900" dirty="0"/>
              <a:t>Må alle informationer deles med målgruppen?</a:t>
            </a:r>
          </a:p>
          <a:p>
            <a:pPr marL="174621" defTabSz="914378"/>
            <a:endParaRPr lang="da-DK" sz="900" dirty="0"/>
          </a:p>
          <a:p>
            <a:pPr marL="174621" defTabSz="914378"/>
            <a:r>
              <a:rPr lang="da-DK" sz="900" b="1" dirty="0"/>
              <a:t>Vil andre end målgruppen se præsentationen?</a:t>
            </a:r>
          </a:p>
          <a:p>
            <a:pPr marL="174621" defTabSz="914378"/>
            <a:r>
              <a:rPr lang="da-DK" sz="900" dirty="0"/>
              <a:t>Bliver præsentationen vist til andre end den direkte målgruppe? Hvis ja, hvilke krav stiller det til indholdet i præsentationen?</a:t>
            </a:r>
          </a:p>
          <a:p>
            <a:pPr marL="174621" defTabSz="914378"/>
            <a:endParaRPr lang="da-DK" sz="900" b="1" dirty="0"/>
          </a:p>
          <a:p>
            <a:pPr marL="174621"/>
            <a:r>
              <a:rPr lang="da-DK" sz="900" b="1" dirty="0"/>
              <a:t>Har målgruppen et forhåndskendskab til emnet?</a:t>
            </a:r>
          </a:p>
          <a:p>
            <a:pPr marL="174621"/>
            <a:r>
              <a:rPr lang="da-DK" sz="900" dirty="0"/>
              <a:t>Kender målgruppen til emnet for din præsentation på forhånd? Hvordan påvirker dette forhåndskendskab de </a:t>
            </a:r>
            <a:r>
              <a:rPr lang="da-DK" sz="900" dirty="0" smtClean="0"/>
              <a:t>ting, </a:t>
            </a:r>
            <a:r>
              <a:rPr lang="da-DK" sz="900" dirty="0"/>
              <a:t>du kan antage er kendt, og derved kan springe over eller sætte i et bilag?</a:t>
            </a:r>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6"/>
            <a:ext cx="7920880" cy="492443"/>
          </a:xfrm>
          <a:prstGeom prst="rect">
            <a:avLst/>
          </a:prstGeom>
          <a:noFill/>
        </p:spPr>
        <p:txBody>
          <a:bodyPr wrap="square" lIns="0" tIns="0" rIns="0" bIns="0" rtlCol="0">
            <a:spAutoFit/>
          </a:bodyPr>
          <a:lstStyle/>
          <a:p>
            <a:pPr marL="361941" indent="-361941">
              <a:tabLst>
                <a:tab pos="361941" algn="l"/>
              </a:tabLst>
            </a:pPr>
            <a:r>
              <a:rPr lang="da-DK" sz="800" dirty="0"/>
              <a:t>Kilder: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Phil Miller, 2010, Building Good PowerPoint – Part 2 (Building Clear Arguments), hentet fra nettet den 24. juli 2013: </a:t>
            </a:r>
            <a:r>
              <a:rPr lang="da-DK" sz="800" dirty="0">
                <a:hlinkClick r:id="rId2"/>
              </a:rPr>
              <a:t>http://</a:t>
            </a:r>
            <a:r>
              <a:rPr lang="da-DK" sz="800" dirty="0" smtClean="0">
                <a:hlinkClick r:id="rId2"/>
              </a:rPr>
              <a:t>www.phils-career-blog.com</a:t>
            </a:r>
            <a:r>
              <a:rPr lang="da-DK" sz="800" dirty="0" smtClean="0"/>
              <a:t> | 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endParaRPr lang="da-DK" sz="800" dirty="0"/>
          </a:p>
          <a:p>
            <a:pPr marL="361941" indent="-361941">
              <a:tabLst>
                <a:tab pos="361941" algn="l"/>
              </a:tabLst>
            </a:pPr>
            <a:endParaRPr lang="da-DK" sz="800" dirty="0"/>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69" name="Ellipse 68"/>
          <p:cNvSpPr/>
          <p:nvPr/>
        </p:nvSpPr>
        <p:spPr bwMode="auto">
          <a:xfrm>
            <a:off x="2606453" y="2191513"/>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68" name="Rektangel 6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14097303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Afsenderen af præsentationen skal klarlægge og implikationerne heraf overvejes</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38</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(3) Hvem er afsenderen?</a:t>
            </a:r>
          </a:p>
          <a:p>
            <a:pPr marL="174621" defTabSz="914378"/>
            <a:endParaRPr lang="da-DK" sz="900" b="1" dirty="0"/>
          </a:p>
          <a:p>
            <a:pPr marL="174621" defTabSz="914378"/>
            <a:r>
              <a:rPr lang="da-DK" sz="900" b="1" dirty="0"/>
              <a:t>Hvem er afsenderen?</a:t>
            </a:r>
          </a:p>
          <a:p>
            <a:pPr marL="174621" defTabSz="914378"/>
            <a:r>
              <a:rPr lang="da-DK" sz="900" dirty="0"/>
              <a:t>Hvem kommer til at stå som afsender af præsentationen?</a:t>
            </a:r>
          </a:p>
          <a:p>
            <a:pPr marL="174621" defTabSz="914378"/>
            <a:endParaRPr lang="da-DK" sz="900" dirty="0"/>
          </a:p>
          <a:p>
            <a:pPr marL="174621" defTabSz="914378"/>
            <a:r>
              <a:rPr lang="da-DK" sz="900" dirty="0"/>
              <a:t>Er det en anden end </a:t>
            </a:r>
            <a:r>
              <a:rPr lang="da-DK" sz="900" dirty="0" smtClean="0"/>
              <a:t>den, </a:t>
            </a:r>
            <a:r>
              <a:rPr lang="da-DK" sz="900" dirty="0"/>
              <a:t>der udarbejder den? Hvis det er en anden end </a:t>
            </a:r>
            <a:r>
              <a:rPr lang="da-DK" sz="900" dirty="0" smtClean="0"/>
              <a:t>den, </a:t>
            </a:r>
            <a:r>
              <a:rPr lang="da-DK" sz="900" dirty="0"/>
              <a:t>der udarbejder den, hvad betyder det så for designet af dit </a:t>
            </a:r>
            <a:r>
              <a:rPr lang="da-DK" sz="900" dirty="0" smtClean="0"/>
              <a:t>storyboard </a:t>
            </a:r>
            <a:r>
              <a:rPr lang="da-DK" sz="900" dirty="0"/>
              <a:t>og din præsentation?</a:t>
            </a:r>
          </a:p>
          <a:p>
            <a:pPr marL="174621" defTabSz="914378"/>
            <a:endParaRPr lang="da-DK" sz="900" dirty="0"/>
          </a:p>
          <a:p>
            <a:pPr marL="174621" defTabSz="914378"/>
            <a:r>
              <a:rPr lang="da-DK" sz="900" b="1" dirty="0"/>
              <a:t>Er afsenderen en organisation eller en person?</a:t>
            </a:r>
          </a:p>
          <a:p>
            <a:pPr marL="174621" defTabSz="914378"/>
            <a:r>
              <a:rPr lang="da-DK" sz="900" dirty="0"/>
              <a:t>Er afsenderen en person eller er det en organisation? Hvad betyder det for præsentationen?</a:t>
            </a:r>
          </a:p>
          <a:p>
            <a:pPr marL="174621" defTabSz="914378"/>
            <a:endParaRPr lang="da-DK" sz="900" dirty="0"/>
          </a:p>
          <a:p>
            <a:pPr marL="174621" defTabSz="914378"/>
            <a:r>
              <a:rPr lang="da-DK" sz="900" b="1" dirty="0"/>
              <a:t>Har afsenderen autoritet?</a:t>
            </a:r>
          </a:p>
          <a:p>
            <a:pPr marL="174621" defTabSz="914378"/>
            <a:r>
              <a:rPr lang="da-DK" sz="900" dirty="0"/>
              <a:t>Kan afsenderen formodes at have autoritet i forhold til målgruppen på det emne der behandles? Dette er afgørende for hvor kritisk brugen af kilder og </a:t>
            </a:r>
            <a:r>
              <a:rPr lang="da-DK" sz="900" dirty="0" err="1"/>
              <a:t>back-up</a:t>
            </a:r>
            <a:r>
              <a:rPr lang="da-DK" sz="900" dirty="0"/>
              <a:t> materiale er.</a:t>
            </a:r>
          </a:p>
          <a:p>
            <a:pPr marL="174621" defTabSz="914378"/>
            <a:endParaRPr lang="da-DK" sz="900" dirty="0"/>
          </a:p>
          <a:p>
            <a:pPr marL="174621" defTabSz="914378"/>
            <a:r>
              <a:rPr lang="da-DK" sz="900" b="1" dirty="0"/>
              <a:t>Hvordan er afsenderens relation til målgruppen?</a:t>
            </a:r>
          </a:p>
          <a:p>
            <a:pPr marL="174621" defTabSz="914378"/>
            <a:r>
              <a:rPr lang="da-DK" sz="900" dirty="0"/>
              <a:t>Hvordan er afsenderens relation til målgruppen i forhold til magt, viden, indflydelse? Hvad betyder det for designet af præsentationen?</a:t>
            </a:r>
          </a:p>
          <a:p>
            <a:pPr marL="174621" defTabSz="914378"/>
            <a:endParaRPr lang="da-DK" sz="900" dirty="0"/>
          </a:p>
          <a:p>
            <a:pPr marL="174621" defTabSz="914378"/>
            <a:r>
              <a:rPr lang="da-DK" sz="900" b="1" dirty="0"/>
              <a:t>Hvordan kommunikeres den?</a:t>
            </a:r>
          </a:p>
          <a:p>
            <a:pPr marL="174621" defTabSz="914378"/>
            <a:r>
              <a:rPr lang="da-DK" sz="900" dirty="0"/>
              <a:t>Skal præsentationen sendes på </a:t>
            </a:r>
            <a:r>
              <a:rPr lang="da-DK" sz="900" dirty="0" err="1"/>
              <a:t>email</a:t>
            </a:r>
            <a:r>
              <a:rPr lang="da-DK" sz="900" dirty="0"/>
              <a:t>, fremlægges eller begge dele?</a:t>
            </a:r>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a:t>
            </a:r>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69" name="Ellipse 68"/>
          <p:cNvSpPr/>
          <p:nvPr/>
        </p:nvSpPr>
        <p:spPr bwMode="auto">
          <a:xfrm>
            <a:off x="3895134" y="218747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68" name="Rektangel 6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40893441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Beskriv den situation eller kontekst, som præsentationen tager udgangspunkt i</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39</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(4) Situationen (S)</a:t>
            </a:r>
          </a:p>
          <a:p>
            <a:pPr marL="174621" defTabSz="914378"/>
            <a:endParaRPr lang="da-DK" sz="900" b="1" dirty="0"/>
          </a:p>
          <a:p>
            <a:pPr marL="174621" defTabSz="914378"/>
            <a:r>
              <a:rPr lang="da-DK" sz="900" b="1" dirty="0"/>
              <a:t>Beskriv i én sætning den aktuelle situation</a:t>
            </a:r>
          </a:p>
          <a:p>
            <a:pPr marL="174621" defTabSz="914378"/>
            <a:r>
              <a:rPr lang="da-DK" sz="900" dirty="0"/>
              <a:t>Beskriv i én sætning den aktuelle situation eller </a:t>
            </a:r>
            <a:r>
              <a:rPr lang="da-DK" sz="900" dirty="0" smtClean="0"/>
              <a:t>kontekst, </a:t>
            </a:r>
            <a:r>
              <a:rPr lang="da-DK" sz="900" dirty="0"/>
              <a:t>som præsentationen udspringer af. Det er status </a:t>
            </a:r>
            <a:r>
              <a:rPr lang="da-DK" sz="900" dirty="0" smtClean="0"/>
              <a:t>quo, </a:t>
            </a:r>
            <a:r>
              <a:rPr lang="da-DK" sz="900" dirty="0"/>
              <a:t>der skal beskrives her.</a:t>
            </a:r>
          </a:p>
          <a:p>
            <a:pPr marL="174621" defTabSz="914378"/>
            <a:endParaRPr lang="da-DK" sz="900" dirty="0"/>
          </a:p>
          <a:p>
            <a:pPr marL="174621" defTabSz="914378"/>
            <a:r>
              <a:rPr lang="da-DK" sz="900" dirty="0"/>
              <a:t>Tænk eksempelvis at du starter med at sige ”Som I jo alle ved så…”. Det er indledningen til din præsentation. Bemærk dog at den del af den </a:t>
            </a:r>
            <a:r>
              <a:rPr lang="da-DK" sz="900" dirty="0" smtClean="0"/>
              <a:t>sætning, </a:t>
            </a:r>
            <a:r>
              <a:rPr lang="da-DK" sz="900" dirty="0"/>
              <a:t>der </a:t>
            </a:r>
            <a:r>
              <a:rPr lang="da-DK" sz="900" dirty="0" smtClean="0"/>
              <a:t>præsenterer </a:t>
            </a:r>
            <a:r>
              <a:rPr lang="da-DK" sz="900" dirty="0"/>
              <a:t>udfordringen eller problemet hører til i næste kasse.</a:t>
            </a:r>
          </a:p>
          <a:p>
            <a:pPr marL="174621" defTabSz="914378"/>
            <a:endParaRPr lang="da-DK" sz="900" dirty="0"/>
          </a:p>
          <a:p>
            <a:pPr marL="174621" defTabSz="914378"/>
            <a:r>
              <a:rPr lang="da-DK" sz="900" b="1" dirty="0"/>
              <a:t>Vær så konkret som mulig.</a:t>
            </a:r>
          </a:p>
          <a:p>
            <a:pPr marL="174621" defTabSz="914378"/>
            <a:r>
              <a:rPr lang="da-DK" sz="900" dirty="0"/>
              <a:t>Det er nemt at blive for </a:t>
            </a:r>
            <a:r>
              <a:rPr lang="da-DK" sz="900" dirty="0" smtClean="0"/>
              <a:t>generel </a:t>
            </a:r>
            <a:r>
              <a:rPr lang="da-DK" sz="900" dirty="0"/>
              <a:t>i denne beskrivelse.  Undgå floskler og tomme sætninger. Vær så konkret som det er muligt.</a:t>
            </a:r>
          </a:p>
          <a:p>
            <a:pPr marL="174621" defTabSz="914378"/>
            <a:endParaRPr lang="da-DK" sz="900" dirty="0"/>
          </a:p>
          <a:p>
            <a:pPr marL="174621" defTabSz="914378"/>
            <a:r>
              <a:rPr lang="da-DK" sz="900" b="1" dirty="0"/>
              <a:t>Målgruppen skal være enige i beskrivelsen</a:t>
            </a:r>
          </a:p>
          <a:p>
            <a:pPr marL="174621" defTabSz="914378"/>
            <a:r>
              <a:rPr lang="da-DK" sz="900" dirty="0"/>
              <a:t>Målgruppen skal være enige i beskrivelsen af situationen. Der må altså ikke være noget kontroversielt eller grænseoverskridende i denne beskrivelse.</a:t>
            </a:r>
          </a:p>
          <a:p>
            <a:pPr marL="174621" defTabSz="914378"/>
            <a:endParaRPr lang="da-DK" sz="900" dirty="0"/>
          </a:p>
          <a:p>
            <a:pPr marL="174621" defTabSz="914378"/>
            <a:r>
              <a:rPr lang="da-DK" sz="900" dirty="0"/>
              <a:t>Dette er for at sikre ”</a:t>
            </a:r>
            <a:r>
              <a:rPr lang="da-DK" sz="900" dirty="0" err="1"/>
              <a:t>buy-in</a:t>
            </a:r>
            <a:r>
              <a:rPr lang="da-DK" sz="900" dirty="0"/>
              <a:t>” på logikken i dit </a:t>
            </a:r>
            <a:r>
              <a:rPr lang="da-DK" sz="900" dirty="0" smtClean="0"/>
              <a:t>storyboard.</a:t>
            </a:r>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70" name="Ellipse 69"/>
          <p:cNvSpPr/>
          <p:nvPr/>
        </p:nvSpPr>
        <p:spPr bwMode="auto">
          <a:xfrm>
            <a:off x="1189534"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5" name="Tekstfelt 4"/>
          <p:cNvSpPr txBox="1"/>
          <p:nvPr/>
        </p:nvSpPr>
        <p:spPr>
          <a:xfrm>
            <a:off x="5508105" y="5841559"/>
            <a:ext cx="3312368" cy="107722"/>
          </a:xfrm>
          <a:prstGeom prst="rect">
            <a:avLst/>
          </a:prstGeom>
          <a:noFill/>
        </p:spPr>
        <p:txBody>
          <a:bodyPr wrap="square" lIns="0" tIns="0" rIns="0" bIns="0" rtlCol="0">
            <a:spAutoFit/>
          </a:bodyPr>
          <a:lstStyle/>
          <a:p>
            <a:r>
              <a:rPr lang="da-DK" sz="700" dirty="0"/>
              <a:t>Note: S står for Situation, og er en gængs forkortelse</a:t>
            </a:r>
          </a:p>
        </p:txBody>
      </p:sp>
      <p:sp>
        <p:nvSpPr>
          <p:cNvPr id="68" name="Rektangel 6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1088135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Hvorfor laver vi diassæt?</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4</a:t>
            </a:fld>
            <a:endParaRPr lang="da-DK"/>
          </a:p>
        </p:txBody>
      </p:sp>
      <p:pic>
        <p:nvPicPr>
          <p:cNvPr id="5" name="Billede 4" descr="flipover.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a:ext>
            </a:extLst>
          </a:blip>
          <a:srcRect/>
          <a:stretch>
            <a:fillRect/>
          </a:stretch>
        </p:blipFill>
        <p:spPr bwMode="auto">
          <a:xfrm>
            <a:off x="5688124" y="2045418"/>
            <a:ext cx="2808312" cy="40588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ktangel 5"/>
          <p:cNvSpPr/>
          <p:nvPr/>
        </p:nvSpPr>
        <p:spPr bwMode="auto">
          <a:xfrm>
            <a:off x="647564" y="2492896"/>
            <a:ext cx="4680520" cy="3888432"/>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da-DK" sz="1900" b="1" i="0" u="none" strike="noStrike" cap="none" normalizeH="0" baseline="0" dirty="0" smtClean="0">
                <a:ln>
                  <a:noFill/>
                </a:ln>
                <a:effectLst/>
                <a:latin typeface="Verdana" pitchFamily="34" charset="0"/>
              </a:rPr>
              <a:t>Find</a:t>
            </a:r>
            <a:r>
              <a:rPr kumimoji="0" lang="da-DK" sz="1900" b="1" i="0" u="none" strike="noStrike" cap="none" normalizeH="0" dirty="0" smtClean="0">
                <a:ln>
                  <a:noFill/>
                </a:ln>
                <a:effectLst/>
                <a:latin typeface="Verdana" pitchFamily="34" charset="0"/>
              </a:rPr>
              <a:t> en makker</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da-DK" sz="1900" b="1" i="0" u="none" strike="noStrike" cap="none" normalizeH="0" baseline="0" dirty="0" smtClean="0">
              <a:ln>
                <a:noFill/>
              </a:ln>
              <a:effectLst/>
              <a:latin typeface="Verdana" pitchFamily="34" charset="0"/>
            </a:endParaRP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900" b="1" dirty="0" smtClean="0">
                <a:latin typeface="Verdana" pitchFamily="34" charset="0"/>
              </a:rPr>
              <a:t>Diskuter hvorfor vi bruger dias</a:t>
            </a: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da-DK" sz="1900" b="1" i="0" u="none" strike="noStrike" cap="none" normalizeH="0" baseline="0" dirty="0">
              <a:ln>
                <a:noFill/>
              </a:ln>
              <a:effectLst/>
              <a:latin typeface="Verdana" pitchFamily="34" charset="0"/>
            </a:endParaRPr>
          </a:p>
          <a:p>
            <a:pPr marL="457200" marR="0" indent="-457200" algn="l" defTabSz="914400" rtl="0" eaLnBrk="1" fontAlgn="base" latinLnBrk="0" hangingPunct="1">
              <a:lnSpc>
                <a:spcPct val="100000"/>
              </a:lnSpc>
              <a:spcBef>
                <a:spcPct val="0"/>
              </a:spcBef>
              <a:spcAft>
                <a:spcPct val="0"/>
              </a:spcAft>
              <a:buClrTx/>
              <a:buSzTx/>
              <a:buFont typeface="+mj-lt"/>
              <a:buAutoNum type="arabicPeriod"/>
              <a:tabLst/>
            </a:pPr>
            <a:r>
              <a:rPr lang="da-DK" sz="1900" b="1" dirty="0" smtClean="0">
                <a:latin typeface="Verdana" pitchFamily="34" charset="0"/>
              </a:rPr>
              <a:t>Vi samler op i plenum efter ca. 2 minutter</a:t>
            </a:r>
            <a:endParaRPr kumimoji="0" lang="da-DK" sz="1900" b="1" i="0" u="none" strike="noStrike" cap="none" normalizeH="0" baseline="0" dirty="0" smtClean="0">
              <a:ln>
                <a:noFill/>
              </a:ln>
              <a:effectLst/>
              <a:latin typeface="Verdana" pitchFamily="34" charset="0"/>
            </a:endParaRPr>
          </a:p>
        </p:txBody>
      </p:sp>
      <p:sp>
        <p:nvSpPr>
          <p:cNvPr id="7" name="Tekstboks 5"/>
          <p:cNvSpPr txBox="1"/>
          <p:nvPr/>
        </p:nvSpPr>
        <p:spPr>
          <a:xfrm rot="2314438">
            <a:off x="6257176" y="3004455"/>
            <a:ext cx="1669981" cy="215444"/>
          </a:xfrm>
          <a:prstGeom prst="rect">
            <a:avLst/>
          </a:prstGeom>
          <a:noFill/>
          <a:ln>
            <a:solidFill>
              <a:schemeClr val="tx1"/>
            </a:solidFill>
          </a:ln>
          <a:scene3d>
            <a:camera prst="perspectiveContrastingLeftFacing"/>
            <a:lightRig rig="threePt" dir="t"/>
          </a:scene3d>
        </p:spPr>
        <p:txBody>
          <a:bodyPr wrap="square" lIns="0" tIns="0" rIns="0" bIns="0"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1400" b="1" dirty="0" smtClean="0"/>
              <a:t>Kommunikation</a:t>
            </a:r>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19564256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Beskriv den udfordring, med relation til situationen, der danner grundlag for præsentationen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40</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(5) Udfordringen (C)</a:t>
            </a:r>
          </a:p>
          <a:p>
            <a:pPr marL="174621" defTabSz="914378"/>
            <a:endParaRPr lang="da-DK" sz="900" b="1" dirty="0"/>
          </a:p>
          <a:p>
            <a:pPr marL="174621" defTabSz="914378"/>
            <a:r>
              <a:rPr lang="da-DK" sz="900" b="1" dirty="0"/>
              <a:t>Beskriv udfordringen i én sætning?</a:t>
            </a:r>
          </a:p>
          <a:p>
            <a:pPr marL="174621" defTabSz="914378"/>
            <a:r>
              <a:rPr lang="da-DK" sz="900" dirty="0"/>
              <a:t>Beskriv i én sætning den udfordring eller det </a:t>
            </a:r>
            <a:r>
              <a:rPr lang="da-DK" sz="900" dirty="0" smtClean="0"/>
              <a:t>problem, </a:t>
            </a:r>
            <a:r>
              <a:rPr lang="da-DK" sz="900" dirty="0"/>
              <a:t>der er dukket op, </a:t>
            </a:r>
            <a:r>
              <a:rPr lang="da-DK" sz="900" dirty="0" smtClean="0"/>
              <a:t>som introducerer </a:t>
            </a:r>
            <a:r>
              <a:rPr lang="da-DK" sz="900" dirty="0"/>
              <a:t>et behov for denne præsentation.</a:t>
            </a:r>
          </a:p>
          <a:p>
            <a:pPr marL="174621" defTabSz="914378"/>
            <a:endParaRPr lang="da-DK" sz="900" dirty="0"/>
          </a:p>
          <a:p>
            <a:pPr marL="174621" defTabSz="914378"/>
            <a:r>
              <a:rPr lang="da-DK" sz="900" dirty="0"/>
              <a:t>Dette er svært hvis det er en klassisk statusrapportering, men tænk da meget generisk på det som om ”Status har ændret sig, men målgruppen ved det ikke”.</a:t>
            </a:r>
          </a:p>
          <a:p>
            <a:pPr marL="174621" defTabSz="914378"/>
            <a:endParaRPr lang="da-DK" sz="900" b="1" dirty="0"/>
          </a:p>
          <a:p>
            <a:pPr marL="174621" defTabSz="914378"/>
            <a:r>
              <a:rPr lang="da-DK" sz="900" b="1" dirty="0"/>
              <a:t>Brug gerne en fortsættelse af situationen</a:t>
            </a:r>
          </a:p>
          <a:p>
            <a:pPr marL="174621" defTabSz="914378"/>
            <a:r>
              <a:rPr lang="da-DK" sz="900" dirty="0"/>
              <a:t>Hvis muligt er det fint hvis sætningen i situationsbeskrivelsen naturligt fortsætter over i udfordringen.</a:t>
            </a:r>
          </a:p>
          <a:p>
            <a:pPr marL="174621" defTabSz="914378"/>
            <a:endParaRPr lang="da-DK" sz="900" dirty="0"/>
          </a:p>
          <a:p>
            <a:pPr marL="174621" defTabSz="914378"/>
            <a:r>
              <a:rPr lang="da-DK" sz="900" dirty="0"/>
              <a:t>Eksempelvis: ”Det går rigtig fint med salget”(S), men ”Salget af det nye produkt fylder ikke nok </a:t>
            </a:r>
            <a:r>
              <a:rPr lang="da-DK" sz="900" dirty="0" smtClean="0"/>
              <a:t>af </a:t>
            </a:r>
            <a:r>
              <a:rPr lang="da-DK" sz="900" dirty="0"/>
              <a:t>vores samlede omsætning” (C).</a:t>
            </a:r>
          </a:p>
          <a:p>
            <a:pPr marL="174621" defTabSz="914378"/>
            <a:endParaRPr lang="da-DK" sz="900" dirty="0"/>
          </a:p>
          <a:p>
            <a:pPr marL="174621" defTabSz="914378"/>
            <a:r>
              <a:rPr lang="da-DK" sz="900" b="1" dirty="0"/>
              <a:t>Beskriv den som målgruppen ville gøre det</a:t>
            </a:r>
          </a:p>
          <a:p>
            <a:pPr marL="174621" defTabSz="914378"/>
            <a:r>
              <a:rPr lang="da-DK" sz="900" dirty="0"/>
              <a:t>Udfordringen skal beskrives på en sådan </a:t>
            </a:r>
            <a:r>
              <a:rPr lang="da-DK" sz="900" dirty="0" smtClean="0"/>
              <a:t>måde, </a:t>
            </a:r>
            <a:r>
              <a:rPr lang="da-DK" sz="900" dirty="0"/>
              <a:t>at det udgør målgruppens opfattelse, hvis de selv har set den kommende udfordring.</a:t>
            </a:r>
          </a:p>
          <a:p>
            <a:pPr marL="174621" defTabSz="914378"/>
            <a:endParaRPr lang="da-DK" sz="900" dirty="0"/>
          </a:p>
          <a:p>
            <a:pPr marL="174621" defTabSz="914378"/>
            <a:r>
              <a:rPr lang="da-DK" sz="900" dirty="0"/>
              <a:t>Det betyder eksempelvis tilpasning af ordvalg og tone.</a:t>
            </a:r>
          </a:p>
          <a:p>
            <a:pPr marL="174621" defTabSz="914378"/>
            <a:endParaRPr lang="da-DK" sz="900" dirty="0"/>
          </a:p>
          <a:p>
            <a:pPr marL="174621" defTabSz="914378"/>
            <a:endParaRPr lang="da-DK" sz="900" dirty="0"/>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5" name="Tekstfelt 4"/>
          <p:cNvSpPr txBox="1"/>
          <p:nvPr/>
        </p:nvSpPr>
        <p:spPr>
          <a:xfrm>
            <a:off x="5508105" y="5841558"/>
            <a:ext cx="3312368" cy="107722"/>
          </a:xfrm>
          <a:prstGeom prst="rect">
            <a:avLst/>
          </a:prstGeom>
          <a:noFill/>
        </p:spPr>
        <p:txBody>
          <a:bodyPr wrap="square" lIns="0" tIns="0" rIns="0" bIns="0" rtlCol="0">
            <a:spAutoFit/>
          </a:bodyPr>
          <a:lstStyle/>
          <a:p>
            <a:r>
              <a:rPr lang="da-DK" sz="700" dirty="0"/>
              <a:t>Note: C står for </a:t>
            </a:r>
            <a:r>
              <a:rPr lang="da-DK" sz="700" dirty="0" err="1"/>
              <a:t>Complication</a:t>
            </a:r>
            <a:r>
              <a:rPr lang="da-DK" sz="700" dirty="0"/>
              <a:t>, og er en gængs forkortelse</a:t>
            </a:r>
          </a:p>
        </p:txBody>
      </p:sp>
      <p:sp>
        <p:nvSpPr>
          <p:cNvPr id="68" name="Ellipse 67"/>
          <p:cNvSpPr/>
          <p:nvPr/>
        </p:nvSpPr>
        <p:spPr bwMode="auto">
          <a:xfrm>
            <a:off x="2114856"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69" name="Rektangel 6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20109561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7957318" cy="762000"/>
          </a:xfrm>
          <a:noFill/>
        </p:spPr>
        <p:txBody>
          <a:bodyPr/>
          <a:lstStyle/>
          <a:p>
            <a:r>
              <a:rPr lang="da-DK" dirty="0" smtClean="0"/>
              <a:t>Beskriv det spørgsmål, som målgruppen naturligt vil stille sig selv med den aktuelle situation og udfordring</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41</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(6) Spørgsmålet (Q)</a:t>
            </a:r>
          </a:p>
          <a:p>
            <a:pPr marL="174621" defTabSz="914378"/>
            <a:endParaRPr lang="da-DK" sz="900" b="1" dirty="0"/>
          </a:p>
          <a:p>
            <a:pPr marL="174621" defTabSz="914378"/>
            <a:r>
              <a:rPr lang="da-DK" sz="900" b="1" dirty="0"/>
              <a:t>Beskriv spørgsmålet i én sætning</a:t>
            </a:r>
          </a:p>
          <a:p>
            <a:pPr marL="174621" defTabSz="914378"/>
            <a:r>
              <a:rPr lang="da-DK" sz="900" dirty="0"/>
              <a:t>Beskriv i en sætning det spørgsmål, som målgruppen må antages at stille sig selv givet situationen og udfordringen.</a:t>
            </a:r>
          </a:p>
          <a:p>
            <a:pPr marL="174621" defTabSz="914378"/>
            <a:endParaRPr lang="da-DK" sz="900" dirty="0"/>
          </a:p>
          <a:p>
            <a:pPr marL="174621" defTabSz="914378"/>
            <a:r>
              <a:rPr lang="da-DK" sz="900" b="1" dirty="0"/>
              <a:t>Tag gerne udgangspunkt i en generisk formulering</a:t>
            </a:r>
          </a:p>
          <a:p>
            <a:pPr marL="174621" defTabSz="914378"/>
            <a:r>
              <a:rPr lang="da-DK" sz="900" dirty="0"/>
              <a:t>Hvis det kniber med en specifik formulering, så overvej at tage udgangspunkt i en generisk formulering.</a:t>
            </a:r>
          </a:p>
          <a:p>
            <a:pPr marL="174621" defTabSz="914378"/>
            <a:endParaRPr lang="da-DK" sz="900" dirty="0"/>
          </a:p>
          <a:p>
            <a:pPr marL="174621" defTabSz="914378"/>
            <a:r>
              <a:rPr lang="da-DK" sz="900" dirty="0"/>
              <a:t>”Hvordan kan vi i den aktuelle situation (S) løse den udfordring (C) der er dukket op?”.</a:t>
            </a:r>
          </a:p>
          <a:p>
            <a:pPr marL="174621" defTabSz="914378"/>
            <a:endParaRPr lang="da-DK" sz="900" dirty="0"/>
          </a:p>
          <a:p>
            <a:pPr marL="174621" defTabSz="914378"/>
            <a:r>
              <a:rPr lang="da-DK" sz="900" dirty="0"/>
              <a:t>Prøv at gøre denne sætning så specifik som muligt i forhold til den aktuelle situation og udfordring.</a:t>
            </a:r>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a:t>
            </a:r>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5" name="Tekstfelt 4"/>
          <p:cNvSpPr txBox="1"/>
          <p:nvPr/>
        </p:nvSpPr>
        <p:spPr>
          <a:xfrm>
            <a:off x="5508105" y="5841559"/>
            <a:ext cx="3312368" cy="107722"/>
          </a:xfrm>
          <a:prstGeom prst="rect">
            <a:avLst/>
          </a:prstGeom>
          <a:noFill/>
        </p:spPr>
        <p:txBody>
          <a:bodyPr wrap="square" lIns="0" tIns="0" rIns="0" bIns="0" rtlCol="0">
            <a:spAutoFit/>
          </a:bodyPr>
          <a:lstStyle/>
          <a:p>
            <a:r>
              <a:rPr lang="da-DK" sz="700" dirty="0"/>
              <a:t>Note: Q står for </a:t>
            </a:r>
            <a:r>
              <a:rPr lang="da-DK" sz="700" dirty="0" err="1"/>
              <a:t>Question</a:t>
            </a:r>
            <a:r>
              <a:rPr lang="da-DK" sz="700" dirty="0"/>
              <a:t>, og er en gængs forkortelse</a:t>
            </a:r>
          </a:p>
        </p:txBody>
      </p:sp>
      <p:sp>
        <p:nvSpPr>
          <p:cNvPr id="69" name="Ellipse 68"/>
          <p:cNvSpPr/>
          <p:nvPr/>
        </p:nvSpPr>
        <p:spPr bwMode="auto">
          <a:xfrm>
            <a:off x="3068330"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6</a:t>
            </a:r>
          </a:p>
        </p:txBody>
      </p:sp>
      <p:sp>
        <p:nvSpPr>
          <p:cNvPr id="68" name="Rektangel 6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11307381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Skriv svaret eller løsningen på det formulerede spørgsmål</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42</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(7) Svaret/Løsningen (A)</a:t>
            </a:r>
          </a:p>
          <a:p>
            <a:pPr marL="174621" defTabSz="914378"/>
            <a:endParaRPr lang="da-DK" sz="900" b="1" dirty="0"/>
          </a:p>
          <a:p>
            <a:pPr marL="174621" defTabSz="914378"/>
            <a:r>
              <a:rPr lang="da-DK" sz="900" b="1" dirty="0"/>
              <a:t>Beskriv svaret på spørgsmålet i én sætning</a:t>
            </a:r>
          </a:p>
          <a:p>
            <a:pPr marL="174621" defTabSz="914378"/>
            <a:r>
              <a:rPr lang="da-DK" sz="900" dirty="0"/>
              <a:t>Beskriv svaret eller løsningen på det opstillede spørgsmål i én sætning.</a:t>
            </a:r>
          </a:p>
          <a:p>
            <a:pPr marL="174621" defTabSz="914378"/>
            <a:endParaRPr lang="da-DK" sz="900" dirty="0"/>
          </a:p>
          <a:p>
            <a:pPr marL="174621" defTabSz="914378"/>
            <a:r>
              <a:rPr lang="da-DK" sz="900" b="1" dirty="0"/>
              <a:t>Brug tid på sætningen</a:t>
            </a:r>
          </a:p>
          <a:p>
            <a:pPr marL="174621" defTabSz="914378"/>
            <a:r>
              <a:rPr lang="da-DK" sz="900" dirty="0"/>
              <a:t>Denne sætning er hovedbudskabet i præsentationen, så brug meget tid på den.</a:t>
            </a:r>
          </a:p>
          <a:p>
            <a:pPr marL="174621" defTabSz="914378"/>
            <a:endParaRPr lang="da-DK" sz="900" dirty="0"/>
          </a:p>
          <a:p>
            <a:pPr marL="174621" defTabSz="914378"/>
            <a:r>
              <a:rPr lang="da-DK" sz="900" b="1" dirty="0"/>
              <a:t>Sætningen danner toppen i pyramiden</a:t>
            </a:r>
          </a:p>
          <a:p>
            <a:pPr marL="174621" defTabSz="914378"/>
            <a:r>
              <a:rPr lang="da-DK" sz="900" dirty="0"/>
              <a:t>Denne sætning er toppen af den </a:t>
            </a:r>
            <a:r>
              <a:rPr lang="da-DK" sz="900" dirty="0" err="1"/>
              <a:t>Minto</a:t>
            </a:r>
            <a:r>
              <a:rPr lang="da-DK" sz="900" dirty="0"/>
              <a:t> </a:t>
            </a:r>
            <a:r>
              <a:rPr lang="da-DK" sz="900" dirty="0" smtClean="0"/>
              <a:t>pyramide, </a:t>
            </a:r>
            <a:r>
              <a:rPr lang="da-DK" sz="900" dirty="0"/>
              <a:t>der skal bruges til kommunikation af </a:t>
            </a:r>
            <a:r>
              <a:rPr lang="da-DK" sz="900" dirty="0" smtClean="0"/>
              <a:t>budskabet.</a:t>
            </a:r>
          </a:p>
          <a:p>
            <a:pPr marL="174621" defTabSz="914378"/>
            <a:endParaRPr lang="da-DK" sz="900" dirty="0" smtClean="0"/>
          </a:p>
          <a:p>
            <a:pPr marL="174621" defTabSz="914378"/>
            <a:r>
              <a:rPr lang="da-DK" sz="900" b="1" dirty="0" smtClean="0"/>
              <a:t>Er genbrug mulig?</a:t>
            </a:r>
          </a:p>
          <a:p>
            <a:pPr marL="174621" defTabSz="914378"/>
            <a:r>
              <a:rPr lang="da-DK" sz="900" dirty="0" smtClean="0"/>
              <a:t>Findes der et tidligere udarbejdet storyboard med det samme emne? Findes der alternativt et </a:t>
            </a:r>
            <a:r>
              <a:rPr lang="da-DK" sz="900" dirty="0" err="1" smtClean="0"/>
              <a:t>framework/teoretisk</a:t>
            </a:r>
            <a:r>
              <a:rPr lang="da-DK" sz="900" dirty="0" smtClean="0"/>
              <a:t> model, der kan bruges?</a:t>
            </a:r>
          </a:p>
          <a:p>
            <a:pPr marL="174621" defTabSz="914378"/>
            <a:endParaRPr lang="da-DK" sz="900" dirty="0" smtClean="0"/>
          </a:p>
          <a:p>
            <a:pPr marL="174621" defTabSz="914378"/>
            <a:r>
              <a:rPr lang="da-DK" sz="900" dirty="0" smtClean="0"/>
              <a:t>Genbrug er specielt anvendelig ved generiske emner eller standard dokumenter.</a:t>
            </a:r>
          </a:p>
          <a:p>
            <a:pPr marL="174621" defTabSz="914378"/>
            <a:endParaRPr lang="da-DK" sz="900" dirty="0"/>
          </a:p>
          <a:p>
            <a:pPr marL="174621" defTabSz="914378"/>
            <a:endParaRPr lang="da-DK" sz="900" dirty="0"/>
          </a:p>
          <a:p>
            <a:pPr marL="174621" defTabSz="914378"/>
            <a:endParaRPr lang="da-DK" sz="900" dirty="0"/>
          </a:p>
          <a:p>
            <a:pPr marL="174621" defTabSz="914378"/>
            <a:endParaRPr lang="da-DK" sz="900" dirty="0"/>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5" name="Tekstfelt 4"/>
          <p:cNvSpPr txBox="1"/>
          <p:nvPr/>
        </p:nvSpPr>
        <p:spPr>
          <a:xfrm>
            <a:off x="5508105" y="5841559"/>
            <a:ext cx="3312368" cy="107722"/>
          </a:xfrm>
          <a:prstGeom prst="rect">
            <a:avLst/>
          </a:prstGeom>
          <a:noFill/>
        </p:spPr>
        <p:txBody>
          <a:bodyPr wrap="square" lIns="0" tIns="0" rIns="0" bIns="0" rtlCol="0">
            <a:spAutoFit/>
          </a:bodyPr>
          <a:lstStyle/>
          <a:p>
            <a:r>
              <a:rPr lang="da-DK" sz="700" dirty="0"/>
              <a:t>Note: A står for </a:t>
            </a:r>
            <a:r>
              <a:rPr lang="da-DK" sz="700" dirty="0" err="1"/>
              <a:t>Answer</a:t>
            </a:r>
            <a:r>
              <a:rPr lang="da-DK" sz="700" dirty="0"/>
              <a:t>, og er en gængs forkortelse</a:t>
            </a:r>
          </a:p>
        </p:txBody>
      </p:sp>
      <p:sp>
        <p:nvSpPr>
          <p:cNvPr id="68" name="Ellipse 67"/>
          <p:cNvSpPr/>
          <p:nvPr/>
        </p:nvSpPr>
        <p:spPr bwMode="auto">
          <a:xfrm>
            <a:off x="4042190" y="29110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7</a:t>
            </a:r>
          </a:p>
        </p:txBody>
      </p:sp>
      <p:sp>
        <p:nvSpPr>
          <p:cNvPr id="69" name="Rektangel 6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32221702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Angiv nu de tre vigtigste understøttende budskaber til spørgsmålet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43</a:t>
            </a:fld>
            <a:endParaRPr lang="da-DK" noProof="0"/>
          </a:p>
        </p:txBody>
      </p:sp>
      <p:sp>
        <p:nvSpPr>
          <p:cNvPr id="6" name="Pentagon 5"/>
          <p:cNvSpPr/>
          <p:nvPr/>
        </p:nvSpPr>
        <p:spPr bwMode="auto">
          <a:xfrm flipH="1">
            <a:off x="5148064" y="1628800"/>
            <a:ext cx="3744416"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a:t>(8) Budskaberne</a:t>
            </a:r>
          </a:p>
          <a:p>
            <a:pPr marL="174621" defTabSz="914378"/>
            <a:endParaRPr lang="da-DK" sz="900" b="1" dirty="0"/>
          </a:p>
          <a:p>
            <a:pPr marL="174621" defTabSz="914378"/>
            <a:r>
              <a:rPr lang="da-DK" sz="900" b="1" dirty="0"/>
              <a:t>Beskriv budskaberne, der underbygger svaret</a:t>
            </a:r>
          </a:p>
          <a:p>
            <a:pPr marL="174621" defTabSz="914378"/>
            <a:r>
              <a:rPr lang="da-DK" sz="900" dirty="0"/>
              <a:t>Beskriv de </a:t>
            </a:r>
            <a:r>
              <a:rPr lang="da-DK" sz="900" dirty="0" smtClean="0"/>
              <a:t>budskaber, der </a:t>
            </a:r>
            <a:r>
              <a:rPr lang="da-DK" sz="900" dirty="0"/>
              <a:t>understøtter svaret eller løsningen i den ovenstående kasse (A).</a:t>
            </a:r>
            <a:endParaRPr lang="da-DK" sz="900" b="1" dirty="0"/>
          </a:p>
          <a:p>
            <a:pPr marL="174621" defTabSz="914378"/>
            <a:endParaRPr lang="da-DK" sz="900" b="1" dirty="0" smtClean="0"/>
          </a:p>
          <a:p>
            <a:pPr marL="174621" defTabSz="914378"/>
            <a:r>
              <a:rPr lang="da-DK" sz="900" b="1" dirty="0" smtClean="0"/>
              <a:t>Overvej at bruge et </a:t>
            </a:r>
            <a:r>
              <a:rPr lang="da-DK" sz="900" b="1" dirty="0" err="1" smtClean="0"/>
              <a:t>framework</a:t>
            </a:r>
            <a:endParaRPr lang="da-DK" sz="900" b="1" dirty="0" smtClean="0"/>
          </a:p>
          <a:p>
            <a:pPr marL="174621" defTabSz="914378"/>
            <a:r>
              <a:rPr lang="da-DK" sz="900" dirty="0" smtClean="0"/>
              <a:t>Overvej om det er muligt at benytte en allerede eksisterende </a:t>
            </a:r>
            <a:r>
              <a:rPr lang="da-DK" sz="900" dirty="0" err="1" smtClean="0"/>
              <a:t>model/framework</a:t>
            </a:r>
            <a:r>
              <a:rPr lang="da-DK" sz="900" dirty="0" smtClean="0"/>
              <a:t>. Eksempelvis Porters </a:t>
            </a:r>
            <a:r>
              <a:rPr lang="da-DK" sz="900" dirty="0" err="1" smtClean="0"/>
              <a:t>Five</a:t>
            </a:r>
            <a:r>
              <a:rPr lang="da-DK" sz="900" dirty="0" smtClean="0"/>
              <a:t> Forces, de fire P’er eller lignende.</a:t>
            </a:r>
          </a:p>
          <a:p>
            <a:pPr marL="174621" defTabSz="914378"/>
            <a:endParaRPr lang="da-DK" sz="900" b="1" dirty="0"/>
          </a:p>
          <a:p>
            <a:pPr marL="174621" defTabSz="914378"/>
            <a:r>
              <a:rPr lang="da-DK" sz="900" b="1" dirty="0"/>
              <a:t>Dette er det næst-øverste niveau i pyramiden</a:t>
            </a:r>
          </a:p>
          <a:p>
            <a:pPr marL="174621" defTabSz="914378"/>
            <a:r>
              <a:rPr lang="da-DK" sz="900" dirty="0"/>
              <a:t>Budskaberne er det næste-øverste niveau i pyramiden og altså de </a:t>
            </a:r>
            <a:r>
              <a:rPr lang="da-DK" sz="900" dirty="0" smtClean="0"/>
              <a:t>budskaber, </a:t>
            </a:r>
            <a:r>
              <a:rPr lang="da-DK" sz="900" dirty="0"/>
              <a:t>der </a:t>
            </a:r>
            <a:r>
              <a:rPr lang="da-DK" sz="900" dirty="0" smtClean="0"/>
              <a:t>understøtter </a:t>
            </a:r>
            <a:r>
              <a:rPr lang="da-DK" sz="900" dirty="0"/>
              <a:t>svaret/løsningen (A).</a:t>
            </a:r>
          </a:p>
          <a:p>
            <a:pPr marL="174621" defTabSz="914378"/>
            <a:endParaRPr lang="da-DK" sz="900" dirty="0"/>
          </a:p>
          <a:p>
            <a:pPr marL="174621" defTabSz="914378"/>
            <a:r>
              <a:rPr lang="da-DK" sz="900" b="1" dirty="0"/>
              <a:t>Fyld eventuelt mere på</a:t>
            </a:r>
          </a:p>
          <a:p>
            <a:pPr marL="174621" defTabSz="914378"/>
            <a:r>
              <a:rPr lang="da-DK" sz="900" dirty="0"/>
              <a:t>Udfyld eventuelt også med tekst på det næste niveau eller flyt det over i et andet værktøj og udvid pyramiden til den er fuldt dækkende.</a:t>
            </a:r>
          </a:p>
          <a:p>
            <a:pPr marL="174621" defTabSz="914378"/>
            <a:endParaRPr lang="da-DK" sz="900" dirty="0"/>
          </a:p>
          <a:p>
            <a:pPr marL="174621" defTabSz="914378"/>
            <a:r>
              <a:rPr lang="da-DK" sz="900" dirty="0"/>
              <a:t>Hvis du genre vil udfylde dit </a:t>
            </a:r>
            <a:r>
              <a:rPr lang="da-DK" sz="900" dirty="0" smtClean="0"/>
              <a:t>storyboard </a:t>
            </a:r>
            <a:r>
              <a:rPr lang="da-DK" sz="900" dirty="0"/>
              <a:t>endnu mere, så skal du bruge den udvidede template hertil. Start dog med at udfylde den normale template, da den skal indsættes øverst i den udvidede version.</a:t>
            </a:r>
          </a:p>
          <a:p>
            <a:pPr marL="174621" defTabSz="914378"/>
            <a:endParaRPr lang="da-DK" sz="900" dirty="0"/>
          </a:p>
          <a:p>
            <a:pPr marL="174621" defTabSz="914378"/>
            <a:r>
              <a:rPr lang="da-DK" sz="900" dirty="0"/>
              <a:t>(se eksempel på næste side)</a:t>
            </a:r>
          </a:p>
        </p:txBody>
      </p:sp>
      <p:grpSp>
        <p:nvGrpSpPr>
          <p:cNvPr id="13" name="Gruppe 12"/>
          <p:cNvGrpSpPr/>
          <p:nvPr/>
        </p:nvGrpSpPr>
        <p:grpSpPr>
          <a:xfrm>
            <a:off x="719138" y="1976735"/>
            <a:ext cx="4109400" cy="2388369"/>
            <a:chOff x="467544" y="1628800"/>
            <a:chExt cx="8424936" cy="4896544"/>
          </a:xfrm>
        </p:grpSpPr>
        <p:sp>
          <p:nvSpPr>
            <p:cNvPr id="14" name="Afrundet rektangel 13"/>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5" name="Gruppe 14"/>
            <p:cNvGrpSpPr/>
            <p:nvPr/>
          </p:nvGrpSpPr>
          <p:grpSpPr>
            <a:xfrm>
              <a:off x="719138" y="1700808"/>
              <a:ext cx="2412702" cy="1048762"/>
              <a:chOff x="719138" y="1804174"/>
              <a:chExt cx="2412702" cy="1048762"/>
            </a:xfrm>
          </p:grpSpPr>
          <p:sp>
            <p:nvSpPr>
              <p:cNvPr id="65" name="Rektangel 64"/>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66"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16" name="Gruppe 36"/>
            <p:cNvGrpSpPr/>
            <p:nvPr/>
          </p:nvGrpSpPr>
          <p:grpSpPr>
            <a:xfrm>
              <a:off x="3363970" y="1700808"/>
              <a:ext cx="2432166" cy="1048762"/>
              <a:chOff x="4747692" y="1804174"/>
              <a:chExt cx="2432166" cy="1048762"/>
            </a:xfrm>
          </p:grpSpPr>
          <p:sp>
            <p:nvSpPr>
              <p:cNvPr id="63" name="Rektangel 62"/>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4"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17" name="Gruppe 15"/>
            <p:cNvGrpSpPr/>
            <p:nvPr/>
          </p:nvGrpSpPr>
          <p:grpSpPr>
            <a:xfrm>
              <a:off x="719138" y="3156647"/>
              <a:ext cx="1836638" cy="1048762"/>
              <a:chOff x="719138" y="1804174"/>
              <a:chExt cx="3672408"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2"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18" name="Gruppe 18"/>
            <p:cNvGrpSpPr/>
            <p:nvPr/>
          </p:nvGrpSpPr>
          <p:grpSpPr>
            <a:xfrm>
              <a:off x="2673913" y="3156647"/>
              <a:ext cx="1836638"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0"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19" name="Gruppe 21"/>
            <p:cNvGrpSpPr/>
            <p:nvPr/>
          </p:nvGrpSpPr>
          <p:grpSpPr>
            <a:xfrm>
              <a:off x="4628688" y="3156647"/>
              <a:ext cx="1836638"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8"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0" name="Gruppe 24"/>
            <p:cNvGrpSpPr/>
            <p:nvPr/>
          </p:nvGrpSpPr>
          <p:grpSpPr>
            <a:xfrm>
              <a:off x="6583462" y="3156647"/>
              <a:ext cx="1876970" cy="1048762"/>
              <a:chOff x="719138" y="1804174"/>
              <a:chExt cx="3753053"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6"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1" name="Gruppe 27"/>
            <p:cNvGrpSpPr/>
            <p:nvPr/>
          </p:nvGrpSpPr>
          <p:grpSpPr>
            <a:xfrm>
              <a:off x="719138" y="4684494"/>
              <a:ext cx="2412702" cy="1048762"/>
              <a:chOff x="719138" y="1804174"/>
              <a:chExt cx="3672408" cy="1048762"/>
            </a:xfrm>
          </p:grpSpPr>
          <p:sp>
            <p:nvSpPr>
              <p:cNvPr id="53" name="Rektangel 52"/>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4"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2" name="Gruppe 30"/>
            <p:cNvGrpSpPr/>
            <p:nvPr/>
          </p:nvGrpSpPr>
          <p:grpSpPr>
            <a:xfrm>
              <a:off x="3363970" y="4684494"/>
              <a:ext cx="2412000" cy="1048762"/>
              <a:chOff x="719138" y="1804174"/>
              <a:chExt cx="3672408" cy="1048762"/>
            </a:xfrm>
          </p:grpSpPr>
          <p:sp>
            <p:nvSpPr>
              <p:cNvPr id="51" name="Rektangel 50"/>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2"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3" name="Gruppe 33"/>
            <p:cNvGrpSpPr/>
            <p:nvPr/>
          </p:nvGrpSpPr>
          <p:grpSpPr>
            <a:xfrm>
              <a:off x="6008100" y="4684494"/>
              <a:ext cx="2412000" cy="1048762"/>
              <a:chOff x="719138" y="1804174"/>
              <a:chExt cx="3672408" cy="1048762"/>
            </a:xfrm>
          </p:grpSpPr>
          <p:sp>
            <p:nvSpPr>
              <p:cNvPr id="49" name="Rektangel 48"/>
              <p:cNvSpPr/>
              <p:nvPr/>
            </p:nvSpPr>
            <p:spPr bwMode="auto">
              <a:xfrm>
                <a:off x="719138" y="1988840"/>
                <a:ext cx="3672408" cy="864096"/>
              </a:xfrm>
              <a:prstGeom prst="rect">
                <a:avLst/>
              </a:prstGeom>
              <a:solidFill>
                <a:schemeClr val="accent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50"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24" name="Lige pilforbindelse 23"/>
            <p:cNvCxnSpPr>
              <a:stCxn id="61" idx="3"/>
              <a:endCxn id="59"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5" name="Lige pilforbindelse 24"/>
            <p:cNvCxnSpPr>
              <a:stCxn id="59" idx="3"/>
              <a:endCxn id="57"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6" name="Lige pilforbindelse 25"/>
            <p:cNvCxnSpPr>
              <a:stCxn id="57" idx="3"/>
              <a:endCxn id="55"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27" name="Lige forbindelse 26"/>
            <p:cNvCxnSpPr>
              <a:stCxn id="53" idx="0"/>
              <a:endCxn id="55"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8" name="Lige forbindelse 27"/>
            <p:cNvCxnSpPr>
              <a:stCxn id="52" idx="2"/>
              <a:endCxn id="55"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29" name="Lige forbindelse 28"/>
            <p:cNvCxnSpPr>
              <a:stCxn id="49" idx="0"/>
              <a:endCxn id="55"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0" name="Rektangel 29"/>
            <p:cNvSpPr/>
            <p:nvPr/>
          </p:nvSpPr>
          <p:spPr bwMode="auto">
            <a:xfrm rot="5400000">
              <a:off x="7976707" y="4401109"/>
              <a:ext cx="1543514"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1" name="Gruppe 72"/>
            <p:cNvGrpSpPr/>
            <p:nvPr/>
          </p:nvGrpSpPr>
          <p:grpSpPr>
            <a:xfrm>
              <a:off x="1259632"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2" name="Gruppe 73"/>
            <p:cNvGrpSpPr/>
            <p:nvPr/>
          </p:nvGrpSpPr>
          <p:grpSpPr>
            <a:xfrm>
              <a:off x="3921898" y="5733256"/>
              <a:ext cx="1296144" cy="433458"/>
              <a:chOff x="1259632" y="5733256"/>
              <a:chExt cx="1296144" cy="433458"/>
            </a:xfrm>
          </p:grpSpPr>
          <p:cxnSp>
            <p:nvCxnSpPr>
              <p:cNvPr id="43" name="Lige forbindelse 42"/>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4" name="Lige forbindelse 43"/>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5" name="Lige forbindelse 44"/>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3" name="Gruppe 79"/>
            <p:cNvGrpSpPr/>
            <p:nvPr/>
          </p:nvGrpSpPr>
          <p:grpSpPr>
            <a:xfrm>
              <a:off x="6566028" y="5733256"/>
              <a:ext cx="1296144" cy="433458"/>
              <a:chOff x="1259632" y="5733256"/>
              <a:chExt cx="1296144" cy="433458"/>
            </a:xfrm>
          </p:grpSpPr>
          <p:cxnSp>
            <p:nvCxnSpPr>
              <p:cNvPr id="40" name="Lige forbindelse 39"/>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1" name="Lige forbindelse 40"/>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2" name="Lige forbindelse 41"/>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34" name="Rektangel 33"/>
            <p:cNvSpPr/>
            <p:nvPr/>
          </p:nvSpPr>
          <p:spPr bwMode="auto">
            <a:xfrm>
              <a:off x="3921901" y="2852935"/>
              <a:ext cx="1300200" cy="288031"/>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35" name="Afrundet rektangel 34"/>
            <p:cNvSpPr/>
            <p:nvPr/>
          </p:nvSpPr>
          <p:spPr bwMode="auto">
            <a:xfrm>
              <a:off x="467544"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36" name="Rektangel 35"/>
            <p:cNvSpPr/>
            <p:nvPr/>
          </p:nvSpPr>
          <p:spPr bwMode="auto">
            <a:xfrm rot="5400000">
              <a:off x="8280412" y="2096852"/>
              <a:ext cx="936104" cy="288032"/>
            </a:xfrm>
            <a:prstGeom prst="rect">
              <a:avLst/>
            </a:prstGeom>
            <a:solidFill>
              <a:schemeClr val="bg1">
                <a:lumMod val="9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37" name="Gruppe 14"/>
            <p:cNvGrpSpPr/>
            <p:nvPr/>
          </p:nvGrpSpPr>
          <p:grpSpPr>
            <a:xfrm>
              <a:off x="6007398" y="1700808"/>
              <a:ext cx="2412702" cy="1048762"/>
              <a:chOff x="719138" y="1804174"/>
              <a:chExt cx="2412702" cy="1048762"/>
            </a:xfrm>
          </p:grpSpPr>
          <p:sp>
            <p:nvSpPr>
              <p:cNvPr id="38" name="Rektangel 37"/>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39"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
        <p:nvSpPr>
          <p:cNvPr id="67" name="Tekstfelt 66"/>
          <p:cNvSpPr txBox="1"/>
          <p:nvPr/>
        </p:nvSpPr>
        <p:spPr>
          <a:xfrm>
            <a:off x="827584" y="6093297"/>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p:txBody>
      </p:sp>
      <p:sp>
        <p:nvSpPr>
          <p:cNvPr id="73" name="Tekstboks 16"/>
          <p:cNvSpPr txBox="1"/>
          <p:nvPr/>
        </p:nvSpPr>
        <p:spPr>
          <a:xfrm>
            <a:off x="755576" y="4365104"/>
            <a:ext cx="4032448" cy="123111"/>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a:t>
            </a:r>
          </a:p>
        </p:txBody>
      </p:sp>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storyboard</a:t>
            </a:r>
            <a:endParaRPr lang="da-DK" sz="1200" b="1" dirty="0"/>
          </a:p>
        </p:txBody>
      </p:sp>
      <p:sp>
        <p:nvSpPr>
          <p:cNvPr id="69" name="Ellipse 68"/>
          <p:cNvSpPr/>
          <p:nvPr/>
        </p:nvSpPr>
        <p:spPr bwMode="auto">
          <a:xfrm>
            <a:off x="1322684" y="364903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70" name="Ellipse 69"/>
          <p:cNvSpPr/>
          <p:nvPr/>
        </p:nvSpPr>
        <p:spPr bwMode="auto">
          <a:xfrm>
            <a:off x="2630703" y="364903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71" name="Ellipse 70"/>
          <p:cNvSpPr/>
          <p:nvPr/>
        </p:nvSpPr>
        <p:spPr bwMode="auto">
          <a:xfrm>
            <a:off x="3912481" y="364903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68" name="Rektangel 6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42304659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Brug eventuelt et udvidet storyboard hvis der skal være plads til flere underbyggende budskaber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44</a:t>
            </a:fld>
            <a:endParaRPr lang="da-DK" noProof="0"/>
          </a:p>
        </p:txBody>
      </p:sp>
      <p:sp>
        <p:nvSpPr>
          <p:cNvPr id="6" name="Pentagon 5"/>
          <p:cNvSpPr/>
          <p:nvPr/>
        </p:nvSpPr>
        <p:spPr bwMode="auto">
          <a:xfrm flipH="1">
            <a:off x="4283968" y="1628800"/>
            <a:ext cx="4608512" cy="432048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1200" b="1" dirty="0" smtClean="0"/>
              <a:t>Brug eventuelt det udvidede storyboard</a:t>
            </a:r>
          </a:p>
          <a:p>
            <a:pPr marL="174621" defTabSz="914378"/>
            <a:endParaRPr lang="da-DK" sz="900" dirty="0" smtClean="0"/>
          </a:p>
          <a:p>
            <a:pPr marL="174621" defTabSz="914378"/>
            <a:r>
              <a:rPr lang="da-DK" sz="900" b="1" dirty="0" smtClean="0"/>
              <a:t>Hvis der er mange budskaber</a:t>
            </a:r>
          </a:p>
          <a:p>
            <a:pPr marL="174621" defTabSz="914378"/>
            <a:r>
              <a:rPr lang="da-DK" sz="900" dirty="0" smtClean="0"/>
              <a:t>Hvis der er mange understøttende budskaber til det primære svar eller løsning (A) i det almindelige storyboard, kan denne udvidet version benyttes.</a:t>
            </a:r>
          </a:p>
          <a:p>
            <a:pPr marL="174621" defTabSz="914378"/>
            <a:endParaRPr lang="da-DK" sz="900" dirty="0"/>
          </a:p>
          <a:p>
            <a:pPr marL="174621" defTabSz="914378"/>
            <a:r>
              <a:rPr lang="da-DK" sz="900" dirty="0" smtClean="0"/>
              <a:t>Her er der masser af plads til at have en ret dyb pyramide.</a:t>
            </a:r>
          </a:p>
          <a:p>
            <a:pPr marL="174621" defTabSz="914378"/>
            <a:endParaRPr lang="da-DK" sz="900" dirty="0"/>
          </a:p>
          <a:p>
            <a:pPr marL="174621" defTabSz="914378"/>
            <a:r>
              <a:rPr lang="da-DK" sz="900" b="1" dirty="0" smtClean="0"/>
              <a:t>Alle felter behøver ikke blive udfyldt</a:t>
            </a:r>
          </a:p>
          <a:p>
            <a:pPr marL="346071" indent="-171450" defTabSz="914378">
              <a:buFont typeface="Arial" panose="020B0604020202020204" pitchFamily="34" charset="0"/>
              <a:buChar char="•"/>
            </a:pPr>
            <a:r>
              <a:rPr lang="da-DK" sz="900" dirty="0" smtClean="0"/>
              <a:t>Udfyld kun med budskaber der, hvor der er understøttende budskaber</a:t>
            </a:r>
          </a:p>
          <a:p>
            <a:pPr marL="346071" indent="-171450" defTabSz="914378">
              <a:buFont typeface="Arial" panose="020B0604020202020204" pitchFamily="34" charset="0"/>
              <a:buChar char="•"/>
            </a:pPr>
            <a:r>
              <a:rPr lang="da-DK" sz="900" dirty="0" smtClean="0"/>
              <a:t>Det er OK hvis det ikke er alle grene, der er lige dybe</a:t>
            </a:r>
          </a:p>
          <a:p>
            <a:pPr marL="174621" defTabSz="914378"/>
            <a:endParaRPr lang="da-DK" sz="900" dirty="0" smtClean="0"/>
          </a:p>
          <a:p>
            <a:pPr marL="174621" defTabSz="914378"/>
            <a:r>
              <a:rPr lang="da-DK" sz="900" b="1" dirty="0" smtClean="0"/>
              <a:t>Undgå 1:1 relationer</a:t>
            </a:r>
          </a:p>
          <a:p>
            <a:pPr marL="174621" defTabSz="914378"/>
            <a:r>
              <a:rPr lang="da-DK" sz="900" dirty="0" smtClean="0"/>
              <a:t>Hvis et budskab kun har ét underliggende budskab, så skal de slås sammen på det højeste af de to niveauer.</a:t>
            </a:r>
          </a:p>
          <a:p>
            <a:pPr marL="174621" defTabSz="914378"/>
            <a:endParaRPr lang="da-DK" sz="900" dirty="0"/>
          </a:p>
          <a:p>
            <a:pPr marL="174621" defTabSz="914378"/>
            <a:r>
              <a:rPr lang="da-DK" sz="900" b="1" dirty="0" smtClean="0"/>
              <a:t>Billedeligt ligger pyramiden ned</a:t>
            </a:r>
          </a:p>
          <a:p>
            <a:pPr marL="174621" defTabSz="914378"/>
            <a:r>
              <a:rPr lang="da-DK" sz="900" dirty="0" smtClean="0"/>
              <a:t>I denne skabelon er pyramiden blevet lagt ned, så det kun er toppen der er en del af kasserne i toppen. Herefter ligger pyramiden ned på siden.</a:t>
            </a:r>
            <a:endParaRPr lang="da-DK" sz="900" dirty="0"/>
          </a:p>
        </p:txBody>
      </p:sp>
      <p:sp>
        <p:nvSpPr>
          <p:cNvPr id="67" name="Tekstfelt 66"/>
          <p:cNvSpPr txBox="1"/>
          <p:nvPr/>
        </p:nvSpPr>
        <p:spPr>
          <a:xfrm>
            <a:off x="827584" y="6093297"/>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 Phil Miller, 2010, Building Good PowerPoint – Part 2 (Building Clear Arguments), hentet fra nettet den 24. juli 2013: </a:t>
            </a:r>
            <a:r>
              <a:rPr lang="da-DK" sz="800" dirty="0">
                <a:hlinkClick r:id="rId2"/>
              </a:rPr>
              <a:t>http://www.phils-career-blog.com</a:t>
            </a:r>
            <a:endParaRPr lang="da-DK" sz="800" dirty="0"/>
          </a:p>
        </p:txBody>
      </p:sp>
      <p:pic>
        <p:nvPicPr>
          <p:cNvPr id="5" name="Billede 4"/>
          <p:cNvPicPr>
            <a:picLocks noChangeAspect="1"/>
          </p:cNvPicPr>
          <p:nvPr/>
        </p:nvPicPr>
        <p:blipFill rotWithShape="1">
          <a:blip r:embed="rId3" cstate="print"/>
          <a:srcRect l="34505" t="7672" r="34503"/>
          <a:stretch/>
        </p:blipFill>
        <p:spPr>
          <a:xfrm>
            <a:off x="683569" y="1859632"/>
            <a:ext cx="2520280" cy="4221214"/>
          </a:xfrm>
          <a:prstGeom prst="rect">
            <a:avLst/>
          </a:prstGeom>
        </p:spPr>
      </p:pic>
      <p:sp>
        <p:nvSpPr>
          <p:cNvPr id="3" name="Rektangel 2"/>
          <p:cNvSpPr/>
          <p:nvPr/>
        </p:nvSpPr>
        <p:spPr bwMode="auto">
          <a:xfrm>
            <a:off x="719138" y="1628800"/>
            <a:ext cx="4039154" cy="347935"/>
          </a:xfrm>
          <a:prstGeom prst="rect">
            <a:avLst/>
          </a:prstGeom>
          <a:noFill/>
          <a:ln w="6350" cap="flat" cmpd="sng" algn="ctr">
            <a:noFill/>
            <a:prstDash val="solid"/>
            <a:round/>
            <a:headEnd type="none" w="med" len="med"/>
            <a:tailEnd type="none" w="med" len="med"/>
          </a:ln>
          <a:effectLst/>
        </p:spPr>
        <p:txBody>
          <a:bodyPr vert="horz" wrap="square" lIns="54000" tIns="54000" rIns="54000" bIns="54000" numCol="1" rtlCol="0" anchor="t" anchorCtr="0" compatLnSpc="1">
            <a:prstTxWarp prst="textNoShape">
              <a:avLst/>
            </a:prstTxWarp>
          </a:bodyPr>
          <a:lstStyle/>
          <a:p>
            <a:pPr defTabSz="914378"/>
            <a:r>
              <a:rPr lang="da-DK" sz="1200" b="1" dirty="0"/>
              <a:t>Præsentationens </a:t>
            </a:r>
            <a:r>
              <a:rPr lang="da-DK" sz="1200" b="1" dirty="0" smtClean="0"/>
              <a:t>udvidede storyboard</a:t>
            </a:r>
            <a:endParaRPr lang="da-DK" sz="1200" b="1" dirty="0"/>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extLst>
      <p:ext uri="{BB962C8B-B14F-4D97-AF65-F5344CB8AC3E}">
        <p14:creationId xmlns:p14="http://schemas.microsoft.com/office/powerpoint/2010/main" xmlns="" val="41757534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Test dit storyboard i to simple skridt og ret det derefter til inden du tager næste skridt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45</a:t>
            </a:fld>
            <a:endParaRPr lang="da-DK" noProof="0"/>
          </a:p>
        </p:txBody>
      </p:sp>
      <p:pic>
        <p:nvPicPr>
          <p:cNvPr id="5" name="Billede 4"/>
          <p:cNvPicPr>
            <a:picLocks noChangeAspect="1"/>
          </p:cNvPicPr>
          <p:nvPr/>
        </p:nvPicPr>
        <p:blipFill>
          <a:blip r:embed="rId2" cstate="print">
            <a:duotone>
              <a:prstClr val="black"/>
              <a:srgbClr val="D9C3A5">
                <a:tint val="50000"/>
                <a:satMod val="180000"/>
              </a:srgbClr>
            </a:duotone>
            <a:extLst>
              <a:ext uri="{28A0092B-C50C-407E-A947-70E740481C1C}">
                <a14:useLocalDpi xmlns:a14="http://schemas.microsoft.com/office/drawing/2010/main" xmlns="" val="0"/>
              </a:ext>
            </a:extLst>
          </a:blip>
          <a:stretch>
            <a:fillRect/>
          </a:stretch>
        </p:blipFill>
        <p:spPr>
          <a:xfrm>
            <a:off x="719137" y="1665606"/>
            <a:ext cx="2952956" cy="4283674"/>
          </a:xfrm>
          <a:prstGeom prst="rect">
            <a:avLst/>
          </a:prstGeom>
        </p:spPr>
      </p:pic>
      <p:sp>
        <p:nvSpPr>
          <p:cNvPr id="8" name="Rektangel 7"/>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Test dit storyboard inden du går videre</a:t>
            </a:r>
            <a:endParaRPr lang="da-DK" sz="1200" b="1" dirty="0"/>
          </a:p>
          <a:p>
            <a:pPr defTabSz="914378"/>
            <a:endParaRPr lang="da-DK" sz="900" b="1" u="sng" dirty="0" smtClean="0"/>
          </a:p>
          <a:p>
            <a:pPr defTabSz="914378"/>
            <a:r>
              <a:rPr lang="da-DK" sz="900" b="1" dirty="0" smtClean="0"/>
              <a:t>1: Valider </a:t>
            </a:r>
            <a:r>
              <a:rPr lang="da-DK" sz="900" b="1" dirty="0"/>
              <a:t>pyramiden</a:t>
            </a:r>
          </a:p>
          <a:p>
            <a:pPr marL="171450" indent="-171450" defTabSz="914378">
              <a:buFont typeface="Arial" panose="020B0604020202020204" pitchFamily="34" charset="0"/>
              <a:buChar char="•"/>
            </a:pPr>
            <a:r>
              <a:rPr lang="da-DK" sz="900" dirty="0"/>
              <a:t>Valider at de overordnede budskaber i pyramiden understøttes af de underordnede</a:t>
            </a:r>
          </a:p>
          <a:p>
            <a:pPr marL="171450" indent="-171450" defTabSz="914378">
              <a:buFont typeface="Arial" panose="020B0604020202020204" pitchFamily="34" charset="0"/>
              <a:buChar char="•"/>
            </a:pPr>
            <a:r>
              <a:rPr lang="da-DK" sz="900" dirty="0"/>
              <a:t>Er en gruppe af understøttende budskaber formuleret ens:</a:t>
            </a:r>
          </a:p>
          <a:p>
            <a:pPr marL="444500" lvl="1" indent="-176213" defTabSz="914378">
              <a:buFont typeface="Arial" panose="020B0604020202020204" pitchFamily="34" charset="0"/>
              <a:buChar char="•"/>
            </a:pPr>
            <a:r>
              <a:rPr lang="da-DK" sz="900" dirty="0"/>
              <a:t>Starter de med samme ordtype (udsagnsord, navneord, etc.)</a:t>
            </a:r>
          </a:p>
          <a:p>
            <a:pPr marL="444500" lvl="1" indent="-176213" defTabSz="914378">
              <a:buFont typeface="Arial" panose="020B0604020202020204" pitchFamily="34" charset="0"/>
              <a:buChar char="•"/>
            </a:pPr>
            <a:r>
              <a:rPr lang="da-DK" sz="900" dirty="0"/>
              <a:t>Er det i samme sproglige stil</a:t>
            </a:r>
          </a:p>
          <a:p>
            <a:pPr marL="444500" lvl="1" indent="-176213" defTabSz="914378">
              <a:buFont typeface="Arial" panose="020B0604020202020204" pitchFamily="34" charset="0"/>
              <a:buChar char="•"/>
            </a:pPr>
            <a:r>
              <a:rPr lang="da-DK" sz="900" dirty="0"/>
              <a:t>Er det skrevet i samme tid?</a:t>
            </a:r>
          </a:p>
          <a:p>
            <a:pPr marL="444500" lvl="1" indent="-176213" defTabSz="914378">
              <a:buFont typeface="Arial" panose="020B0604020202020204" pitchFamily="34" charset="0"/>
              <a:buChar char="•"/>
            </a:pPr>
            <a:r>
              <a:rPr lang="da-DK" sz="900" dirty="0"/>
              <a:t>Er det alle spørgsmål, </a:t>
            </a:r>
            <a:r>
              <a:rPr lang="da-DK" sz="900" dirty="0" smtClean="0"/>
              <a:t>konklusioner, sekventielle skridt </a:t>
            </a:r>
            <a:r>
              <a:rPr lang="da-DK" sz="900" dirty="0"/>
              <a:t>eller noget helt tredje?</a:t>
            </a:r>
          </a:p>
          <a:p>
            <a:pPr defTabSz="914378"/>
            <a:endParaRPr lang="da-DK" sz="900" b="1" dirty="0" smtClean="0"/>
          </a:p>
          <a:p>
            <a:pPr defTabSz="914378"/>
            <a:r>
              <a:rPr lang="da-DK" sz="900" b="1" dirty="0" smtClean="0"/>
              <a:t>2: Præsenter indholdet for dig selv eller andre</a:t>
            </a:r>
          </a:p>
          <a:p>
            <a:pPr marL="171450" indent="-171450" defTabSz="914378">
              <a:buFont typeface="Arial" panose="020B0604020202020204" pitchFamily="34" charset="0"/>
              <a:buChar char="•"/>
            </a:pPr>
            <a:r>
              <a:rPr lang="da-DK" sz="900" dirty="0" smtClean="0"/>
              <a:t>Præsenter dit storyboard for dig selv eller en anden</a:t>
            </a:r>
          </a:p>
          <a:p>
            <a:pPr marL="171450" indent="-171450" defTabSz="914378">
              <a:buFont typeface="Arial" panose="020B0604020202020204" pitchFamily="34" charset="0"/>
              <a:buChar char="•"/>
            </a:pPr>
            <a:r>
              <a:rPr lang="da-DK" sz="900" dirty="0" smtClean="0"/>
              <a:t>Gennemgå den del der er til præsentationen</a:t>
            </a:r>
          </a:p>
          <a:p>
            <a:pPr marL="171450" indent="-171450" defTabSz="914378">
              <a:buFont typeface="Arial" panose="020B0604020202020204" pitchFamily="34" charset="0"/>
              <a:buChar char="•"/>
            </a:pPr>
            <a:r>
              <a:rPr lang="da-DK" sz="900" dirty="0" smtClean="0"/>
              <a:t>Gør det mundtligt med støtte fra dit storyboard. Det er vigtigt, at du siger det højt – også hvis det kun er til dig selv</a:t>
            </a:r>
          </a:p>
          <a:p>
            <a:pPr marL="171450" indent="-171450" defTabSz="914378">
              <a:buFont typeface="Arial" panose="020B0604020202020204" pitchFamily="34" charset="0"/>
              <a:buChar char="•"/>
            </a:pPr>
            <a:r>
              <a:rPr lang="da-DK" sz="900" dirty="0" smtClean="0"/>
              <a:t>Led efter fejl eller mangler i argumentet</a:t>
            </a:r>
          </a:p>
          <a:p>
            <a:pPr marL="171450" indent="-171450" defTabSz="914378">
              <a:buFont typeface="Arial" panose="020B0604020202020204" pitchFamily="34" charset="0"/>
              <a:buChar char="•"/>
            </a:pPr>
            <a:endParaRPr lang="da-DK" sz="900" dirty="0" smtClean="0"/>
          </a:p>
          <a:p>
            <a:pPr defTabSz="914378"/>
            <a:r>
              <a:rPr lang="da-DK" sz="900" b="1" dirty="0" smtClean="0"/>
              <a:t>3: Tilpas dit storyboard</a:t>
            </a:r>
            <a:endParaRPr lang="da-DK" sz="900" b="1" dirty="0"/>
          </a:p>
          <a:p>
            <a:pPr marL="171450" indent="-171450" defTabSz="914378">
              <a:buFont typeface="Arial" panose="020B0604020202020204" pitchFamily="34" charset="0"/>
              <a:buChar char="•"/>
            </a:pPr>
            <a:r>
              <a:rPr lang="da-DK" sz="900" dirty="0" smtClean="0"/>
              <a:t>Tilpas dit storyboard efter de erfaringer, du har gjort dig med trin et og to.</a:t>
            </a:r>
            <a:endParaRPr lang="da-DK" sz="900" dirty="0"/>
          </a:p>
          <a:p>
            <a:pPr defTabSz="914378"/>
            <a:endParaRPr lang="da-DK" sz="900" b="1" u="sng" dirty="0" smtClean="0"/>
          </a:p>
          <a:p>
            <a:pPr defTabSz="914378"/>
            <a:endParaRPr lang="da-DK" sz="900" b="1" u="sng" dirty="0" smtClean="0"/>
          </a:p>
          <a:p>
            <a:pPr defTabSz="914378"/>
            <a:endParaRPr lang="da-DK" sz="900" b="1" u="sng" dirty="0"/>
          </a:p>
        </p:txBody>
      </p:sp>
      <p:sp>
        <p:nvSpPr>
          <p:cNvPr id="12" name="Tekstfelt 11"/>
          <p:cNvSpPr txBox="1"/>
          <p:nvPr/>
        </p:nvSpPr>
        <p:spPr>
          <a:xfrm>
            <a:off x="827584" y="6093297"/>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Press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7" name="Rektangel 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Lav et storyboard</a:t>
            </a:r>
          </a:p>
          <a:p>
            <a:pPr defTabSz="914378"/>
            <a:endParaRPr lang="da-DK" sz="1200"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46</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1876984903"/>
              </p:ext>
            </p:extLst>
          </p:nvPr>
        </p:nvGraphicFramePr>
        <p:xfrm>
          <a:off x="863648" y="1988840"/>
          <a:ext cx="7452000" cy="3697200"/>
        </p:xfrm>
        <a:graphic>
          <a:graphicData uri="http://schemas.openxmlformats.org/drawingml/2006/table">
            <a:tbl>
              <a:tblPr bandRow="1">
                <a:tableStyleId>{F5AB1C69-6EDB-4FF4-983F-18BD219EF322}</a:tableStyleId>
              </a:tblPr>
              <a:tblGrid>
                <a:gridCol w="432000"/>
                <a:gridCol w="108000"/>
                <a:gridCol w="6912000"/>
              </a:tblGrid>
              <a:tr h="540000">
                <a:tc>
                  <a:txBody>
                    <a:bodyPr/>
                    <a:lstStyle/>
                    <a:p>
                      <a:pPr algn="ctr"/>
                      <a:r>
                        <a:rPr lang="da-DK" sz="1800" b="0" dirty="0" smtClean="0"/>
                        <a:t>1</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sz="1800" b="0" dirty="0" smtClean="0"/>
                        <a:t>Introduktion til kommunikationsteori</a:t>
                      </a:r>
                      <a:endParaRPr lang="da-DK" sz="1800" b="0"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2</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Lav et storyboard</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1" dirty="0" smtClean="0"/>
                        <a:t>3</a:t>
                      </a:r>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1" dirty="0" smtClean="0"/>
                        <a:t>Fra storyboard til</a:t>
                      </a:r>
                      <a:r>
                        <a:rPr lang="da-DK" sz="1800" b="1" baseline="0" dirty="0" smtClean="0"/>
                        <a:t> dias-struktur</a:t>
                      </a:r>
                      <a:endParaRPr lang="da-DK" sz="1800" b="1"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4</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a:t>
                      </a:r>
                      <a:r>
                        <a:rPr lang="da-DK" sz="1800" b="0" baseline="0" dirty="0" smtClean="0"/>
                        <a:t> dias-struktur til diassæt</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b="1"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b="1" dirty="0"/>
                    </a:p>
                  </a:txBody>
                  <a:tcPr marL="0" marR="0" marT="0" marB="0" anchor="ctr">
                    <a:noFill/>
                  </a:tcPr>
                </a:tc>
                <a:tc>
                  <a:txBody>
                    <a:bodyPr/>
                    <a:lstStyle/>
                    <a:p>
                      <a:endParaRPr lang="da-DK" sz="600" b="1"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5</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Opsummering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6</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Bilag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36612210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bwMode="auto">
          <a:xfrm>
            <a:off x="825565" y="2348881"/>
            <a:ext cx="3399137" cy="2088231"/>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2" name="Titel 1"/>
          <p:cNvSpPr>
            <a:spLocks noGrp="1"/>
          </p:cNvSpPr>
          <p:nvPr>
            <p:ph type="title"/>
          </p:nvPr>
        </p:nvSpPr>
        <p:spPr/>
        <p:txBody>
          <a:bodyPr/>
          <a:lstStyle/>
          <a:p>
            <a:r>
              <a:rPr lang="da-DK" dirty="0" smtClean="0"/>
              <a:t>Med dit storyboard på plads er det tid til at skabe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47</a:t>
            </a:fld>
            <a:endParaRPr lang="da-DK" noProof="0"/>
          </a:p>
        </p:txBody>
      </p:sp>
      <p:grpSp>
        <p:nvGrpSpPr>
          <p:cNvPr id="3" name="Gruppe 9"/>
          <p:cNvGrpSpPr/>
          <p:nvPr/>
        </p:nvGrpSpPr>
        <p:grpSpPr>
          <a:xfrm>
            <a:off x="825565" y="1556792"/>
            <a:ext cx="3314387" cy="576064"/>
            <a:chOff x="899592" y="1556792"/>
            <a:chExt cx="7344816" cy="576064"/>
          </a:xfrm>
        </p:grpSpPr>
        <p:cxnSp>
          <p:nvCxnSpPr>
            <p:cNvPr id="12" name="Lige forbindelse 11"/>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3" name="Rektangel 12"/>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r>
                <a:rPr lang="da-DK" sz="1400" dirty="0"/>
                <a:t>Præsentationens </a:t>
              </a:r>
              <a:r>
                <a:rPr lang="da-DK" sz="1400" dirty="0" smtClean="0"/>
                <a:t>storyboard </a:t>
              </a:r>
              <a:r>
                <a:rPr lang="da-DK" sz="1400" dirty="0"/>
                <a:t>skal nu oversættes…</a:t>
              </a:r>
            </a:p>
          </p:txBody>
        </p:sp>
      </p:grpSp>
      <p:grpSp>
        <p:nvGrpSpPr>
          <p:cNvPr id="5" name="Gruppe 14"/>
          <p:cNvGrpSpPr/>
          <p:nvPr/>
        </p:nvGrpSpPr>
        <p:grpSpPr>
          <a:xfrm>
            <a:off x="5362070" y="1556793"/>
            <a:ext cx="3314387" cy="576064"/>
            <a:chOff x="899592" y="1556792"/>
            <a:chExt cx="7344816" cy="576064"/>
          </a:xfrm>
        </p:grpSpPr>
        <p:cxnSp>
          <p:nvCxnSpPr>
            <p:cNvPr id="17" name="Lige forbindelse 16"/>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8" name="Rektangel 17"/>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r>
                <a:rPr lang="da-DK" sz="1400" dirty="0"/>
                <a:t>… til en </a:t>
              </a:r>
              <a:r>
                <a:rPr lang="da-DK" sz="1400" dirty="0" smtClean="0"/>
                <a:t>dias-struktur</a:t>
              </a:r>
              <a:r>
                <a:rPr lang="da-DK" sz="1400" dirty="0"/>
                <a:t>, der er grundlaget for </a:t>
              </a:r>
              <a:r>
                <a:rPr lang="da-DK" sz="1400" dirty="0" smtClean="0"/>
                <a:t>dias produktionen</a:t>
              </a:r>
              <a:endParaRPr lang="da-DK" sz="1400" dirty="0"/>
            </a:p>
          </p:txBody>
        </p:sp>
      </p:grpSp>
      <p:sp>
        <p:nvSpPr>
          <p:cNvPr id="27" name="Vinkel 26"/>
          <p:cNvSpPr/>
          <p:nvPr/>
        </p:nvSpPr>
        <p:spPr bwMode="auto">
          <a:xfrm>
            <a:off x="4572001" y="2142729"/>
            <a:ext cx="504056" cy="3878560"/>
          </a:xfrm>
          <a:prstGeom prst="chevron">
            <a:avLst>
              <a:gd name="adj" fmla="val 89683"/>
            </a:avLst>
          </a:prstGeom>
          <a:solidFill>
            <a:schemeClr val="accent1"/>
          </a:solidFill>
          <a:ln w="6350" cap="flat" cmpd="sng" algn="ctr">
            <a:solidFill>
              <a:schemeClr val="accent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pic>
        <p:nvPicPr>
          <p:cNvPr id="22" name="Picture 2"/>
          <p:cNvPicPr>
            <a:picLocks noChangeAspect="1" noChangeArrowheads="1"/>
          </p:cNvPicPr>
          <p:nvPr/>
        </p:nvPicPr>
        <p:blipFill>
          <a:blip r:embed="rId2" cstate="print"/>
          <a:srcRect/>
          <a:stretch>
            <a:fillRect/>
          </a:stretch>
        </p:blipFill>
        <p:spPr bwMode="auto">
          <a:xfrm>
            <a:off x="5652121" y="2348881"/>
            <a:ext cx="2664296" cy="3528392"/>
          </a:xfrm>
          <a:prstGeom prst="rect">
            <a:avLst/>
          </a:prstGeom>
          <a:noFill/>
          <a:ln w="9525">
            <a:noFill/>
            <a:miter lim="800000"/>
            <a:headEnd/>
            <a:tailEnd/>
          </a:ln>
        </p:spPr>
      </p:pic>
      <p:sp>
        <p:nvSpPr>
          <p:cNvPr id="14" name="Rektangel 13"/>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grpSp>
        <p:nvGrpSpPr>
          <p:cNvPr id="15" name="Gruppe 14"/>
          <p:cNvGrpSpPr/>
          <p:nvPr/>
        </p:nvGrpSpPr>
        <p:grpSpPr>
          <a:xfrm>
            <a:off x="894648" y="2429688"/>
            <a:ext cx="3330054" cy="1935416"/>
            <a:chOff x="467544" y="1628800"/>
            <a:chExt cx="8424936" cy="4896544"/>
          </a:xfrm>
        </p:grpSpPr>
        <p:sp>
          <p:nvSpPr>
            <p:cNvPr id="16" name="Afrundet rektangel 15"/>
            <p:cNvSpPr/>
            <p:nvPr/>
          </p:nvSpPr>
          <p:spPr bwMode="auto">
            <a:xfrm>
              <a:off x="467544" y="2996952"/>
              <a:ext cx="8280920" cy="3528392"/>
            </a:xfrm>
            <a:prstGeom prst="roundRect">
              <a:avLst>
                <a:gd name="adj" fmla="val 1353"/>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grpSp>
          <p:nvGrpSpPr>
            <p:cNvPr id="19" name="Gruppe 18"/>
            <p:cNvGrpSpPr/>
            <p:nvPr/>
          </p:nvGrpSpPr>
          <p:grpSpPr>
            <a:xfrm>
              <a:off x="719138" y="1700808"/>
              <a:ext cx="2412702" cy="1048762"/>
              <a:chOff x="719138" y="1804174"/>
              <a:chExt cx="2412702" cy="1048762"/>
            </a:xfrm>
          </p:grpSpPr>
          <p:sp>
            <p:nvSpPr>
              <p:cNvPr id="71" name="Rektangel 70"/>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1000" dirty="0" err="1">
                  <a:solidFill>
                    <a:schemeClr val="bg1"/>
                  </a:solidFill>
                </a:endParaRPr>
              </a:p>
            </p:txBody>
          </p:sp>
          <p:sp>
            <p:nvSpPr>
              <p:cNvPr id="72" name="Tekstboks 12"/>
              <p:cNvSpPr txBox="1"/>
              <p:nvPr/>
            </p:nvSpPr>
            <p:spPr>
              <a:xfrm>
                <a:off x="719138" y="1804174"/>
                <a:ext cx="2412702" cy="157748"/>
              </a:xfrm>
              <a:prstGeom prst="rect">
                <a:avLst/>
              </a:prstGeom>
              <a:noFill/>
            </p:spPr>
            <p:txBody>
              <a:bodyPr wrap="square" lIns="0" tIns="0" rIns="0" bIns="0" rtlCol="0">
                <a:spAutoFit/>
              </a:bodyPr>
              <a:lstStyle/>
              <a:p>
                <a:r>
                  <a:rPr lang="da-DK" sz="500" b="1" dirty="0"/>
                  <a:t>Hvad er formålet?</a:t>
                </a:r>
              </a:p>
            </p:txBody>
          </p:sp>
        </p:grpSp>
        <p:grpSp>
          <p:nvGrpSpPr>
            <p:cNvPr id="20" name="Gruppe 36"/>
            <p:cNvGrpSpPr/>
            <p:nvPr/>
          </p:nvGrpSpPr>
          <p:grpSpPr>
            <a:xfrm>
              <a:off x="3363970" y="1700808"/>
              <a:ext cx="2432166" cy="1048762"/>
              <a:chOff x="4747692" y="1804174"/>
              <a:chExt cx="2432166" cy="1048762"/>
            </a:xfrm>
          </p:grpSpPr>
          <p:sp>
            <p:nvSpPr>
              <p:cNvPr id="69" name="Rektangel 68"/>
              <p:cNvSpPr/>
              <p:nvPr/>
            </p:nvSpPr>
            <p:spPr bwMode="auto">
              <a:xfrm>
                <a:off x="4747692"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70" name="Tekstboks 13"/>
              <p:cNvSpPr txBox="1"/>
              <p:nvPr/>
            </p:nvSpPr>
            <p:spPr>
              <a:xfrm>
                <a:off x="4747692" y="1804174"/>
                <a:ext cx="2432166" cy="157748"/>
              </a:xfrm>
              <a:prstGeom prst="rect">
                <a:avLst/>
              </a:prstGeom>
              <a:noFill/>
            </p:spPr>
            <p:txBody>
              <a:bodyPr wrap="square" lIns="0" tIns="0" rIns="0" bIns="0" rtlCol="0">
                <a:spAutoFit/>
              </a:bodyPr>
              <a:lstStyle/>
              <a:p>
                <a:r>
                  <a:rPr lang="da-DK" sz="500" b="1" dirty="0"/>
                  <a:t>Hvem er målgruppen?</a:t>
                </a:r>
              </a:p>
            </p:txBody>
          </p:sp>
        </p:grpSp>
        <p:grpSp>
          <p:nvGrpSpPr>
            <p:cNvPr id="21" name="Gruppe 15"/>
            <p:cNvGrpSpPr/>
            <p:nvPr/>
          </p:nvGrpSpPr>
          <p:grpSpPr>
            <a:xfrm>
              <a:off x="719138" y="3156647"/>
              <a:ext cx="1836638" cy="1048762"/>
              <a:chOff x="719138" y="1804174"/>
              <a:chExt cx="3672408" cy="1048762"/>
            </a:xfrm>
          </p:grpSpPr>
          <p:sp>
            <p:nvSpPr>
              <p:cNvPr id="67" name="Rektangel 6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8" name="Tekstboks 17"/>
              <p:cNvSpPr txBox="1"/>
              <p:nvPr/>
            </p:nvSpPr>
            <p:spPr>
              <a:xfrm>
                <a:off x="719138" y="1804174"/>
                <a:ext cx="3636838" cy="157748"/>
              </a:xfrm>
              <a:prstGeom prst="rect">
                <a:avLst/>
              </a:prstGeom>
              <a:noFill/>
            </p:spPr>
            <p:txBody>
              <a:bodyPr wrap="square" lIns="0" tIns="0" rIns="0" bIns="0" rtlCol="0">
                <a:spAutoFit/>
              </a:bodyPr>
              <a:lstStyle/>
              <a:p>
                <a:r>
                  <a:rPr lang="da-DK" sz="500" b="1" dirty="0"/>
                  <a:t>Situationen (S)</a:t>
                </a:r>
              </a:p>
            </p:txBody>
          </p:sp>
        </p:grpSp>
        <p:grpSp>
          <p:nvGrpSpPr>
            <p:cNvPr id="23" name="Gruppe 18"/>
            <p:cNvGrpSpPr/>
            <p:nvPr/>
          </p:nvGrpSpPr>
          <p:grpSpPr>
            <a:xfrm>
              <a:off x="2673913" y="3156647"/>
              <a:ext cx="1836638" cy="1048762"/>
              <a:chOff x="719138" y="1804174"/>
              <a:chExt cx="3672408" cy="1048762"/>
            </a:xfrm>
          </p:grpSpPr>
          <p:sp>
            <p:nvSpPr>
              <p:cNvPr id="65" name="Rektangel 6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66" name="Tekstboks 20"/>
              <p:cNvSpPr txBox="1"/>
              <p:nvPr/>
            </p:nvSpPr>
            <p:spPr>
              <a:xfrm>
                <a:off x="719138" y="1804174"/>
                <a:ext cx="3636838" cy="157748"/>
              </a:xfrm>
              <a:prstGeom prst="rect">
                <a:avLst/>
              </a:prstGeom>
              <a:noFill/>
            </p:spPr>
            <p:txBody>
              <a:bodyPr wrap="square" lIns="0" tIns="0" rIns="0" bIns="0" rtlCol="0">
                <a:spAutoFit/>
              </a:bodyPr>
              <a:lstStyle/>
              <a:p>
                <a:r>
                  <a:rPr lang="da-DK" sz="500" b="1" dirty="0"/>
                  <a:t>Udfordringen (C)</a:t>
                </a:r>
              </a:p>
            </p:txBody>
          </p:sp>
        </p:grpSp>
        <p:grpSp>
          <p:nvGrpSpPr>
            <p:cNvPr id="24" name="Gruppe 21"/>
            <p:cNvGrpSpPr/>
            <p:nvPr/>
          </p:nvGrpSpPr>
          <p:grpSpPr>
            <a:xfrm>
              <a:off x="4628688" y="3156647"/>
              <a:ext cx="1836638" cy="1048762"/>
              <a:chOff x="719138" y="1804174"/>
              <a:chExt cx="3672408" cy="1048762"/>
            </a:xfrm>
          </p:grpSpPr>
          <p:sp>
            <p:nvSpPr>
              <p:cNvPr id="63" name="Rektangel 62"/>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4" name="Tekstboks 23"/>
              <p:cNvSpPr txBox="1"/>
              <p:nvPr/>
            </p:nvSpPr>
            <p:spPr>
              <a:xfrm>
                <a:off x="719138" y="1804174"/>
                <a:ext cx="3636838" cy="157748"/>
              </a:xfrm>
              <a:prstGeom prst="rect">
                <a:avLst/>
              </a:prstGeom>
              <a:noFill/>
            </p:spPr>
            <p:txBody>
              <a:bodyPr wrap="square" lIns="0" tIns="0" rIns="0" bIns="0" rtlCol="0">
                <a:spAutoFit/>
              </a:bodyPr>
              <a:lstStyle/>
              <a:p>
                <a:r>
                  <a:rPr lang="da-DK" sz="500" b="1" dirty="0"/>
                  <a:t>Spørgsmålet (Q)</a:t>
                </a:r>
              </a:p>
            </p:txBody>
          </p:sp>
        </p:grpSp>
        <p:grpSp>
          <p:nvGrpSpPr>
            <p:cNvPr id="25" name="Gruppe 24"/>
            <p:cNvGrpSpPr/>
            <p:nvPr/>
          </p:nvGrpSpPr>
          <p:grpSpPr>
            <a:xfrm>
              <a:off x="6583462" y="3156647"/>
              <a:ext cx="1876970" cy="1048762"/>
              <a:chOff x="719138" y="1804174"/>
              <a:chExt cx="3753053" cy="1048762"/>
            </a:xfrm>
          </p:grpSpPr>
          <p:sp>
            <p:nvSpPr>
              <p:cNvPr id="61" name="Rektangel 60"/>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2" name="Tekstboks 26"/>
              <p:cNvSpPr txBox="1"/>
              <p:nvPr/>
            </p:nvSpPr>
            <p:spPr>
              <a:xfrm>
                <a:off x="719138" y="1804174"/>
                <a:ext cx="3753053" cy="157748"/>
              </a:xfrm>
              <a:prstGeom prst="rect">
                <a:avLst/>
              </a:prstGeom>
              <a:noFill/>
            </p:spPr>
            <p:txBody>
              <a:bodyPr wrap="square" lIns="0" tIns="0" rIns="0" bIns="0" rtlCol="0">
                <a:spAutoFit/>
              </a:bodyPr>
              <a:lstStyle/>
              <a:p>
                <a:r>
                  <a:rPr lang="da-DK" sz="500" b="1" dirty="0"/>
                  <a:t>Svaret/Løsningen (A)</a:t>
                </a:r>
              </a:p>
            </p:txBody>
          </p:sp>
        </p:grpSp>
        <p:grpSp>
          <p:nvGrpSpPr>
            <p:cNvPr id="26" name="Gruppe 27"/>
            <p:cNvGrpSpPr/>
            <p:nvPr/>
          </p:nvGrpSpPr>
          <p:grpSpPr>
            <a:xfrm>
              <a:off x="719138" y="4684494"/>
              <a:ext cx="2412702" cy="1048762"/>
              <a:chOff x="719138" y="1804174"/>
              <a:chExt cx="3672408" cy="1048762"/>
            </a:xfrm>
          </p:grpSpPr>
          <p:sp>
            <p:nvSpPr>
              <p:cNvPr id="59" name="Rektangel 58"/>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60" name="Tekstboks 29"/>
              <p:cNvSpPr txBox="1"/>
              <p:nvPr/>
            </p:nvSpPr>
            <p:spPr>
              <a:xfrm>
                <a:off x="719138" y="1804174"/>
                <a:ext cx="3636837" cy="157748"/>
              </a:xfrm>
              <a:prstGeom prst="rect">
                <a:avLst/>
              </a:prstGeom>
              <a:noFill/>
            </p:spPr>
            <p:txBody>
              <a:bodyPr wrap="square" lIns="0" tIns="0" rIns="0" bIns="0" rtlCol="0">
                <a:spAutoFit/>
              </a:bodyPr>
              <a:lstStyle/>
              <a:p>
                <a:r>
                  <a:rPr lang="da-DK" sz="500" b="1" dirty="0"/>
                  <a:t>Budskab 1</a:t>
                </a:r>
              </a:p>
            </p:txBody>
          </p:sp>
        </p:grpSp>
        <p:grpSp>
          <p:nvGrpSpPr>
            <p:cNvPr id="28" name="Gruppe 30"/>
            <p:cNvGrpSpPr/>
            <p:nvPr/>
          </p:nvGrpSpPr>
          <p:grpSpPr>
            <a:xfrm>
              <a:off x="3363970" y="4684494"/>
              <a:ext cx="2412000" cy="1048762"/>
              <a:chOff x="719138" y="1804174"/>
              <a:chExt cx="3672408" cy="1048762"/>
            </a:xfrm>
          </p:grpSpPr>
          <p:sp>
            <p:nvSpPr>
              <p:cNvPr id="57" name="Rektangel 56"/>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8" name="Tekstboks 32"/>
              <p:cNvSpPr txBox="1"/>
              <p:nvPr/>
            </p:nvSpPr>
            <p:spPr>
              <a:xfrm>
                <a:off x="719138" y="1804174"/>
                <a:ext cx="3636839" cy="157748"/>
              </a:xfrm>
              <a:prstGeom prst="rect">
                <a:avLst/>
              </a:prstGeom>
              <a:noFill/>
            </p:spPr>
            <p:txBody>
              <a:bodyPr wrap="square" lIns="0" tIns="0" rIns="0" bIns="0" rtlCol="0">
                <a:spAutoFit/>
              </a:bodyPr>
              <a:lstStyle/>
              <a:p>
                <a:r>
                  <a:rPr lang="da-DK" sz="500" b="1" dirty="0"/>
                  <a:t>Budskab 2</a:t>
                </a:r>
              </a:p>
            </p:txBody>
          </p:sp>
        </p:grpSp>
        <p:grpSp>
          <p:nvGrpSpPr>
            <p:cNvPr id="29" name="Gruppe 33"/>
            <p:cNvGrpSpPr/>
            <p:nvPr/>
          </p:nvGrpSpPr>
          <p:grpSpPr>
            <a:xfrm>
              <a:off x="6008100" y="4684494"/>
              <a:ext cx="2412000" cy="1048762"/>
              <a:chOff x="719138" y="1804174"/>
              <a:chExt cx="3672408" cy="1048762"/>
            </a:xfrm>
          </p:grpSpPr>
          <p:sp>
            <p:nvSpPr>
              <p:cNvPr id="55" name="Rektangel 54"/>
              <p:cNvSpPr/>
              <p:nvPr/>
            </p:nvSpPr>
            <p:spPr bwMode="auto">
              <a:xfrm>
                <a:off x="719138" y="1988840"/>
                <a:ext cx="3672408"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endParaRPr lang="da-DK" sz="200" dirty="0" err="1">
                  <a:solidFill>
                    <a:schemeClr val="bg1"/>
                  </a:solidFill>
                </a:endParaRPr>
              </a:p>
            </p:txBody>
          </p:sp>
          <p:sp>
            <p:nvSpPr>
              <p:cNvPr id="56" name="Tekstboks 35"/>
              <p:cNvSpPr txBox="1"/>
              <p:nvPr/>
            </p:nvSpPr>
            <p:spPr>
              <a:xfrm>
                <a:off x="719138" y="1804174"/>
                <a:ext cx="3636839" cy="157748"/>
              </a:xfrm>
              <a:prstGeom prst="rect">
                <a:avLst/>
              </a:prstGeom>
              <a:noFill/>
            </p:spPr>
            <p:txBody>
              <a:bodyPr wrap="square" lIns="0" tIns="0" rIns="0" bIns="0" rtlCol="0">
                <a:spAutoFit/>
              </a:bodyPr>
              <a:lstStyle/>
              <a:p>
                <a:r>
                  <a:rPr lang="da-DK" sz="500" b="1" dirty="0"/>
                  <a:t>Budskab 3</a:t>
                </a:r>
              </a:p>
            </p:txBody>
          </p:sp>
        </p:grpSp>
        <p:cxnSp>
          <p:nvCxnSpPr>
            <p:cNvPr id="30" name="Lige pilforbindelse 29"/>
            <p:cNvCxnSpPr>
              <a:stCxn id="67" idx="3"/>
              <a:endCxn id="65" idx="1"/>
            </p:cNvCxnSpPr>
            <p:nvPr/>
          </p:nvCxnSpPr>
          <p:spPr bwMode="auto">
            <a:xfrm>
              <a:off x="2555776"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31" name="Lige pilforbindelse 30"/>
            <p:cNvCxnSpPr>
              <a:stCxn id="65" idx="3"/>
              <a:endCxn id="63" idx="1"/>
            </p:cNvCxnSpPr>
            <p:nvPr/>
          </p:nvCxnSpPr>
          <p:spPr bwMode="auto">
            <a:xfrm>
              <a:off x="4510551" y="3773361"/>
              <a:ext cx="118137"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32" name="Lige pilforbindelse 31"/>
            <p:cNvCxnSpPr>
              <a:stCxn id="63" idx="3"/>
              <a:endCxn id="61" idx="1"/>
            </p:cNvCxnSpPr>
            <p:nvPr/>
          </p:nvCxnSpPr>
          <p:spPr bwMode="auto">
            <a:xfrm>
              <a:off x="6465326" y="3773361"/>
              <a:ext cx="118136" cy="0"/>
            </a:xfrm>
            <a:prstGeom prst="straightConnector1">
              <a:avLst/>
            </a:prstGeom>
            <a:solidFill>
              <a:schemeClr val="accent2"/>
            </a:solidFill>
            <a:ln w="3175" cap="flat" cmpd="sng" algn="ctr">
              <a:solidFill>
                <a:schemeClr val="tx1"/>
              </a:solidFill>
              <a:prstDash val="solid"/>
              <a:round/>
              <a:headEnd type="none" w="med" len="med"/>
              <a:tailEnd type="triangle" w="sm" len="sm"/>
            </a:ln>
            <a:effectLst/>
          </p:spPr>
        </p:cxnSp>
        <p:cxnSp>
          <p:nvCxnSpPr>
            <p:cNvPr id="33" name="Lige forbindelse 32"/>
            <p:cNvCxnSpPr>
              <a:stCxn id="59" idx="0"/>
              <a:endCxn id="61" idx="2"/>
            </p:cNvCxnSpPr>
            <p:nvPr/>
          </p:nvCxnSpPr>
          <p:spPr bwMode="auto">
            <a:xfrm flipV="1">
              <a:off x="1925489" y="4205409"/>
              <a:ext cx="5576292"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4" name="Lige forbindelse 33"/>
            <p:cNvCxnSpPr>
              <a:stCxn id="58" idx="2"/>
              <a:endCxn id="61" idx="2"/>
            </p:cNvCxnSpPr>
            <p:nvPr/>
          </p:nvCxnSpPr>
          <p:spPr bwMode="auto">
            <a:xfrm flipV="1">
              <a:off x="4558290" y="4205409"/>
              <a:ext cx="2943491" cy="636832"/>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35" name="Lige forbindelse 34"/>
            <p:cNvCxnSpPr>
              <a:stCxn id="55" idx="0"/>
              <a:endCxn id="61" idx="2"/>
            </p:cNvCxnSpPr>
            <p:nvPr/>
          </p:nvCxnSpPr>
          <p:spPr bwMode="auto">
            <a:xfrm flipV="1">
              <a:off x="7214100" y="4205409"/>
              <a:ext cx="287681" cy="663751"/>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36" name="Rektangel 35"/>
            <p:cNvSpPr/>
            <p:nvPr/>
          </p:nvSpPr>
          <p:spPr bwMode="auto">
            <a:xfrm rot="5400000">
              <a:off x="7976707" y="4401109"/>
              <a:ext cx="1543514" cy="288031"/>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300" dirty="0"/>
                <a:t>Kan bruges i præsentationen</a:t>
              </a:r>
            </a:p>
          </p:txBody>
        </p:sp>
        <p:grpSp>
          <p:nvGrpSpPr>
            <p:cNvPr id="37" name="Gruppe 72"/>
            <p:cNvGrpSpPr/>
            <p:nvPr/>
          </p:nvGrpSpPr>
          <p:grpSpPr>
            <a:xfrm>
              <a:off x="1259632" y="5733256"/>
              <a:ext cx="1296144" cy="433458"/>
              <a:chOff x="1259632" y="5733256"/>
              <a:chExt cx="1296144" cy="433458"/>
            </a:xfrm>
          </p:grpSpPr>
          <p:cxnSp>
            <p:nvCxnSpPr>
              <p:cNvPr id="52" name="Lige forbindelse 51"/>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53" name="Lige forbindelse 52"/>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54" name="Lige forbindelse 53"/>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8" name="Gruppe 73"/>
            <p:cNvGrpSpPr/>
            <p:nvPr/>
          </p:nvGrpSpPr>
          <p:grpSpPr>
            <a:xfrm>
              <a:off x="3921898" y="5733256"/>
              <a:ext cx="1296144" cy="433458"/>
              <a:chOff x="1259632" y="5733256"/>
              <a:chExt cx="1296144" cy="433458"/>
            </a:xfrm>
          </p:grpSpPr>
          <p:cxnSp>
            <p:nvCxnSpPr>
              <p:cNvPr id="49" name="Lige forbindelse 48"/>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50" name="Lige forbindelse 49"/>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51" name="Lige forbindelse 50"/>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grpSp>
          <p:nvGrpSpPr>
            <p:cNvPr id="39" name="Gruppe 79"/>
            <p:cNvGrpSpPr/>
            <p:nvPr/>
          </p:nvGrpSpPr>
          <p:grpSpPr>
            <a:xfrm>
              <a:off x="6566028" y="5733256"/>
              <a:ext cx="1296144" cy="433458"/>
              <a:chOff x="1259632" y="5733256"/>
              <a:chExt cx="1296144" cy="433458"/>
            </a:xfrm>
          </p:grpSpPr>
          <p:cxnSp>
            <p:nvCxnSpPr>
              <p:cNvPr id="46" name="Lige forbindelse 45"/>
              <p:cNvCxnSpPr/>
              <p:nvPr/>
            </p:nvCxnSpPr>
            <p:spPr bwMode="auto">
              <a:xfrm>
                <a:off x="1907704"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7" name="Lige forbindelse 46"/>
              <p:cNvCxnSpPr/>
              <p:nvPr/>
            </p:nvCxnSpPr>
            <p:spPr bwMode="auto">
              <a:xfrm flipV="1">
                <a:off x="1259632" y="5733256"/>
                <a:ext cx="648072" cy="432048"/>
              </a:xfrm>
              <a:prstGeom prst="line">
                <a:avLst/>
              </a:prstGeom>
              <a:solidFill>
                <a:schemeClr val="accent2"/>
              </a:solidFill>
              <a:ln w="6350" cap="flat" cmpd="sng" algn="ctr">
                <a:solidFill>
                  <a:schemeClr val="tx1"/>
                </a:solidFill>
                <a:prstDash val="dash"/>
                <a:round/>
                <a:headEnd type="none" w="med" len="med"/>
                <a:tailEnd type="none" w="med" len="med"/>
              </a:ln>
              <a:effectLst/>
            </p:spPr>
          </p:cxnSp>
          <p:cxnSp>
            <p:nvCxnSpPr>
              <p:cNvPr id="48" name="Lige forbindelse 47"/>
              <p:cNvCxnSpPr/>
              <p:nvPr/>
            </p:nvCxnSpPr>
            <p:spPr bwMode="auto">
              <a:xfrm flipH="1">
                <a:off x="1923898" y="5733256"/>
                <a:ext cx="1591" cy="433458"/>
              </a:xfrm>
              <a:prstGeom prst="line">
                <a:avLst/>
              </a:prstGeom>
              <a:solidFill>
                <a:schemeClr val="accent2"/>
              </a:solidFill>
              <a:ln w="6350" cap="flat" cmpd="sng" algn="ctr">
                <a:solidFill>
                  <a:schemeClr val="tx1"/>
                </a:solidFill>
                <a:prstDash val="dash"/>
                <a:round/>
                <a:headEnd type="none" w="med" len="med"/>
                <a:tailEnd type="none" w="med" len="med"/>
              </a:ln>
              <a:effectLst/>
            </p:spPr>
          </p:cxnSp>
        </p:grpSp>
        <p:sp>
          <p:nvSpPr>
            <p:cNvPr id="40" name="Rektangel 39"/>
            <p:cNvSpPr/>
            <p:nvPr/>
          </p:nvSpPr>
          <p:spPr bwMode="auto">
            <a:xfrm>
              <a:off x="3921901" y="2852935"/>
              <a:ext cx="1300200" cy="288031"/>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sz="300" dirty="0"/>
                <a:t>Udfyldes med én sætning</a:t>
              </a:r>
            </a:p>
          </p:txBody>
        </p:sp>
        <p:sp>
          <p:nvSpPr>
            <p:cNvPr id="41" name="Afrundet rektangel 40"/>
            <p:cNvSpPr/>
            <p:nvPr/>
          </p:nvSpPr>
          <p:spPr bwMode="auto">
            <a:xfrm>
              <a:off x="596661" y="1628800"/>
              <a:ext cx="8280920" cy="1224136"/>
            </a:xfrm>
            <a:prstGeom prst="roundRect">
              <a:avLst>
                <a:gd name="adj" fmla="val 4541"/>
              </a:avLst>
            </a:prstGeom>
            <a:noFill/>
            <a:ln w="6350" cap="flat" cmpd="sng" algn="ctr">
              <a:solidFill>
                <a:schemeClr val="accent1"/>
              </a:solidFill>
              <a:prstDash val="dash"/>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1000" dirty="0" err="1">
                <a:solidFill>
                  <a:schemeClr val="bg1"/>
                </a:solidFill>
              </a:endParaRPr>
            </a:p>
          </p:txBody>
        </p:sp>
        <p:sp>
          <p:nvSpPr>
            <p:cNvPr id="42" name="Rektangel 41"/>
            <p:cNvSpPr/>
            <p:nvPr/>
          </p:nvSpPr>
          <p:spPr bwMode="auto">
            <a:xfrm rot="5400000">
              <a:off x="8280412" y="2096852"/>
              <a:ext cx="936104" cy="288032"/>
            </a:xfrm>
            <a:prstGeom prst="rect">
              <a:avLst/>
            </a:prstGeom>
            <a:solidFill>
              <a:schemeClr val="bg1"/>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algn="ctr" defTabSz="914378"/>
              <a:r>
                <a:rPr lang="da-DK" sz="200" dirty="0"/>
                <a:t>Baggrund</a:t>
              </a:r>
            </a:p>
          </p:txBody>
        </p:sp>
        <p:grpSp>
          <p:nvGrpSpPr>
            <p:cNvPr id="43" name="Gruppe 14"/>
            <p:cNvGrpSpPr/>
            <p:nvPr/>
          </p:nvGrpSpPr>
          <p:grpSpPr>
            <a:xfrm>
              <a:off x="6007398" y="1700808"/>
              <a:ext cx="2412702" cy="1048762"/>
              <a:chOff x="719138" y="1804174"/>
              <a:chExt cx="2412702" cy="1048762"/>
            </a:xfrm>
          </p:grpSpPr>
          <p:sp>
            <p:nvSpPr>
              <p:cNvPr id="44" name="Rektangel 43"/>
              <p:cNvSpPr/>
              <p:nvPr/>
            </p:nvSpPr>
            <p:spPr bwMode="auto">
              <a:xfrm>
                <a:off x="719138" y="1988840"/>
                <a:ext cx="2412000" cy="8640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a:endParaRPr lang="da-DK" sz="1000" dirty="0" err="1">
                  <a:solidFill>
                    <a:schemeClr val="bg1"/>
                  </a:solidFill>
                </a:endParaRPr>
              </a:p>
            </p:txBody>
          </p:sp>
          <p:sp>
            <p:nvSpPr>
              <p:cNvPr id="45" name="Tekstboks 60"/>
              <p:cNvSpPr txBox="1"/>
              <p:nvPr/>
            </p:nvSpPr>
            <p:spPr>
              <a:xfrm>
                <a:off x="719138" y="1804174"/>
                <a:ext cx="2412702" cy="157748"/>
              </a:xfrm>
              <a:prstGeom prst="rect">
                <a:avLst/>
              </a:prstGeom>
              <a:noFill/>
            </p:spPr>
            <p:txBody>
              <a:bodyPr wrap="square" lIns="0" tIns="0" rIns="0" bIns="0" rtlCol="0">
                <a:spAutoFit/>
              </a:bodyPr>
              <a:lstStyle/>
              <a:p>
                <a:r>
                  <a:rPr lang="da-DK" sz="500" b="1" dirty="0"/>
                  <a:t>Hvem er afsenderen?</a:t>
                </a:r>
              </a:p>
            </p:txBody>
          </p:sp>
        </p:grpSp>
      </p:grpSp>
    </p:spTree>
    <p:extLst>
      <p:ext uri="{BB962C8B-B14F-4D97-AF65-F5344CB8AC3E}">
        <p14:creationId xmlns:p14="http://schemas.microsoft.com/office/powerpoint/2010/main" xmlns="" val="29893098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719137" y="1665606"/>
            <a:ext cx="2962744" cy="4283674"/>
          </a:xfrm>
          <a:prstGeom prst="rect">
            <a:avLst/>
          </a:prstGeom>
          <a:noFill/>
          <a:ln w="9525">
            <a:noFill/>
            <a:miter lim="800000"/>
            <a:headEnd/>
            <a:tailEnd/>
          </a:ln>
        </p:spPr>
      </p:pic>
      <p:sp>
        <p:nvSpPr>
          <p:cNvPr id="2" name="Titel 1"/>
          <p:cNvSpPr>
            <a:spLocks noGrp="1"/>
          </p:cNvSpPr>
          <p:nvPr>
            <p:ph type="title"/>
          </p:nvPr>
        </p:nvSpPr>
        <p:spPr>
          <a:xfrm>
            <a:off x="719137" y="536575"/>
            <a:ext cx="8424863" cy="762000"/>
          </a:xfrm>
        </p:spPr>
        <p:txBody>
          <a:bodyPr/>
          <a:lstStyle/>
          <a:p>
            <a:r>
              <a:rPr lang="da-DK" dirty="0" smtClean="0"/>
              <a:t>En dias-struktur indeholder alle overskrifter og strukturelementer i den endelige præsentation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48</a:t>
            </a:fld>
            <a:endParaRPr lang="da-DK"/>
          </a:p>
        </p:txBody>
      </p:sp>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En dias-struktur mangler bare selve indholdet</a:t>
            </a:r>
            <a:endParaRPr lang="da-DK" sz="1200" b="1" dirty="0"/>
          </a:p>
          <a:p>
            <a:pPr defTabSz="914378"/>
            <a:endParaRPr lang="da-DK" sz="900" b="1" u="sng" dirty="0" smtClean="0"/>
          </a:p>
          <a:p>
            <a:pPr defTabSz="914378"/>
            <a:r>
              <a:rPr lang="da-DK" sz="900" b="1" dirty="0" smtClean="0"/>
              <a:t>En præsentation, der kun har overskrifter</a:t>
            </a:r>
          </a:p>
          <a:p>
            <a:pPr marL="179388" indent="-179388" defTabSz="914378">
              <a:buFont typeface="Arial" pitchFamily="34" charset="0"/>
              <a:buChar char="•"/>
            </a:pPr>
            <a:r>
              <a:rPr lang="da-DK" sz="900" dirty="0" smtClean="0"/>
              <a:t>dias-strukturen indeholder alle de budskaber fra ens storyboard, som skal være en del af præsentationen</a:t>
            </a:r>
          </a:p>
          <a:p>
            <a:pPr marL="179388" indent="-179388" defTabSz="914378">
              <a:buFont typeface="Arial" pitchFamily="34" charset="0"/>
              <a:buChar char="•"/>
            </a:pPr>
            <a:r>
              <a:rPr lang="da-DK" sz="900" dirty="0" smtClean="0"/>
              <a:t>dias-strukturen indeholder også en forside, indholdsfortegnelse og andre dias, der bruges til strukturen af dokumentet</a:t>
            </a:r>
          </a:p>
          <a:p>
            <a:pPr defTabSz="914378"/>
            <a:endParaRPr lang="da-DK" sz="900" b="1" dirty="0" smtClean="0"/>
          </a:p>
          <a:p>
            <a:pPr defTabSz="914378"/>
            <a:r>
              <a:rPr lang="da-DK" sz="900" b="1" dirty="0" smtClean="0"/>
              <a:t>Rækkefølgen er på plads</a:t>
            </a:r>
          </a:p>
          <a:p>
            <a:pPr marL="171450" indent="-171450" defTabSz="914378">
              <a:buFont typeface="Arial" panose="020B0604020202020204" pitchFamily="34" charset="0"/>
              <a:buChar char="•"/>
            </a:pPr>
            <a:r>
              <a:rPr lang="da-DK" sz="900" dirty="0" smtClean="0"/>
              <a:t>Rækkefølgen af de enkelte elementer er på plads</a:t>
            </a:r>
          </a:p>
          <a:p>
            <a:pPr marL="171450" indent="-171450" defTabSz="914378">
              <a:buFont typeface="Arial" panose="020B0604020202020204" pitchFamily="34" charset="0"/>
              <a:buChar char="•"/>
            </a:pPr>
            <a:r>
              <a:rPr lang="da-DK" sz="900" dirty="0" smtClean="0"/>
              <a:t>Rækkefølgen er tilpasset et flow, der understøtter præsentationen og ikke kun nødvendigvis det, den der var i det oprindelige storyboard</a:t>
            </a:r>
          </a:p>
          <a:p>
            <a:pPr defTabSz="914378"/>
            <a:endParaRPr lang="da-DK" sz="900" b="1" dirty="0" smtClean="0"/>
          </a:p>
          <a:p>
            <a:pPr defTabSz="914378"/>
            <a:r>
              <a:rPr lang="da-DK" sz="900" b="1" dirty="0" smtClean="0"/>
              <a:t>På vej mod den færdige præsentation</a:t>
            </a:r>
          </a:p>
          <a:p>
            <a:pPr marL="179388" indent="-179388" defTabSz="914378">
              <a:buFont typeface="Arial" pitchFamily="34" charset="0"/>
              <a:buChar char="•"/>
            </a:pPr>
            <a:r>
              <a:rPr lang="da-DK" sz="900" dirty="0" smtClean="0"/>
              <a:t>dias-strukturen er en hurtig måde at </a:t>
            </a:r>
            <a:r>
              <a:rPr lang="da-DK" sz="900" dirty="0" err="1" smtClean="0"/>
              <a:t>checke</a:t>
            </a:r>
            <a:r>
              <a:rPr lang="da-DK" sz="900" dirty="0" smtClean="0"/>
              <a:t> den sammenhængende historie inden de enkelte dias udarbejdes</a:t>
            </a:r>
          </a:p>
          <a:p>
            <a:pPr marL="179388" indent="-179388" defTabSz="914378">
              <a:buFont typeface="Arial" pitchFamily="34" charset="0"/>
              <a:buChar char="•"/>
            </a:pPr>
            <a:endParaRPr lang="da-DK" sz="900" dirty="0" smtClean="0"/>
          </a:p>
          <a:p>
            <a:pPr marL="179388" indent="-179388" defTabSz="914378"/>
            <a:r>
              <a:rPr lang="da-DK" sz="900" b="1" dirty="0" smtClean="0"/>
              <a:t>Udarbejdet i PowerPoint</a:t>
            </a:r>
          </a:p>
          <a:p>
            <a:pPr marL="179388" indent="-179388" defTabSz="914378">
              <a:buFont typeface="Arial" pitchFamily="34" charset="0"/>
              <a:buChar char="•"/>
            </a:pPr>
            <a:r>
              <a:rPr lang="da-DK" sz="900" dirty="0" smtClean="0"/>
              <a:t>dias-strukturen er udarbejdet i PowerPoint, så det er nemt at arbejde videre med udarbejdelsen af de enkelte dias</a:t>
            </a:r>
          </a:p>
          <a:p>
            <a:pPr defTabSz="914378">
              <a:buFont typeface="Arial" pitchFamily="34" charset="0"/>
              <a:buChar char="•"/>
            </a:pPr>
            <a:endParaRPr lang="da-DK" sz="900" dirty="0"/>
          </a:p>
          <a:p>
            <a:pPr defTabSz="914378"/>
            <a:endParaRPr lang="da-DK" sz="900" b="1" u="sng" dirty="0" smtClean="0"/>
          </a:p>
          <a:p>
            <a:pPr defTabSz="914378"/>
            <a:endParaRPr lang="da-DK" sz="900" b="1" u="sng" dirty="0" smtClean="0"/>
          </a:p>
          <a:p>
            <a:pPr defTabSz="914378"/>
            <a:endParaRPr lang="da-DK" sz="900" b="1" u="sng" dirty="0"/>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Præsentationens storyboard transformeres til en dias-struktur i 5 skridt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49</a:t>
            </a:fld>
            <a:endParaRPr lang="da-DK"/>
          </a:p>
        </p:txBody>
      </p:sp>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Fem skridt til at lave en dias-struktur</a:t>
            </a:r>
          </a:p>
          <a:p>
            <a:pPr defTabSz="914378"/>
            <a:endParaRPr lang="da-DK" sz="1200" b="1" dirty="0" smtClean="0"/>
          </a:p>
          <a:p>
            <a:pPr defTabSz="914378"/>
            <a:r>
              <a:rPr lang="da-DK" sz="900" b="1" dirty="0" smtClean="0"/>
              <a:t>1: Flyt udvalgte elementer til dias-strukturen</a:t>
            </a:r>
          </a:p>
          <a:p>
            <a:pPr marL="179388" indent="-179388" defTabSz="914378">
              <a:buFont typeface="Arial" pitchFamily="34" charset="0"/>
              <a:buChar char="•"/>
            </a:pPr>
            <a:r>
              <a:rPr lang="da-DK" sz="900" dirty="0" smtClean="0"/>
              <a:t>Overflyt elementer fra dit storyboard til dias-strukturen</a:t>
            </a:r>
          </a:p>
          <a:p>
            <a:pPr marL="179388" indent="-179388" defTabSz="914378">
              <a:buFont typeface="Arial" pitchFamily="34" charset="0"/>
              <a:buChar char="•"/>
            </a:pPr>
            <a:r>
              <a:rPr lang="da-DK" sz="900" dirty="0" smtClean="0"/>
              <a:t>Vælg den rigtige rækkefølge til at understøtte dit budskab</a:t>
            </a:r>
          </a:p>
          <a:p>
            <a:pPr marL="179388" indent="-179388" defTabSz="914378">
              <a:buFont typeface="Arial" pitchFamily="34" charset="0"/>
              <a:buChar char="•"/>
            </a:pPr>
            <a:r>
              <a:rPr lang="da-DK" sz="900" dirty="0" smtClean="0"/>
              <a:t>Brug kun de nødvendige elementer</a:t>
            </a:r>
          </a:p>
          <a:p>
            <a:pPr defTabSz="914378"/>
            <a:endParaRPr lang="da-DK" sz="900" b="1" dirty="0" smtClean="0"/>
          </a:p>
          <a:p>
            <a:pPr defTabSz="914378"/>
            <a:r>
              <a:rPr lang="da-DK" sz="900" b="1" dirty="0" smtClean="0"/>
              <a:t>2: Tilføj dias til dokumentstrukturen</a:t>
            </a:r>
          </a:p>
          <a:p>
            <a:pPr marL="179388" indent="-179388" defTabSz="914378">
              <a:buFont typeface="Arial" pitchFamily="34" charset="0"/>
              <a:buChar char="•"/>
            </a:pPr>
            <a:r>
              <a:rPr lang="da-DK" sz="900" dirty="0" smtClean="0"/>
              <a:t>Tilføj en forside/titelside til strukturen</a:t>
            </a:r>
          </a:p>
          <a:p>
            <a:pPr marL="179388" indent="-179388" defTabSz="914378">
              <a:buFont typeface="Arial" pitchFamily="34" charset="0"/>
              <a:buChar char="•"/>
            </a:pPr>
            <a:r>
              <a:rPr lang="da-DK" sz="900" dirty="0" smtClean="0"/>
              <a:t>Tilføj eventuelt en indholdsfortegnelse</a:t>
            </a:r>
          </a:p>
          <a:p>
            <a:pPr marL="179388" indent="-179388" defTabSz="914378">
              <a:buFont typeface="Arial" pitchFamily="34" charset="0"/>
              <a:buChar char="•"/>
            </a:pPr>
            <a:r>
              <a:rPr lang="da-DK" sz="900" dirty="0" smtClean="0"/>
              <a:t>Tilføj sektionsadskillelser</a:t>
            </a:r>
          </a:p>
          <a:p>
            <a:pPr defTabSz="914378"/>
            <a:endParaRPr lang="da-DK" sz="900" b="1" dirty="0" smtClean="0"/>
          </a:p>
          <a:p>
            <a:pPr defTabSz="914378"/>
            <a:r>
              <a:rPr lang="da-DK" sz="900" b="1" dirty="0" smtClean="0"/>
              <a:t>3: Tilføj eventuelt manglende dias</a:t>
            </a:r>
          </a:p>
          <a:p>
            <a:pPr marL="179388" indent="-179388" defTabSz="914378">
              <a:buFont typeface="Arial" pitchFamily="34" charset="0"/>
              <a:buChar char="•"/>
            </a:pPr>
            <a:r>
              <a:rPr lang="da-DK" sz="900" dirty="0" smtClean="0"/>
              <a:t>Overvej om der mangler dias i strukturen</a:t>
            </a:r>
          </a:p>
          <a:p>
            <a:pPr marL="179388" indent="-179388" defTabSz="914378">
              <a:buFont typeface="Arial" pitchFamily="34" charset="0"/>
              <a:buChar char="•"/>
            </a:pPr>
            <a:r>
              <a:rPr lang="da-DK" sz="900" dirty="0" smtClean="0"/>
              <a:t>Forventer målgruppen noget indhold?</a:t>
            </a:r>
          </a:p>
          <a:p>
            <a:pPr marL="179388" indent="-179388" defTabSz="914378">
              <a:buFont typeface="Arial" pitchFamily="34" charset="0"/>
              <a:buChar char="•"/>
            </a:pPr>
            <a:r>
              <a:rPr lang="da-DK" sz="900" dirty="0" smtClean="0"/>
              <a:t>Kan der med fordel tilføjes dias fra en generisk struktur?</a:t>
            </a:r>
          </a:p>
          <a:p>
            <a:pPr defTabSz="914378"/>
            <a:endParaRPr lang="da-DK" sz="900" b="1" dirty="0" smtClean="0"/>
          </a:p>
          <a:p>
            <a:pPr defTabSz="914378"/>
            <a:r>
              <a:rPr lang="da-DK" sz="900" b="1" dirty="0" smtClean="0"/>
              <a:t>4: Verificer rækkefølgen</a:t>
            </a:r>
          </a:p>
          <a:p>
            <a:pPr marL="179388" indent="-179388" defTabSz="914378">
              <a:buFont typeface="Arial" pitchFamily="34" charset="0"/>
              <a:buChar char="•"/>
            </a:pPr>
            <a:r>
              <a:rPr lang="da-DK" sz="900" dirty="0" smtClean="0"/>
              <a:t>Er der en standard, der skal følges?</a:t>
            </a:r>
          </a:p>
          <a:p>
            <a:pPr marL="179388" indent="-179388" defTabSz="914378">
              <a:buFont typeface="Arial" pitchFamily="34" charset="0"/>
              <a:buChar char="•"/>
            </a:pPr>
            <a:r>
              <a:rPr lang="da-DK" sz="900" dirty="0" smtClean="0"/>
              <a:t>Verificer mod storyboard</a:t>
            </a:r>
          </a:p>
          <a:p>
            <a:pPr marL="179388" indent="-179388" defTabSz="914378">
              <a:buFont typeface="Arial" pitchFamily="34" charset="0"/>
              <a:buChar char="•"/>
            </a:pPr>
            <a:r>
              <a:rPr lang="da-DK" sz="900" dirty="0" smtClean="0"/>
              <a:t>Overvej bilag</a:t>
            </a:r>
          </a:p>
          <a:p>
            <a:pPr defTabSz="914378"/>
            <a:endParaRPr lang="da-DK" sz="900" b="1" dirty="0" smtClean="0"/>
          </a:p>
          <a:p>
            <a:pPr defTabSz="914378"/>
            <a:r>
              <a:rPr lang="da-DK" sz="900" b="1" dirty="0" smtClean="0"/>
              <a:t>5: Afprøv dias-strukturen</a:t>
            </a:r>
          </a:p>
          <a:p>
            <a:pPr marL="179388" indent="-179388" defTabSz="914378">
              <a:buFont typeface="Arial" pitchFamily="34" charset="0"/>
              <a:buChar char="•"/>
            </a:pPr>
            <a:r>
              <a:rPr lang="da-DK" sz="900" dirty="0" smtClean="0"/>
              <a:t>Gennemfør en højtlæsning af strukturen</a:t>
            </a:r>
          </a:p>
          <a:p>
            <a:pPr marL="179388" indent="-179388" defTabSz="914378">
              <a:buFont typeface="Arial" pitchFamily="34" charset="0"/>
              <a:buChar char="•"/>
            </a:pPr>
            <a:r>
              <a:rPr lang="da-DK" sz="900" dirty="0" smtClean="0"/>
              <a:t>Valider med en sparringspartner</a:t>
            </a:r>
          </a:p>
          <a:p>
            <a:pPr marL="179388" indent="-179388" defTabSz="914378">
              <a:buFont typeface="Arial" pitchFamily="34" charset="0"/>
              <a:buChar char="•"/>
            </a:pPr>
            <a:r>
              <a:rPr lang="da-DK" sz="900" dirty="0" smtClean="0"/>
              <a:t>Tegn eventuelt nogle dias til formålet</a:t>
            </a:r>
          </a:p>
          <a:p>
            <a:pPr defTabSz="914378"/>
            <a:endParaRPr lang="da-DK" sz="900" b="1" dirty="0" smtClean="0"/>
          </a:p>
          <a:p>
            <a:pPr defTabSz="914378"/>
            <a:endParaRPr lang="da-DK" sz="900" b="1" dirty="0" smtClean="0"/>
          </a:p>
          <a:p>
            <a:pPr defTabSz="914378"/>
            <a:r>
              <a:rPr lang="da-DK" sz="900" b="1" dirty="0" smtClean="0"/>
              <a:t>(hvert skridt uddybes på de følgende sider)</a:t>
            </a:r>
          </a:p>
        </p:txBody>
      </p:sp>
      <p:pic>
        <p:nvPicPr>
          <p:cNvPr id="14" name="Picture 2"/>
          <p:cNvPicPr>
            <a:picLocks noChangeAspect="1" noChangeArrowheads="1"/>
          </p:cNvPicPr>
          <p:nvPr/>
        </p:nvPicPr>
        <p:blipFill>
          <a:blip r:embed="rId2" cstate="print"/>
          <a:srcRect/>
          <a:stretch>
            <a:fillRect/>
          </a:stretch>
        </p:blipFill>
        <p:spPr bwMode="auto">
          <a:xfrm>
            <a:off x="719137" y="1665606"/>
            <a:ext cx="2962744" cy="4283674"/>
          </a:xfrm>
          <a:prstGeom prst="rect">
            <a:avLst/>
          </a:prstGeom>
          <a:noFill/>
          <a:ln w="9525">
            <a:noFill/>
            <a:miter lim="800000"/>
            <a:headEnd/>
            <a:tailEnd/>
          </a:ln>
        </p:spPr>
      </p:pic>
      <p:sp>
        <p:nvSpPr>
          <p:cNvPr id="6" name="Rektangel 5"/>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Kommunikation skal sikre mod Cassandra syndromet</a:t>
            </a:r>
            <a:endParaRPr lang="da-DK" dirty="0"/>
          </a:p>
        </p:txBody>
      </p:sp>
      <p:sp>
        <p:nvSpPr>
          <p:cNvPr id="4" name="Pladsholder til slidenummer 3"/>
          <p:cNvSpPr>
            <a:spLocks noGrp="1"/>
          </p:cNvSpPr>
          <p:nvPr>
            <p:ph type="sldNum" sz="quarter" idx="11"/>
          </p:nvPr>
        </p:nvSpPr>
        <p:spPr/>
        <p:txBody>
          <a:bodyPr/>
          <a:lstStyle/>
          <a:p>
            <a:fld id="{4C559319-974E-43DE-8758-BFC4F0130C6A}" type="slidenum">
              <a:rPr lang="da-DK" smtClean="0"/>
              <a:pPr/>
              <a:t>5</a:t>
            </a:fld>
            <a:endParaRPr lang="da-DK"/>
          </a:p>
        </p:txBody>
      </p:sp>
      <p:pic>
        <p:nvPicPr>
          <p:cNvPr id="210946" name="Picture 2" descr="File:Cassandra1.jpe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9137" y="1628800"/>
            <a:ext cx="2196679" cy="457641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kstboks 2"/>
          <p:cNvSpPr txBox="1"/>
          <p:nvPr/>
        </p:nvSpPr>
        <p:spPr>
          <a:xfrm>
            <a:off x="35496" y="6701298"/>
            <a:ext cx="8856984" cy="415498"/>
          </a:xfrm>
          <a:prstGeom prst="rect">
            <a:avLst/>
          </a:prstGeom>
          <a:noFill/>
        </p:spPr>
        <p:txBody>
          <a:bodyPr wrap="square" lIns="0" tIns="0" rIns="0" bIns="0" rtlCol="0">
            <a:spAutoFit/>
          </a:bodyPr>
          <a:lstStyle/>
          <a:p>
            <a:pPr marL="446077" indent="-446077"/>
            <a:r>
              <a:rPr lang="da-DK" sz="800" dirty="0">
                <a:solidFill>
                  <a:srgbClr val="000000"/>
                </a:solidFill>
              </a:rPr>
              <a:t>Kilde: </a:t>
            </a:r>
            <a:r>
              <a:rPr lang="da-DK" sz="800" dirty="0" err="1" smtClean="0">
                <a:solidFill>
                  <a:srgbClr val="000000"/>
                </a:solidFill>
              </a:rPr>
              <a:t>WikiPedia</a:t>
            </a:r>
            <a:r>
              <a:rPr lang="da-DK" sz="800" dirty="0" smtClean="0">
                <a:solidFill>
                  <a:srgbClr val="000000"/>
                </a:solidFill>
              </a:rPr>
              <a:t>, Cassandra, nedtaget pr. 26. juli 2013</a:t>
            </a:r>
            <a:r>
              <a:rPr lang="da-DK" sz="800" dirty="0">
                <a:solidFill>
                  <a:srgbClr val="000000"/>
                </a:solidFill>
              </a:rPr>
              <a:t>: http://en.wikipedia.org/</a:t>
            </a:r>
            <a:r>
              <a:rPr lang="da-DK" sz="800" dirty="0" err="1">
                <a:solidFill>
                  <a:srgbClr val="000000"/>
                </a:solidFill>
              </a:rPr>
              <a:t>wiki</a:t>
            </a:r>
            <a:r>
              <a:rPr lang="da-DK" sz="800" dirty="0">
                <a:solidFill>
                  <a:srgbClr val="000000"/>
                </a:solidFill>
              </a:rPr>
              <a:t>/Cassandra_(</a:t>
            </a:r>
            <a:r>
              <a:rPr lang="da-DK" sz="800" dirty="0" err="1">
                <a:solidFill>
                  <a:srgbClr val="000000"/>
                </a:solidFill>
              </a:rPr>
              <a:t>metaphor</a:t>
            </a:r>
            <a:r>
              <a:rPr lang="da-DK" sz="800" dirty="0">
                <a:solidFill>
                  <a:srgbClr val="000000"/>
                </a:solidFill>
              </a:rPr>
              <a:t>)</a:t>
            </a:r>
          </a:p>
          <a:p>
            <a:endParaRPr lang="da-DK" dirty="0" err="1"/>
          </a:p>
        </p:txBody>
      </p:sp>
      <p:sp>
        <p:nvSpPr>
          <p:cNvPr id="7" name="Pladsholder til indhold 2"/>
          <p:cNvSpPr>
            <a:spLocks noGrp="1"/>
          </p:cNvSpPr>
          <p:nvPr/>
        </p:nvSpPr>
        <p:spPr bwMode="auto">
          <a:xfrm>
            <a:off x="3275856" y="1988840"/>
            <a:ext cx="5112568" cy="4032448"/>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268288" indent="-268288" algn="l" rtl="0" eaLnBrk="1" fontAlgn="base" hangingPunct="1">
              <a:lnSpc>
                <a:spcPct val="105000"/>
              </a:lnSpc>
              <a:spcBef>
                <a:spcPct val="20000"/>
              </a:spcBef>
              <a:spcAft>
                <a:spcPct val="0"/>
              </a:spcAft>
              <a:buSzPct val="90000"/>
              <a:buChar char="•"/>
              <a:defRPr sz="1900">
                <a:solidFill>
                  <a:schemeClr val="tx1"/>
                </a:solidFill>
                <a:latin typeface="+mn-lt"/>
                <a:ea typeface="+mn-ea"/>
                <a:cs typeface="+mn-cs"/>
              </a:defRPr>
            </a:lvl1pPr>
            <a:lvl2pPr marL="552450" indent="-282575" algn="l" rtl="0" eaLnBrk="1" fontAlgn="base" hangingPunct="1">
              <a:lnSpc>
                <a:spcPct val="105000"/>
              </a:lnSpc>
              <a:spcBef>
                <a:spcPct val="20000"/>
              </a:spcBef>
              <a:spcAft>
                <a:spcPct val="0"/>
              </a:spcAft>
              <a:buSzPct val="90000"/>
              <a:buChar char="•"/>
              <a:defRPr sz="1900">
                <a:solidFill>
                  <a:schemeClr val="tx1"/>
                </a:solidFill>
                <a:latin typeface="+mn-lt"/>
              </a:defRPr>
            </a:lvl2pPr>
            <a:lvl3pPr marL="831850" indent="-277813" algn="l" rtl="0" eaLnBrk="1" fontAlgn="base" hangingPunct="1">
              <a:lnSpc>
                <a:spcPct val="105000"/>
              </a:lnSpc>
              <a:spcBef>
                <a:spcPct val="20000"/>
              </a:spcBef>
              <a:spcAft>
                <a:spcPct val="0"/>
              </a:spcAft>
              <a:buSzPct val="90000"/>
              <a:buChar char="•"/>
              <a:defRPr sz="1900">
                <a:solidFill>
                  <a:schemeClr val="tx1"/>
                </a:solidFill>
                <a:latin typeface="+mn-lt"/>
              </a:defRPr>
            </a:lvl3pPr>
            <a:lvl4pPr marL="1111250" indent="-277813" algn="l" rtl="0" eaLnBrk="1" fontAlgn="base" hangingPunct="1">
              <a:lnSpc>
                <a:spcPct val="105000"/>
              </a:lnSpc>
              <a:spcBef>
                <a:spcPct val="20000"/>
              </a:spcBef>
              <a:spcAft>
                <a:spcPct val="0"/>
              </a:spcAft>
              <a:buSzPct val="90000"/>
              <a:buChar char="•"/>
              <a:defRPr sz="1900">
                <a:solidFill>
                  <a:schemeClr val="tx1"/>
                </a:solidFill>
                <a:latin typeface="+mn-lt"/>
              </a:defRPr>
            </a:lvl4pPr>
            <a:lvl5pPr marL="1384300" indent="-271463" algn="l" rtl="0" eaLnBrk="1" fontAlgn="base" hangingPunct="1">
              <a:lnSpc>
                <a:spcPct val="105000"/>
              </a:lnSpc>
              <a:spcBef>
                <a:spcPct val="20000"/>
              </a:spcBef>
              <a:spcAft>
                <a:spcPct val="0"/>
              </a:spcAft>
              <a:buSzPct val="90000"/>
              <a:buChar char="•"/>
              <a:defRPr sz="1900">
                <a:solidFill>
                  <a:schemeClr val="tx1"/>
                </a:solidFill>
                <a:latin typeface="+mn-lt"/>
              </a:defRPr>
            </a:lvl5pPr>
            <a:lvl6pPr marL="1841500" indent="-271463" algn="l" rtl="0" eaLnBrk="1" fontAlgn="base" hangingPunct="1">
              <a:lnSpc>
                <a:spcPct val="105000"/>
              </a:lnSpc>
              <a:spcBef>
                <a:spcPct val="20000"/>
              </a:spcBef>
              <a:spcAft>
                <a:spcPct val="0"/>
              </a:spcAft>
              <a:buSzPct val="90000"/>
              <a:buChar char="•"/>
              <a:defRPr sz="1900">
                <a:solidFill>
                  <a:schemeClr val="tx1"/>
                </a:solidFill>
                <a:latin typeface="+mn-lt"/>
              </a:defRPr>
            </a:lvl6pPr>
            <a:lvl7pPr marL="2298700" indent="-271463" algn="l" rtl="0" eaLnBrk="1" fontAlgn="base" hangingPunct="1">
              <a:lnSpc>
                <a:spcPct val="105000"/>
              </a:lnSpc>
              <a:spcBef>
                <a:spcPct val="20000"/>
              </a:spcBef>
              <a:spcAft>
                <a:spcPct val="0"/>
              </a:spcAft>
              <a:buSzPct val="90000"/>
              <a:buChar char="•"/>
              <a:defRPr sz="1900">
                <a:solidFill>
                  <a:schemeClr val="tx1"/>
                </a:solidFill>
                <a:latin typeface="+mn-lt"/>
              </a:defRPr>
            </a:lvl7pPr>
            <a:lvl8pPr marL="2755900" indent="-271463" algn="l" rtl="0" eaLnBrk="1" fontAlgn="base" hangingPunct="1">
              <a:lnSpc>
                <a:spcPct val="105000"/>
              </a:lnSpc>
              <a:spcBef>
                <a:spcPct val="20000"/>
              </a:spcBef>
              <a:spcAft>
                <a:spcPct val="0"/>
              </a:spcAft>
              <a:buSzPct val="90000"/>
              <a:buChar char="•"/>
              <a:defRPr sz="1900">
                <a:solidFill>
                  <a:schemeClr val="tx1"/>
                </a:solidFill>
                <a:latin typeface="+mn-lt"/>
              </a:defRPr>
            </a:lvl8pPr>
            <a:lvl9pPr marL="3213100" indent="-271463" algn="l" rtl="0" eaLnBrk="1" fontAlgn="base" hangingPunct="1">
              <a:lnSpc>
                <a:spcPct val="105000"/>
              </a:lnSpc>
              <a:spcBef>
                <a:spcPct val="20000"/>
              </a:spcBef>
              <a:spcAft>
                <a:spcPct val="0"/>
              </a:spcAft>
              <a:buSzPct val="90000"/>
              <a:buChar char="•"/>
              <a:defRPr sz="1900">
                <a:solidFill>
                  <a:schemeClr val="tx1"/>
                </a:solidFill>
                <a:latin typeface="+mn-lt"/>
              </a:defRPr>
            </a:lvl9pPr>
          </a:lstStyle>
          <a:p>
            <a:pPr marL="0" indent="0">
              <a:buNone/>
            </a:pPr>
            <a:r>
              <a:rPr lang="en-US" sz="2400" i="1" dirty="0" smtClean="0"/>
              <a:t>“There </a:t>
            </a:r>
            <a:r>
              <a:rPr lang="en-US" sz="2400" i="1" dirty="0"/>
              <a:t>is no point in being </a:t>
            </a:r>
            <a:r>
              <a:rPr lang="en-US" sz="2400" i="1" dirty="0" smtClean="0"/>
              <a:t>right, </a:t>
            </a:r>
            <a:r>
              <a:rPr lang="en-US" sz="2400" i="1" dirty="0"/>
              <a:t>if no one understands you”</a:t>
            </a:r>
            <a:endParaRPr lang="en-US" sz="2400" i="1" dirty="0" smtClean="0"/>
          </a:p>
          <a:p>
            <a:pPr marL="0" indent="0" algn="ctr">
              <a:buNone/>
            </a:pPr>
            <a:endParaRPr lang="en-US" sz="2400" dirty="0"/>
          </a:p>
          <a:p>
            <a:pPr marL="0" indent="0" algn="ctr">
              <a:buNone/>
            </a:pPr>
            <a:r>
              <a:rPr lang="en-US" sz="1200" dirty="0" err="1" smtClean="0"/>
              <a:t>Kilde</a:t>
            </a:r>
            <a:r>
              <a:rPr lang="en-US" sz="1200" dirty="0" smtClean="0"/>
              <a:t>: Accenture</a:t>
            </a:r>
            <a:endParaRPr lang="da-DK" sz="1200" dirty="0"/>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630395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Udvalgte elementer fra dit storyboard flyttes til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50</a:t>
            </a:fld>
            <a:endParaRPr lang="da-DK"/>
          </a:p>
        </p:txBody>
      </p:sp>
      <p:sp>
        <p:nvSpPr>
          <p:cNvPr id="5" name="Vinkel 4"/>
          <p:cNvSpPr/>
          <p:nvPr/>
        </p:nvSpPr>
        <p:spPr bwMode="auto">
          <a:xfrm rot="5400000">
            <a:off x="2087725" y="1880829"/>
            <a:ext cx="288031" cy="2952328"/>
          </a:xfrm>
          <a:prstGeom prst="chevron">
            <a:avLst>
              <a:gd name="adj" fmla="val 89683"/>
            </a:avLst>
          </a:prstGeom>
          <a:solidFill>
            <a:schemeClr val="accent1"/>
          </a:solidFill>
          <a:ln w="6350" cap="flat" cmpd="sng" algn="ctr">
            <a:solidFill>
              <a:schemeClr val="accent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pic>
        <p:nvPicPr>
          <p:cNvPr id="6" name="Picture 2"/>
          <p:cNvPicPr>
            <a:picLocks noChangeAspect="1" noChangeArrowheads="1"/>
          </p:cNvPicPr>
          <p:nvPr/>
        </p:nvPicPr>
        <p:blipFill>
          <a:blip r:embed="rId2" cstate="print"/>
          <a:srcRect/>
          <a:stretch>
            <a:fillRect/>
          </a:stretch>
        </p:blipFill>
        <p:spPr bwMode="auto">
          <a:xfrm rot="16200000">
            <a:off x="1117565" y="3355045"/>
            <a:ext cx="2232248" cy="2956221"/>
          </a:xfrm>
          <a:prstGeom prst="rect">
            <a:avLst/>
          </a:prstGeom>
          <a:noFill/>
          <a:ln w="9525">
            <a:noFill/>
            <a:miter lim="800000"/>
            <a:headEnd/>
            <a:tailEnd/>
          </a:ln>
        </p:spPr>
      </p:pic>
      <p:pic>
        <p:nvPicPr>
          <p:cNvPr id="8" name="Picture 1"/>
          <p:cNvPicPr>
            <a:picLocks noChangeAspect="1" noChangeArrowheads="1"/>
          </p:cNvPicPr>
          <p:nvPr/>
        </p:nvPicPr>
        <p:blipFill>
          <a:blip r:embed="rId3" cstate="print"/>
          <a:srcRect t="27030"/>
          <a:stretch>
            <a:fillRect/>
          </a:stretch>
        </p:blipFill>
        <p:spPr bwMode="auto">
          <a:xfrm>
            <a:off x="755578" y="1700808"/>
            <a:ext cx="2952328" cy="1312144"/>
          </a:xfrm>
          <a:prstGeom prst="rect">
            <a:avLst/>
          </a:prstGeom>
          <a:noFill/>
          <a:ln w="9525">
            <a:solidFill>
              <a:schemeClr val="tx1"/>
            </a:solidFill>
            <a:miter lim="800000"/>
            <a:headEnd/>
            <a:tailEnd/>
          </a:ln>
        </p:spPr>
      </p:pic>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1200" b="1" dirty="0"/>
          </a:p>
          <a:p>
            <a:pPr marL="179388" indent="-179388" defTabSz="914378"/>
            <a:r>
              <a:rPr lang="da-DK" sz="900" b="1" dirty="0" smtClean="0"/>
              <a:t>Overflyt elementer fra dit storyboard til dias-strukturen</a:t>
            </a:r>
          </a:p>
          <a:p>
            <a:pPr marL="179388" indent="-179388" defTabSz="914378">
              <a:buFont typeface="Arial" pitchFamily="34" charset="0"/>
              <a:buChar char="•"/>
            </a:pPr>
            <a:r>
              <a:rPr lang="da-DK" sz="900" dirty="0" smtClean="0"/>
              <a:t>Flyt til en start alle elementerne fra dit storyboard til dias-strukturen</a:t>
            </a:r>
          </a:p>
          <a:p>
            <a:pPr marL="179388" indent="-179388" defTabSz="914378">
              <a:buFont typeface="Arial" pitchFamily="34" charset="0"/>
              <a:buChar char="•"/>
            </a:pPr>
            <a:endParaRPr lang="da-DK" sz="900" dirty="0" smtClean="0"/>
          </a:p>
          <a:p>
            <a:pPr marL="179388" indent="-179388" defTabSz="914378"/>
            <a:r>
              <a:rPr lang="da-DK" sz="900" b="1" dirty="0" smtClean="0"/>
              <a:t>Vælg den rigtige rækkefølge til at understøtte dit budskab</a:t>
            </a:r>
          </a:p>
          <a:p>
            <a:pPr marL="179388" indent="-179388" defTabSz="914378">
              <a:buFont typeface="Arial" pitchFamily="34" charset="0"/>
              <a:buChar char="•"/>
            </a:pPr>
            <a:r>
              <a:rPr lang="da-DK" sz="900" dirty="0" smtClean="0"/>
              <a:t>Overvej den rigtige rækkefølge af </a:t>
            </a:r>
            <a:r>
              <a:rPr lang="da-DK" sz="900" i="1" dirty="0" smtClean="0"/>
              <a:t>Situationen (S)</a:t>
            </a:r>
            <a:r>
              <a:rPr lang="da-DK" sz="900" dirty="0" smtClean="0"/>
              <a:t>, </a:t>
            </a:r>
            <a:r>
              <a:rPr lang="da-DK" sz="900" i="1" dirty="0" smtClean="0"/>
              <a:t>Udfordringen (C)</a:t>
            </a:r>
            <a:r>
              <a:rPr lang="da-DK" sz="900" dirty="0" smtClean="0"/>
              <a:t> og </a:t>
            </a:r>
            <a:r>
              <a:rPr lang="da-DK" sz="900" i="1" dirty="0" smtClean="0"/>
              <a:t>Spørgsmålet (Q)</a:t>
            </a:r>
            <a:endParaRPr lang="da-DK" sz="900" dirty="0" smtClean="0"/>
          </a:p>
          <a:p>
            <a:pPr marL="179388" indent="-179388" defTabSz="914378">
              <a:buFont typeface="Arial" pitchFamily="34" charset="0"/>
              <a:buChar char="•"/>
            </a:pPr>
            <a:r>
              <a:rPr lang="da-DK" sz="900" dirty="0" smtClean="0"/>
              <a:t>Selve pyramiden med de hierarkiske inddelte elementer flyttes over i den angivne rækkefølge, således at der gås helt ud af de enkelte grene en ad gangen</a:t>
            </a:r>
          </a:p>
          <a:p>
            <a:pPr marL="179388" indent="-179388" defTabSz="914378">
              <a:buFont typeface="Arial" pitchFamily="34" charset="0"/>
              <a:buChar char="•"/>
            </a:pPr>
            <a:endParaRPr lang="da-DK" sz="900" dirty="0" smtClean="0"/>
          </a:p>
          <a:p>
            <a:pPr marL="179388" indent="-179388" defTabSz="914378"/>
            <a:r>
              <a:rPr lang="da-DK" sz="900" b="1" dirty="0" smtClean="0"/>
              <a:t>Brug kun de nødvendige elementer</a:t>
            </a:r>
          </a:p>
          <a:p>
            <a:pPr marL="179388" indent="-179388" defTabSz="914378">
              <a:buFont typeface="Arial" pitchFamily="34" charset="0"/>
              <a:buChar char="•"/>
            </a:pPr>
            <a:r>
              <a:rPr lang="da-DK" sz="900" dirty="0" smtClean="0"/>
              <a:t>Overvej om </a:t>
            </a:r>
            <a:r>
              <a:rPr lang="da-DK" sz="900" i="1" dirty="0" smtClean="0"/>
              <a:t>Spørgsmålet (Q)</a:t>
            </a:r>
            <a:r>
              <a:rPr lang="da-DK" sz="900" dirty="0" smtClean="0"/>
              <a:t> med fordel kan slås sammen med </a:t>
            </a:r>
            <a:r>
              <a:rPr lang="da-DK" sz="900" i="1" dirty="0" smtClean="0"/>
              <a:t>Udfordringen (C)</a:t>
            </a:r>
            <a:endParaRPr lang="da-DK" sz="900" dirty="0" smtClean="0"/>
          </a:p>
          <a:p>
            <a:pPr marL="179388" indent="-179388" defTabSz="914378">
              <a:buFont typeface="Arial" pitchFamily="34" charset="0"/>
              <a:buChar char="•"/>
            </a:pPr>
            <a:r>
              <a:rPr lang="da-DK" sz="900" dirty="0" smtClean="0"/>
              <a:t>Overvej om det er nødvendigt med en situationsbeskrivelse (S), eller om den kan antages at være kendt af målgruppen</a:t>
            </a:r>
          </a:p>
          <a:p>
            <a:pPr marL="179388" indent="-179388" defTabSz="914378">
              <a:buFont typeface="Arial" pitchFamily="34" charset="0"/>
              <a:buChar char="•"/>
            </a:pPr>
            <a:r>
              <a:rPr lang="da-DK" sz="900" dirty="0" smtClean="0"/>
              <a:t>Vurder hvor omfangsrig præsentationen skal være og derved hvor mange budskaber, der skal være med fra pyramidestrukturen</a:t>
            </a:r>
          </a:p>
          <a:p>
            <a:pPr marL="179388" indent="-179388" defTabSz="914378">
              <a:buFont typeface="Arial" pitchFamily="34" charset="0"/>
              <a:buChar char="•"/>
            </a:pPr>
            <a:r>
              <a:rPr lang="da-DK" sz="900" dirty="0" smtClean="0"/>
              <a:t>Overvej om ubrugte budskaber fra pyramidestrukturen skal flyttes til bilag eller udelades fra præsentationen</a:t>
            </a:r>
          </a:p>
          <a:p>
            <a:pPr marL="179388" indent="-179388" defTabSz="914378">
              <a:buFont typeface="Arial" pitchFamily="34" charset="0"/>
              <a:buChar char="•"/>
            </a:pPr>
            <a:r>
              <a:rPr lang="da-DK" sz="900" dirty="0" smtClean="0"/>
              <a:t>Overvej om budskaber fra pyramidens nederste niveau kan bruges som underpunkter på det dias, der repræsenterer det overordnede budskab</a:t>
            </a:r>
          </a:p>
          <a:p>
            <a:pPr marL="179388" indent="-179388" defTabSz="914378">
              <a:buFont typeface="Arial" pitchFamily="34" charset="0"/>
              <a:buChar char="•"/>
            </a:pPr>
            <a:endParaRPr lang="da-DK" sz="900" dirty="0" smtClean="0"/>
          </a:p>
          <a:p>
            <a:pPr marL="179388" indent="-179388" defTabSz="914378">
              <a:buFont typeface="Arial" pitchFamily="34" charset="0"/>
              <a:buChar char="•"/>
            </a:pPr>
            <a:endParaRPr lang="da-DK" dirty="0" smtClean="0"/>
          </a:p>
          <a:p>
            <a:pPr lvl="1"/>
            <a:endParaRPr lang="da-DK" dirty="0" smtClean="0"/>
          </a:p>
          <a:p>
            <a:pPr marL="179388" indent="-179388" defTabSz="914378">
              <a:buFont typeface="Arial" pitchFamily="34" charset="0"/>
              <a:buChar char="•"/>
            </a:pPr>
            <a:endParaRPr lang="da-DK" sz="900" dirty="0" smtClean="0"/>
          </a:p>
        </p:txBody>
      </p:sp>
      <p:sp>
        <p:nvSpPr>
          <p:cNvPr id="10" name="Rektangel 9"/>
          <p:cNvSpPr/>
          <p:nvPr/>
        </p:nvSpPr>
        <p:spPr bwMode="auto">
          <a:xfrm>
            <a:off x="4067944" y="166560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kumimoji="0" lang="da-DK" sz="1200" b="1" i="0" u="none" strike="noStrike" cap="none" normalizeH="0" baseline="0" dirty="0" smtClean="0">
                <a:ln>
                  <a:noFill/>
                </a:ln>
                <a:solidFill>
                  <a:schemeClr val="bg1"/>
                </a:solidFill>
                <a:effectLst/>
                <a:latin typeface="Verdana" pitchFamily="34" charset="0"/>
              </a:rPr>
              <a:t>1</a:t>
            </a:r>
            <a:r>
              <a:rPr lang="da-DK" sz="1200" b="1" dirty="0" smtClean="0">
                <a:solidFill>
                  <a:schemeClr val="bg1"/>
                </a:solidFill>
              </a:rPr>
              <a:t>: Flyt udvalgte elementer til dias-strukturen</a:t>
            </a:r>
          </a:p>
        </p:txBody>
      </p:sp>
      <p:sp>
        <p:nvSpPr>
          <p:cNvPr id="11" name="Tekstfelt 66"/>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a:t>
            </a:r>
          </a:p>
        </p:txBody>
      </p:sp>
      <p:sp>
        <p:nvSpPr>
          <p:cNvPr id="12" name="Rektangel 1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Tilføj dias der understøtter strukturen i dokumentet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51</a:t>
            </a:fld>
            <a:endParaRPr lang="da-DK"/>
          </a:p>
        </p:txBody>
      </p:sp>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1200" b="1" dirty="0"/>
          </a:p>
          <a:p>
            <a:pPr defTabSz="914378"/>
            <a:r>
              <a:rPr lang="da-DK" sz="900" b="1" dirty="0" smtClean="0"/>
              <a:t>Tilføj en forside/titelside til strukturen</a:t>
            </a:r>
          </a:p>
          <a:p>
            <a:pPr marL="179388" indent="-179388" defTabSz="914378">
              <a:buFont typeface="Arial" pitchFamily="34" charset="0"/>
              <a:buChar char="•"/>
            </a:pPr>
            <a:r>
              <a:rPr lang="da-DK" sz="900" dirty="0" smtClean="0"/>
              <a:t>Tilføj en titelside til præsentationen som den første side i dias-strukturen</a:t>
            </a:r>
          </a:p>
          <a:p>
            <a:pPr marL="179388" indent="-179388" defTabSz="914378">
              <a:buFont typeface="Arial" pitchFamily="34" charset="0"/>
              <a:buChar char="•"/>
            </a:pPr>
            <a:endParaRPr lang="da-DK" sz="900" dirty="0" smtClean="0"/>
          </a:p>
          <a:p>
            <a:pPr marL="179388" indent="-179388" defTabSz="914378"/>
            <a:r>
              <a:rPr lang="da-DK" sz="900" b="1" dirty="0" smtClean="0"/>
              <a:t>Tilføj eventuelt en indholdsfortegnelse</a:t>
            </a:r>
          </a:p>
          <a:p>
            <a:pPr marL="179388" indent="-179388" defTabSz="914378">
              <a:buFont typeface="Arial" pitchFamily="34" charset="0"/>
              <a:buChar char="•"/>
            </a:pPr>
            <a:r>
              <a:rPr lang="da-DK" sz="900" dirty="0" smtClean="0"/>
              <a:t>Tilføj en indholdsfortegnelse som et af de første dias efter titelsiden</a:t>
            </a:r>
          </a:p>
          <a:p>
            <a:pPr marL="179388" indent="-179388" defTabSz="914378">
              <a:buFont typeface="Arial" pitchFamily="34" charset="0"/>
              <a:buChar char="•"/>
            </a:pPr>
            <a:r>
              <a:rPr lang="da-DK" sz="900" dirty="0" smtClean="0"/>
              <a:t>Undlad eventuelt indholdsfortegnelsen, hvis der er ganske få sider i strukturen (medfører at et dias-element med navnet ”Hvor er du nu?” ikke vil kunne bruges)</a:t>
            </a:r>
          </a:p>
          <a:p>
            <a:pPr marL="179388" indent="-179388" defTabSz="914378">
              <a:buFont typeface="Arial" pitchFamily="34" charset="0"/>
              <a:buChar char="•"/>
            </a:pPr>
            <a:endParaRPr lang="da-DK" sz="900" dirty="0" smtClean="0"/>
          </a:p>
          <a:p>
            <a:pPr marL="179388" indent="-179388" defTabSz="914378"/>
            <a:r>
              <a:rPr lang="da-DK" sz="900" b="1" dirty="0" smtClean="0"/>
              <a:t>Tilføj sektionsadskillelser</a:t>
            </a:r>
          </a:p>
          <a:p>
            <a:pPr marL="179388" indent="-179388" defTabSz="914378">
              <a:buFont typeface="Arial" pitchFamily="34" charset="0"/>
              <a:buChar char="•"/>
            </a:pPr>
            <a:r>
              <a:rPr lang="da-DK" sz="900" dirty="0" smtClean="0"/>
              <a:t>Indsæt sektionsadskillelser løbende i dokumentet, hvor det vurderes nødvendigt</a:t>
            </a:r>
          </a:p>
          <a:p>
            <a:pPr marL="179388" indent="-179388" defTabSz="914378">
              <a:buFont typeface="Arial" pitchFamily="34" charset="0"/>
              <a:buChar char="•"/>
            </a:pPr>
            <a:r>
              <a:rPr lang="da-DK" sz="900" dirty="0" smtClean="0"/>
              <a:t>Typisk er det en god idé at have en sektionsadskillelse mellem de tre hovedbudskaber i ens storyboard og mellem niveauerne under det, hvis det er et dybt træ, der er lavet</a:t>
            </a:r>
          </a:p>
          <a:p>
            <a:pPr marL="179388" indent="-179388" defTabSz="914378">
              <a:buFont typeface="Arial" pitchFamily="34" charset="0"/>
              <a:buChar char="•"/>
            </a:pPr>
            <a:r>
              <a:rPr lang="da-DK" sz="900" dirty="0" smtClean="0"/>
              <a:t>Sektionsadskillelser hjælper læseren med at se strukturen i dokumentet.</a:t>
            </a:r>
          </a:p>
        </p:txBody>
      </p:sp>
      <p:sp>
        <p:nvSpPr>
          <p:cNvPr id="10" name="Rektangel 9"/>
          <p:cNvSpPr/>
          <p:nvPr/>
        </p:nvSpPr>
        <p:spPr bwMode="auto">
          <a:xfrm>
            <a:off x="4067944" y="166560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kumimoji="0" lang="da-DK" sz="1200" b="1" i="0" u="none" strike="noStrike" cap="none" normalizeH="0" baseline="0" dirty="0" smtClean="0">
                <a:ln>
                  <a:noFill/>
                </a:ln>
                <a:solidFill>
                  <a:schemeClr val="bg1"/>
                </a:solidFill>
                <a:effectLst/>
                <a:latin typeface="Verdana" pitchFamily="34" charset="0"/>
              </a:rPr>
              <a:t>2</a:t>
            </a:r>
            <a:r>
              <a:rPr lang="da-DK" sz="1200" b="1" dirty="0" smtClean="0">
                <a:solidFill>
                  <a:schemeClr val="bg1"/>
                </a:solidFill>
              </a:rPr>
              <a:t>: Tilføj dias til dokumentstrukturen</a:t>
            </a:r>
          </a:p>
        </p:txBody>
      </p:sp>
      <p:grpSp>
        <p:nvGrpSpPr>
          <p:cNvPr id="18" name="Gruppe 17"/>
          <p:cNvGrpSpPr/>
          <p:nvPr/>
        </p:nvGrpSpPr>
        <p:grpSpPr>
          <a:xfrm>
            <a:off x="1043609" y="1772817"/>
            <a:ext cx="1800199" cy="4000444"/>
            <a:chOff x="971600" y="1772816"/>
            <a:chExt cx="1771397" cy="4644352"/>
          </a:xfrm>
        </p:grpSpPr>
        <p:pic>
          <p:nvPicPr>
            <p:cNvPr id="13" name="Picture 2"/>
            <p:cNvPicPr>
              <a:picLocks noChangeArrowheads="1"/>
            </p:cNvPicPr>
            <p:nvPr/>
          </p:nvPicPr>
          <p:blipFill>
            <a:blip r:embed="rId2" cstate="print"/>
            <a:srcRect l="2430" t="73963" r="53822" b="2503"/>
            <a:stretch>
              <a:fillRect/>
            </a:stretch>
          </p:blipFill>
          <p:spPr bwMode="auto">
            <a:xfrm>
              <a:off x="971600" y="4941168"/>
              <a:ext cx="1771200" cy="1476000"/>
            </a:xfrm>
            <a:prstGeom prst="rect">
              <a:avLst/>
            </a:prstGeom>
            <a:noFill/>
            <a:ln w="9525">
              <a:solidFill>
                <a:schemeClr val="tx1"/>
              </a:solidFill>
              <a:miter lim="800000"/>
              <a:headEnd/>
              <a:tailEnd/>
            </a:ln>
          </p:spPr>
        </p:pic>
        <p:pic>
          <p:nvPicPr>
            <p:cNvPr id="16" name="Picture 2"/>
            <p:cNvPicPr>
              <a:picLocks noChangeArrowheads="1"/>
            </p:cNvPicPr>
            <p:nvPr/>
          </p:nvPicPr>
          <p:blipFill>
            <a:blip r:embed="rId2" cstate="print"/>
            <a:srcRect l="53470" t="1681" r="2782" b="74785"/>
            <a:stretch>
              <a:fillRect/>
            </a:stretch>
          </p:blipFill>
          <p:spPr bwMode="auto">
            <a:xfrm>
              <a:off x="971600" y="3356992"/>
              <a:ext cx="1771200" cy="1476000"/>
            </a:xfrm>
            <a:prstGeom prst="rect">
              <a:avLst/>
            </a:prstGeom>
            <a:noFill/>
            <a:ln w="9525">
              <a:solidFill>
                <a:schemeClr val="tx1"/>
              </a:solidFill>
              <a:miter lim="800000"/>
              <a:headEnd/>
              <a:tailEnd/>
            </a:ln>
          </p:spPr>
        </p:pic>
        <p:pic>
          <p:nvPicPr>
            <p:cNvPr id="17" name="Picture 2"/>
            <p:cNvPicPr>
              <a:picLocks noChangeAspect="1" noChangeArrowheads="1"/>
            </p:cNvPicPr>
            <p:nvPr/>
          </p:nvPicPr>
          <p:blipFill>
            <a:blip r:embed="rId2" cstate="print"/>
            <a:srcRect l="2430" t="1681" r="53821" b="73104"/>
            <a:stretch>
              <a:fillRect/>
            </a:stretch>
          </p:blipFill>
          <p:spPr bwMode="auto">
            <a:xfrm>
              <a:off x="971600" y="1772816"/>
              <a:ext cx="1771397" cy="1476164"/>
            </a:xfrm>
            <a:prstGeom prst="rect">
              <a:avLst/>
            </a:prstGeom>
            <a:noFill/>
            <a:ln w="3175">
              <a:solidFill>
                <a:schemeClr val="tx1"/>
              </a:solidFill>
              <a:miter lim="800000"/>
              <a:headEnd/>
              <a:tailEnd/>
            </a:ln>
          </p:spPr>
        </p:pic>
      </p:grpSp>
      <p:sp>
        <p:nvSpPr>
          <p:cNvPr id="11" name="Tekstfelt 11"/>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a:t>
            </a:r>
            <a:r>
              <a:rPr lang="da-DK" sz="800" dirty="0" err="1" smtClean="0"/>
              <a:t>Press</a:t>
            </a:r>
            <a:endParaRPr lang="da-DK" sz="800" dirty="0"/>
          </a:p>
        </p:txBody>
      </p:sp>
      <p:sp>
        <p:nvSpPr>
          <p:cNvPr id="12" name="Rektangel 1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Tilføj eventuelt manglende dias til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52</a:t>
            </a:fld>
            <a:endParaRPr lang="da-DK"/>
          </a:p>
        </p:txBody>
      </p:sp>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1200" b="1" dirty="0"/>
          </a:p>
          <a:p>
            <a:pPr defTabSz="914378"/>
            <a:r>
              <a:rPr lang="da-DK" sz="900" b="1" dirty="0" smtClean="0"/>
              <a:t>Overvej om der mangler dias i strukturen</a:t>
            </a:r>
          </a:p>
          <a:p>
            <a:pPr marL="179388" indent="-179388" defTabSz="914378">
              <a:buFont typeface="Arial" pitchFamily="34" charset="0"/>
              <a:buChar char="•"/>
            </a:pPr>
            <a:r>
              <a:rPr lang="da-DK" sz="900" dirty="0" smtClean="0"/>
              <a:t>Er der et naturligt budskab, der ikke findes i strukturen?</a:t>
            </a:r>
          </a:p>
          <a:p>
            <a:pPr marL="179388" indent="-179388" defTabSz="914378">
              <a:buFont typeface="Arial" pitchFamily="34" charset="0"/>
              <a:buChar char="•"/>
            </a:pPr>
            <a:r>
              <a:rPr lang="da-DK" sz="900" dirty="0" smtClean="0"/>
              <a:t>Mangler der løbende opsummeringer for at få et godt flow?</a:t>
            </a:r>
          </a:p>
          <a:p>
            <a:pPr marL="179388" indent="-179388" defTabSz="914378">
              <a:buFont typeface="Arial" pitchFamily="34" charset="0"/>
              <a:buChar char="•"/>
            </a:pPr>
            <a:r>
              <a:rPr lang="da-DK" sz="900" dirty="0" smtClean="0"/>
              <a:t>Mangler der en afslutning på dit dokument?</a:t>
            </a:r>
          </a:p>
          <a:p>
            <a:pPr marL="179388" indent="-179388" defTabSz="914378">
              <a:buFont typeface="Arial" pitchFamily="34" charset="0"/>
              <a:buChar char="•"/>
            </a:pPr>
            <a:r>
              <a:rPr lang="da-DK" sz="900" dirty="0" smtClean="0"/>
              <a:t>Mangler der en tydelig </a:t>
            </a:r>
            <a:r>
              <a:rPr lang="da-DK" sz="900" dirty="0" err="1" smtClean="0"/>
              <a:t>call</a:t>
            </a:r>
            <a:r>
              <a:rPr lang="da-DK" sz="900" dirty="0" smtClean="0"/>
              <a:t>-to-action?</a:t>
            </a:r>
          </a:p>
          <a:p>
            <a:pPr marL="179388" indent="-179388" defTabSz="914378"/>
            <a:endParaRPr lang="da-DK" sz="900" dirty="0" smtClean="0"/>
          </a:p>
          <a:p>
            <a:pPr marL="179388" indent="-179388" defTabSz="914378"/>
            <a:r>
              <a:rPr lang="da-DK" sz="900" b="1" dirty="0" smtClean="0"/>
              <a:t>Forventer målgruppen noget indhold?</a:t>
            </a:r>
          </a:p>
          <a:p>
            <a:pPr marL="179388" indent="-179388" defTabSz="914378">
              <a:buFont typeface="Arial" pitchFamily="34" charset="0"/>
              <a:buChar char="•"/>
            </a:pPr>
            <a:r>
              <a:rPr lang="da-DK" sz="900" dirty="0" smtClean="0"/>
              <a:t>Har målgruppen forventninger til noget specifikt indhold, der ikke er tilstede?</a:t>
            </a:r>
          </a:p>
          <a:p>
            <a:pPr marL="179388" indent="-179388" defTabSz="914378">
              <a:buFont typeface="Arial" pitchFamily="34" charset="0"/>
              <a:buChar char="•"/>
            </a:pPr>
            <a:r>
              <a:rPr lang="da-DK" sz="900" dirty="0" smtClean="0"/>
              <a:t>Forventningerne kunne eksempelvis være til en tidsplan, en kommunikationsplan, et organisationsdiagram, en bestemt teoretisk model eller noget helt andet</a:t>
            </a:r>
          </a:p>
          <a:p>
            <a:pPr marL="179388" indent="-179388" defTabSz="914378">
              <a:buFont typeface="Arial" pitchFamily="34" charset="0"/>
              <a:buChar char="•"/>
            </a:pPr>
            <a:endParaRPr lang="da-DK" sz="900" dirty="0" smtClean="0"/>
          </a:p>
          <a:p>
            <a:pPr marL="179388" indent="-179388" defTabSz="914378"/>
            <a:r>
              <a:rPr lang="da-DK" sz="900" b="1" dirty="0" smtClean="0"/>
              <a:t>Kan der med fordel tilføjes dias fra en generisk struktur?</a:t>
            </a:r>
          </a:p>
          <a:p>
            <a:pPr marL="179388" indent="-179388" defTabSz="914378">
              <a:buFont typeface="Arial" pitchFamily="34" charset="0"/>
              <a:buChar char="•"/>
            </a:pPr>
            <a:r>
              <a:rPr lang="da-DK" sz="900" dirty="0" smtClean="0"/>
              <a:t>Forside</a:t>
            </a:r>
          </a:p>
          <a:p>
            <a:pPr marL="179388" indent="-179388" defTabSz="914378">
              <a:buFont typeface="Arial" pitchFamily="34" charset="0"/>
              <a:buChar char="•"/>
            </a:pPr>
            <a:r>
              <a:rPr lang="da-DK" sz="900" dirty="0" err="1" smtClean="0"/>
              <a:t>Executive</a:t>
            </a:r>
            <a:r>
              <a:rPr lang="da-DK" sz="900" dirty="0" smtClean="0"/>
              <a:t> summary</a:t>
            </a:r>
          </a:p>
          <a:p>
            <a:pPr marL="179388" indent="-179388" defTabSz="914378">
              <a:buFont typeface="Arial" pitchFamily="34" charset="0"/>
              <a:buChar char="•"/>
            </a:pPr>
            <a:r>
              <a:rPr lang="da-DK" sz="900" dirty="0" smtClean="0"/>
              <a:t>Indholdsfortegnelse</a:t>
            </a:r>
          </a:p>
          <a:p>
            <a:pPr marL="179388" indent="-179388" defTabSz="914378">
              <a:buFont typeface="Arial" pitchFamily="34" charset="0"/>
              <a:buChar char="•"/>
            </a:pPr>
            <a:r>
              <a:rPr lang="da-DK" sz="900" dirty="0" smtClean="0"/>
              <a:t>Indhold</a:t>
            </a:r>
          </a:p>
          <a:p>
            <a:pPr marL="179388" indent="-179388" defTabSz="914378">
              <a:buFont typeface="Arial" pitchFamily="34" charset="0"/>
              <a:buChar char="•"/>
            </a:pPr>
            <a:r>
              <a:rPr lang="da-DK" sz="900" dirty="0" smtClean="0"/>
              <a:t>Sektionsadskillelse</a:t>
            </a:r>
          </a:p>
          <a:p>
            <a:pPr marL="179388" indent="-179388" defTabSz="914378">
              <a:buFont typeface="Arial" pitchFamily="34" charset="0"/>
              <a:buChar char="•"/>
            </a:pPr>
            <a:r>
              <a:rPr lang="da-DK" sz="900" dirty="0" smtClean="0"/>
              <a:t>Indhold (fortsat)</a:t>
            </a:r>
          </a:p>
          <a:p>
            <a:pPr marL="179388" indent="-179388" defTabSz="914378">
              <a:buFont typeface="Arial" pitchFamily="34" charset="0"/>
              <a:buChar char="•"/>
            </a:pPr>
            <a:r>
              <a:rPr lang="da-DK" sz="900" dirty="0" smtClean="0"/>
              <a:t>Bilagsforside</a:t>
            </a:r>
          </a:p>
          <a:p>
            <a:pPr marL="179388" indent="-179388" defTabSz="914378">
              <a:buFont typeface="Arial" pitchFamily="34" charset="0"/>
              <a:buChar char="•"/>
            </a:pPr>
            <a:r>
              <a:rPr lang="da-DK" sz="900" dirty="0" smtClean="0"/>
              <a:t>Bilag</a:t>
            </a:r>
          </a:p>
          <a:p>
            <a:pPr marL="179388" indent="-179388" defTabSz="914378">
              <a:buFont typeface="Arial" pitchFamily="34" charset="0"/>
              <a:buChar char="•"/>
            </a:pPr>
            <a:r>
              <a:rPr lang="da-DK" sz="900" dirty="0" smtClean="0"/>
              <a:t>Enkelte bilag</a:t>
            </a:r>
          </a:p>
          <a:p>
            <a:pPr marL="179388" indent="-179388" defTabSz="914378">
              <a:buFont typeface="Arial" pitchFamily="34" charset="0"/>
              <a:buChar char="•"/>
            </a:pPr>
            <a:r>
              <a:rPr lang="da-DK" sz="900" dirty="0" err="1" smtClean="0"/>
              <a:t>Change</a:t>
            </a:r>
            <a:r>
              <a:rPr lang="da-DK" sz="900" dirty="0" smtClean="0"/>
              <a:t> log</a:t>
            </a:r>
          </a:p>
          <a:p>
            <a:pPr marL="179388" indent="-179388" defTabSz="914378">
              <a:buFont typeface="Arial" pitchFamily="34" charset="0"/>
              <a:buChar char="•"/>
            </a:pPr>
            <a:endParaRPr lang="da-DK" sz="900" dirty="0" smtClean="0"/>
          </a:p>
        </p:txBody>
      </p:sp>
      <p:sp>
        <p:nvSpPr>
          <p:cNvPr id="10" name="Rektangel 9"/>
          <p:cNvSpPr/>
          <p:nvPr/>
        </p:nvSpPr>
        <p:spPr bwMode="auto">
          <a:xfrm>
            <a:off x="4067944" y="166560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kumimoji="0" lang="da-DK" sz="1200" b="1" i="0" u="none" strike="noStrike" cap="none" normalizeH="0" baseline="0" dirty="0" smtClean="0">
                <a:ln>
                  <a:noFill/>
                </a:ln>
                <a:solidFill>
                  <a:schemeClr val="bg1"/>
                </a:solidFill>
                <a:effectLst/>
                <a:latin typeface="Verdana" pitchFamily="34" charset="0"/>
              </a:rPr>
              <a:t>3</a:t>
            </a:r>
            <a:r>
              <a:rPr lang="da-DK" sz="1200" b="1" dirty="0" smtClean="0">
                <a:solidFill>
                  <a:schemeClr val="bg1"/>
                </a:solidFill>
              </a:rPr>
              <a:t>: Tilføj eventuelt manglende dias</a:t>
            </a:r>
          </a:p>
        </p:txBody>
      </p:sp>
      <p:grpSp>
        <p:nvGrpSpPr>
          <p:cNvPr id="12" name="Gruppe 11"/>
          <p:cNvGrpSpPr/>
          <p:nvPr/>
        </p:nvGrpSpPr>
        <p:grpSpPr>
          <a:xfrm>
            <a:off x="755576" y="1916952"/>
            <a:ext cx="2854880" cy="2736184"/>
            <a:chOff x="971888" y="1844944"/>
            <a:chExt cx="1727904" cy="1656064"/>
          </a:xfrm>
        </p:grpSpPr>
        <p:pic>
          <p:nvPicPr>
            <p:cNvPr id="210947" name="Picture 3"/>
            <p:cNvPicPr>
              <a:picLocks noChangeArrowheads="1"/>
            </p:cNvPicPr>
            <p:nvPr/>
          </p:nvPicPr>
          <p:blipFill>
            <a:blip r:embed="rId2" cstate="print"/>
            <a:srcRect/>
            <a:stretch>
              <a:fillRect/>
            </a:stretch>
          </p:blipFill>
          <p:spPr bwMode="auto">
            <a:xfrm>
              <a:off x="971888" y="1844944"/>
              <a:ext cx="1296000" cy="1080000"/>
            </a:xfrm>
            <a:prstGeom prst="rect">
              <a:avLst/>
            </a:prstGeom>
            <a:noFill/>
            <a:ln w="9525">
              <a:solidFill>
                <a:schemeClr val="tx1"/>
              </a:solidFill>
              <a:miter lim="800000"/>
              <a:headEnd/>
              <a:tailEnd/>
            </a:ln>
          </p:spPr>
        </p:pic>
        <p:pic>
          <p:nvPicPr>
            <p:cNvPr id="8" name="Picture 3"/>
            <p:cNvPicPr>
              <a:picLocks noChangeArrowheads="1"/>
            </p:cNvPicPr>
            <p:nvPr/>
          </p:nvPicPr>
          <p:blipFill>
            <a:blip r:embed="rId2" cstate="print"/>
            <a:srcRect/>
            <a:stretch>
              <a:fillRect/>
            </a:stretch>
          </p:blipFill>
          <p:spPr bwMode="auto">
            <a:xfrm>
              <a:off x="1187768" y="2132976"/>
              <a:ext cx="1296000" cy="1080000"/>
            </a:xfrm>
            <a:prstGeom prst="rect">
              <a:avLst/>
            </a:prstGeom>
            <a:noFill/>
            <a:ln w="9525">
              <a:solidFill>
                <a:schemeClr val="tx1"/>
              </a:solidFill>
              <a:miter lim="800000"/>
              <a:headEnd/>
              <a:tailEnd/>
            </a:ln>
          </p:spPr>
        </p:pic>
        <p:pic>
          <p:nvPicPr>
            <p:cNvPr id="11" name="Picture 3"/>
            <p:cNvPicPr>
              <a:picLocks noChangeArrowheads="1"/>
            </p:cNvPicPr>
            <p:nvPr/>
          </p:nvPicPr>
          <p:blipFill>
            <a:blip r:embed="rId2" cstate="print"/>
            <a:srcRect/>
            <a:stretch>
              <a:fillRect/>
            </a:stretch>
          </p:blipFill>
          <p:spPr bwMode="auto">
            <a:xfrm>
              <a:off x="1403792" y="2421008"/>
              <a:ext cx="1296000" cy="1080000"/>
            </a:xfrm>
            <a:prstGeom prst="rect">
              <a:avLst/>
            </a:prstGeom>
            <a:noFill/>
            <a:ln w="9525">
              <a:solidFill>
                <a:schemeClr val="tx1"/>
              </a:solidFill>
              <a:miter lim="800000"/>
              <a:headEnd/>
              <a:tailEnd/>
            </a:ln>
          </p:spPr>
        </p:pic>
      </p:grpSp>
      <p:sp>
        <p:nvSpPr>
          <p:cNvPr id="14" name="Tekstfelt 11"/>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a:t>
            </a:r>
            <a:endParaRPr lang="da-DK" sz="800" dirty="0"/>
          </a:p>
        </p:txBody>
      </p:sp>
      <p:sp>
        <p:nvSpPr>
          <p:cNvPr id="13" name="Rektangel 1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a:noFill/>
        </p:spPr>
        <p:txBody>
          <a:bodyPr/>
          <a:lstStyle/>
          <a:p>
            <a:r>
              <a:rPr lang="da-DK" dirty="0" smtClean="0"/>
              <a:t>Verificer rækkefølgen af budskaberne i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53</a:t>
            </a:fld>
            <a:endParaRPr lang="da-DK"/>
          </a:p>
        </p:txBody>
      </p:sp>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900" b="1" u="sng" dirty="0" smtClean="0"/>
          </a:p>
          <a:p>
            <a:pPr defTabSz="914378"/>
            <a:r>
              <a:rPr lang="da-DK" sz="900" b="1" dirty="0" smtClean="0"/>
              <a:t>Er der en standard, der skal følges?</a:t>
            </a:r>
          </a:p>
          <a:p>
            <a:pPr marL="179388" indent="-179388" defTabSz="914378">
              <a:buFont typeface="Arial" pitchFamily="34" charset="0"/>
              <a:buChar char="•"/>
            </a:pPr>
            <a:r>
              <a:rPr lang="da-DK" sz="900" dirty="0" smtClean="0"/>
              <a:t>Overvej om der er nogen, der har en bestemt forventning til rækkefølgen. Indfries den?</a:t>
            </a:r>
          </a:p>
          <a:p>
            <a:pPr marL="179388" indent="-179388" defTabSz="914378">
              <a:buFont typeface="Arial" pitchFamily="34" charset="0"/>
              <a:buChar char="•"/>
            </a:pPr>
            <a:r>
              <a:rPr lang="da-DK" sz="900" dirty="0" smtClean="0"/>
              <a:t>Er der en veletableret standard for denne type af præsentation?</a:t>
            </a:r>
          </a:p>
          <a:p>
            <a:pPr marL="179388" indent="-179388" defTabSz="914378">
              <a:buFont typeface="Arial" pitchFamily="34" charset="0"/>
              <a:buChar char="•"/>
            </a:pPr>
            <a:endParaRPr lang="da-DK" sz="900" dirty="0" smtClean="0"/>
          </a:p>
          <a:p>
            <a:pPr marL="179388" indent="-179388" defTabSz="914378"/>
            <a:r>
              <a:rPr lang="da-DK" sz="900" b="1" dirty="0" smtClean="0"/>
              <a:t>Verificer mod storyboard</a:t>
            </a:r>
          </a:p>
          <a:p>
            <a:pPr marL="179388" indent="-179388" defTabSz="914378">
              <a:buFont typeface="Arial" pitchFamily="34" charset="0"/>
              <a:buChar char="•"/>
            </a:pPr>
            <a:r>
              <a:rPr lang="da-DK" sz="900" dirty="0" smtClean="0"/>
              <a:t>Passer dias-strukturen stadig mod den pyramidestruktur, der er i dit storyboard</a:t>
            </a:r>
          </a:p>
          <a:p>
            <a:pPr marL="179388" indent="-179388" defTabSz="914378">
              <a:buFont typeface="Arial" pitchFamily="34" charset="0"/>
              <a:buChar char="•"/>
            </a:pPr>
            <a:r>
              <a:rPr lang="da-DK" sz="900" dirty="0" smtClean="0"/>
              <a:t>Er der stadig en tydelig sammenhæng mellem vigtige og underliggende budskaber?</a:t>
            </a:r>
          </a:p>
          <a:p>
            <a:pPr marL="179388" indent="-179388" defTabSz="914378">
              <a:buFont typeface="Arial" pitchFamily="34" charset="0"/>
              <a:buChar char="•"/>
            </a:pPr>
            <a:endParaRPr lang="da-DK" sz="900" dirty="0" smtClean="0"/>
          </a:p>
          <a:p>
            <a:pPr marL="179388" indent="-179388" defTabSz="914378"/>
            <a:r>
              <a:rPr lang="da-DK" sz="900" b="1" dirty="0" smtClean="0"/>
              <a:t>Overvej bilag</a:t>
            </a:r>
          </a:p>
          <a:p>
            <a:pPr marL="179388" indent="-179388" defTabSz="914378">
              <a:buFont typeface="Arial" pitchFamily="34" charset="0"/>
              <a:buChar char="•"/>
            </a:pPr>
            <a:r>
              <a:rPr lang="da-DK" sz="900" dirty="0" smtClean="0"/>
              <a:t>Overvej om noget skal flyttes til bilag grundet dårligt flow</a:t>
            </a:r>
          </a:p>
          <a:p>
            <a:pPr marL="179388" indent="-179388" defTabSz="914378">
              <a:buFont typeface="Arial" pitchFamily="34" charset="0"/>
              <a:buChar char="•"/>
            </a:pPr>
            <a:endParaRPr lang="da-DK" sz="900" dirty="0" smtClean="0"/>
          </a:p>
        </p:txBody>
      </p:sp>
      <p:sp>
        <p:nvSpPr>
          <p:cNvPr id="10" name="Rektangel 9"/>
          <p:cNvSpPr/>
          <p:nvPr/>
        </p:nvSpPr>
        <p:spPr bwMode="auto">
          <a:xfrm>
            <a:off x="4067944" y="166560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kumimoji="0" lang="da-DK" sz="1200" b="1" i="0" u="none" strike="noStrike" cap="none" normalizeH="0" baseline="0" dirty="0" smtClean="0">
                <a:ln>
                  <a:noFill/>
                </a:ln>
                <a:solidFill>
                  <a:schemeClr val="bg1"/>
                </a:solidFill>
                <a:effectLst/>
                <a:latin typeface="Verdana" pitchFamily="34" charset="0"/>
              </a:rPr>
              <a:t>4</a:t>
            </a:r>
            <a:r>
              <a:rPr lang="da-DK" sz="1200" b="1" dirty="0" smtClean="0">
                <a:solidFill>
                  <a:schemeClr val="bg1"/>
                </a:solidFill>
              </a:rPr>
              <a:t>: Verificer rækkefølgen</a:t>
            </a:r>
          </a:p>
        </p:txBody>
      </p:sp>
      <p:grpSp>
        <p:nvGrpSpPr>
          <p:cNvPr id="17" name="Gruppe 16"/>
          <p:cNvGrpSpPr/>
          <p:nvPr/>
        </p:nvGrpSpPr>
        <p:grpSpPr>
          <a:xfrm>
            <a:off x="755576" y="2132856"/>
            <a:ext cx="2755506" cy="2952328"/>
            <a:chOff x="899592" y="3212976"/>
            <a:chExt cx="2016224" cy="2160240"/>
          </a:xfrm>
        </p:grpSpPr>
        <p:pic>
          <p:nvPicPr>
            <p:cNvPr id="8" name="Picture 2"/>
            <p:cNvPicPr>
              <a:picLocks noChangeArrowheads="1"/>
            </p:cNvPicPr>
            <p:nvPr/>
          </p:nvPicPr>
          <p:blipFill>
            <a:blip r:embed="rId2" cstate="print"/>
            <a:srcRect l="53470" t="73963" r="2782" b="2503"/>
            <a:stretch>
              <a:fillRect/>
            </a:stretch>
          </p:blipFill>
          <p:spPr bwMode="auto">
            <a:xfrm>
              <a:off x="899592" y="3212976"/>
              <a:ext cx="1296000" cy="1080000"/>
            </a:xfrm>
            <a:prstGeom prst="rect">
              <a:avLst/>
            </a:prstGeom>
            <a:noFill/>
            <a:ln w="9525">
              <a:solidFill>
                <a:schemeClr val="tx1"/>
              </a:solidFill>
              <a:miter lim="800000"/>
              <a:headEnd/>
              <a:tailEnd/>
            </a:ln>
          </p:spPr>
        </p:pic>
        <p:pic>
          <p:nvPicPr>
            <p:cNvPr id="11" name="Picture 2"/>
            <p:cNvPicPr>
              <a:picLocks noChangeArrowheads="1"/>
            </p:cNvPicPr>
            <p:nvPr/>
          </p:nvPicPr>
          <p:blipFill>
            <a:blip r:embed="rId2" cstate="print"/>
            <a:srcRect l="2430" t="73963" r="53822" b="2503"/>
            <a:stretch>
              <a:fillRect/>
            </a:stretch>
          </p:blipFill>
          <p:spPr bwMode="auto">
            <a:xfrm>
              <a:off x="1043608" y="3429000"/>
              <a:ext cx="1296000" cy="1080000"/>
            </a:xfrm>
            <a:prstGeom prst="rect">
              <a:avLst/>
            </a:prstGeom>
            <a:noFill/>
            <a:ln w="9525">
              <a:solidFill>
                <a:schemeClr val="tx1"/>
              </a:solidFill>
              <a:miter lim="800000"/>
              <a:headEnd/>
              <a:tailEnd/>
            </a:ln>
          </p:spPr>
        </p:pic>
        <p:pic>
          <p:nvPicPr>
            <p:cNvPr id="12" name="Picture 2"/>
            <p:cNvPicPr>
              <a:picLocks noChangeAspect="1" noChangeArrowheads="1"/>
            </p:cNvPicPr>
            <p:nvPr/>
          </p:nvPicPr>
          <p:blipFill>
            <a:blip r:embed="rId2" cstate="print"/>
            <a:srcRect l="53470" t="36982" r="2782" b="37803"/>
            <a:stretch>
              <a:fillRect/>
            </a:stretch>
          </p:blipFill>
          <p:spPr bwMode="auto">
            <a:xfrm>
              <a:off x="1187624" y="3645024"/>
              <a:ext cx="1296144" cy="1080120"/>
            </a:xfrm>
            <a:prstGeom prst="rect">
              <a:avLst/>
            </a:prstGeom>
            <a:noFill/>
            <a:ln w="9525">
              <a:solidFill>
                <a:schemeClr val="tx1"/>
              </a:solidFill>
              <a:miter lim="800000"/>
              <a:headEnd/>
              <a:tailEnd/>
            </a:ln>
          </p:spPr>
        </p:pic>
        <p:pic>
          <p:nvPicPr>
            <p:cNvPr id="13" name="Picture 2"/>
            <p:cNvPicPr>
              <a:picLocks noChangeAspect="1" noChangeArrowheads="1"/>
            </p:cNvPicPr>
            <p:nvPr/>
          </p:nvPicPr>
          <p:blipFill>
            <a:blip r:embed="rId2" cstate="print"/>
            <a:srcRect l="2430" t="36982" r="53822" b="37803"/>
            <a:stretch>
              <a:fillRect/>
            </a:stretch>
          </p:blipFill>
          <p:spPr bwMode="auto">
            <a:xfrm>
              <a:off x="1331640" y="3861048"/>
              <a:ext cx="1296144" cy="1080120"/>
            </a:xfrm>
            <a:prstGeom prst="rect">
              <a:avLst/>
            </a:prstGeom>
            <a:noFill/>
            <a:ln w="9525">
              <a:solidFill>
                <a:schemeClr val="tx1"/>
              </a:solidFill>
              <a:miter lim="800000"/>
              <a:headEnd/>
              <a:tailEnd/>
            </a:ln>
          </p:spPr>
        </p:pic>
        <p:pic>
          <p:nvPicPr>
            <p:cNvPr id="14" name="Picture 2"/>
            <p:cNvPicPr>
              <a:picLocks noChangeArrowheads="1"/>
            </p:cNvPicPr>
            <p:nvPr/>
          </p:nvPicPr>
          <p:blipFill>
            <a:blip r:embed="rId2" cstate="print"/>
            <a:srcRect l="53470" t="1681" r="2782" b="74785"/>
            <a:stretch>
              <a:fillRect/>
            </a:stretch>
          </p:blipFill>
          <p:spPr bwMode="auto">
            <a:xfrm>
              <a:off x="1475656" y="4077072"/>
              <a:ext cx="1296000" cy="1080000"/>
            </a:xfrm>
            <a:prstGeom prst="rect">
              <a:avLst/>
            </a:prstGeom>
            <a:noFill/>
            <a:ln w="9525">
              <a:solidFill>
                <a:schemeClr val="tx1"/>
              </a:solidFill>
              <a:miter lim="800000"/>
              <a:headEnd/>
              <a:tailEnd/>
            </a:ln>
          </p:spPr>
        </p:pic>
        <p:pic>
          <p:nvPicPr>
            <p:cNvPr id="15" name="Picture 2"/>
            <p:cNvPicPr>
              <a:picLocks noChangeAspect="1" noChangeArrowheads="1"/>
            </p:cNvPicPr>
            <p:nvPr/>
          </p:nvPicPr>
          <p:blipFill>
            <a:blip r:embed="rId2" cstate="print"/>
            <a:srcRect l="2430" t="1681" r="53821" b="73104"/>
            <a:stretch>
              <a:fillRect/>
            </a:stretch>
          </p:blipFill>
          <p:spPr bwMode="auto">
            <a:xfrm>
              <a:off x="1619672" y="4293096"/>
              <a:ext cx="1296144" cy="1080120"/>
            </a:xfrm>
            <a:prstGeom prst="rect">
              <a:avLst/>
            </a:prstGeom>
            <a:noFill/>
            <a:ln w="3175">
              <a:solidFill>
                <a:schemeClr val="tx1"/>
              </a:solidFill>
              <a:miter lim="800000"/>
              <a:headEnd/>
              <a:tailEnd/>
            </a:ln>
          </p:spPr>
        </p:pic>
      </p:grpSp>
      <p:cxnSp>
        <p:nvCxnSpPr>
          <p:cNvPr id="19" name="Lige pilforbindelse 18"/>
          <p:cNvCxnSpPr>
            <a:endCxn id="8" idx="0"/>
          </p:cNvCxnSpPr>
          <p:nvPr/>
        </p:nvCxnSpPr>
        <p:spPr bwMode="auto">
          <a:xfrm flipH="1" flipV="1">
            <a:off x="1641176" y="2132856"/>
            <a:ext cx="1058616" cy="1728192"/>
          </a:xfrm>
          <a:prstGeom prst="straightConnector1">
            <a:avLst/>
          </a:prstGeom>
          <a:solidFill>
            <a:schemeClr val="accent2"/>
          </a:solidFill>
          <a:ln w="57150" cap="flat" cmpd="sng" algn="ctr">
            <a:solidFill>
              <a:schemeClr val="tx2"/>
            </a:solidFill>
            <a:prstDash val="solid"/>
            <a:round/>
            <a:headEnd type="none" w="med" len="med"/>
            <a:tailEnd type="arrow"/>
          </a:ln>
          <a:effectLst/>
        </p:spPr>
      </p:cxnSp>
      <p:sp>
        <p:nvSpPr>
          <p:cNvPr id="18" name="Tekstfelt 11"/>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a:t>
            </a:r>
            <a:r>
              <a:rPr lang="da-DK" sz="800" dirty="0" err="1" smtClean="0"/>
              <a:t>Press</a:t>
            </a:r>
            <a:endParaRPr lang="da-DK" sz="800" dirty="0"/>
          </a:p>
        </p:txBody>
      </p:sp>
      <p:sp>
        <p:nvSpPr>
          <p:cNvPr id="20" name="Rektangel 1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Afprøv dias-strukturen ved en mundtlig gennemgang</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54</a:t>
            </a:fld>
            <a:endParaRPr lang="da-DK"/>
          </a:p>
        </p:txBody>
      </p:sp>
      <p:sp>
        <p:nvSpPr>
          <p:cNvPr id="9" name="Rektangel 8"/>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1200" b="1" dirty="0"/>
          </a:p>
          <a:p>
            <a:pPr defTabSz="914378"/>
            <a:r>
              <a:rPr lang="da-DK" sz="900" b="1" dirty="0" smtClean="0"/>
              <a:t>Gennemfør en højtlæsning af strukturen</a:t>
            </a:r>
          </a:p>
          <a:p>
            <a:pPr marL="179388" indent="-179388" defTabSz="914378">
              <a:buFont typeface="Arial" charset="0"/>
              <a:buChar char="•"/>
            </a:pPr>
            <a:r>
              <a:rPr lang="da-DK" sz="900" dirty="0" smtClean="0"/>
              <a:t>Højtlæsningen af dias-strukturen skal være sammenhængende</a:t>
            </a:r>
          </a:p>
          <a:p>
            <a:pPr marL="179388" indent="-179388" defTabSz="914378">
              <a:buFont typeface="Arial" charset="0"/>
              <a:buChar char="•"/>
            </a:pPr>
            <a:r>
              <a:rPr lang="da-DK" sz="900" dirty="0" smtClean="0"/>
              <a:t>Hvis der ikke er sammenhæng i strukturen, så genbesøg skridt 1-4.</a:t>
            </a:r>
          </a:p>
          <a:p>
            <a:pPr defTabSz="914378"/>
            <a:endParaRPr lang="da-DK" sz="900" b="1" dirty="0" smtClean="0"/>
          </a:p>
          <a:p>
            <a:pPr defTabSz="914378"/>
            <a:r>
              <a:rPr lang="da-DK" sz="900" b="1" dirty="0" smtClean="0"/>
              <a:t>Valider med en sparringspartner</a:t>
            </a:r>
          </a:p>
          <a:p>
            <a:pPr marL="179388" indent="-179388" defTabSz="914378">
              <a:buFont typeface="Arial" pitchFamily="34" charset="0"/>
              <a:buChar char="•"/>
            </a:pPr>
            <a:r>
              <a:rPr lang="da-DK" sz="900" dirty="0" smtClean="0"/>
              <a:t>Brug meget gerne tid på at gennemgå præsentationen med en sparringspartner</a:t>
            </a:r>
          </a:p>
          <a:p>
            <a:pPr marL="179388" indent="-179388" defTabSz="914378">
              <a:buFont typeface="Arial" pitchFamily="34" charset="0"/>
              <a:buChar char="•"/>
            </a:pPr>
            <a:r>
              <a:rPr lang="da-DK" sz="900" dirty="0" smtClean="0"/>
              <a:t>Hvis der findes fejl nu, er de nemme at rette. Når først indholdet til de enkelte dias er lavet tager det meget mere tid at lave ændringer</a:t>
            </a:r>
          </a:p>
          <a:p>
            <a:pPr defTabSz="914378"/>
            <a:endParaRPr lang="da-DK" sz="900" b="1" dirty="0" smtClean="0"/>
          </a:p>
          <a:p>
            <a:pPr defTabSz="914378"/>
            <a:r>
              <a:rPr lang="da-DK" sz="900" b="1" dirty="0" smtClean="0"/>
              <a:t>Tegn eventuelt nogle dias til formålet</a:t>
            </a:r>
          </a:p>
          <a:p>
            <a:pPr marL="179388" indent="-179388" defTabSz="914378">
              <a:buFont typeface="Arial" pitchFamily="34" charset="0"/>
              <a:buChar char="•"/>
            </a:pPr>
            <a:r>
              <a:rPr lang="da-DK" sz="900" dirty="0" smtClean="0"/>
              <a:t>Hvis der er tid, så tegn indholdet til hele eller dele af dias-strukturen, så indholdsdesignet også kan blive valideret i forbindelse med gennemgangen</a:t>
            </a:r>
          </a:p>
        </p:txBody>
      </p:sp>
      <p:sp>
        <p:nvSpPr>
          <p:cNvPr id="10" name="Rektangel 9"/>
          <p:cNvSpPr/>
          <p:nvPr/>
        </p:nvSpPr>
        <p:spPr bwMode="auto">
          <a:xfrm>
            <a:off x="4067944" y="166560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smtClean="0">
                <a:solidFill>
                  <a:schemeClr val="bg1"/>
                </a:solidFill>
              </a:rPr>
              <a:t>5: Afprøv dias-strukturen</a:t>
            </a:r>
          </a:p>
        </p:txBody>
      </p:sp>
      <p:pic>
        <p:nvPicPr>
          <p:cNvPr id="7" name="Billede 6"/>
          <p:cNvPicPr>
            <a:picLocks noChangeAspect="1"/>
          </p:cNvPicPr>
          <p:nvPr/>
        </p:nvPicPr>
        <p:blipFill>
          <a:blip r:embed="rId2" cstate="print">
            <a:duotone>
              <a:prstClr val="black"/>
              <a:schemeClr val="bg1">
                <a:tint val="45000"/>
                <a:satMod val="400000"/>
              </a:schemeClr>
            </a:duotone>
            <a:lum bright="10000"/>
            <a:extLst>
              <a:ext uri="{28A0092B-C50C-407E-A947-70E740481C1C}">
                <a14:useLocalDpi xmlns:a14="http://schemas.microsoft.com/office/drawing/2010/main" xmlns="" val="0"/>
              </a:ext>
            </a:extLst>
          </a:blip>
          <a:stretch>
            <a:fillRect/>
          </a:stretch>
        </p:blipFill>
        <p:spPr>
          <a:xfrm>
            <a:off x="719137" y="1665606"/>
            <a:ext cx="2952956" cy="4283674"/>
          </a:xfrm>
          <a:prstGeom prst="rect">
            <a:avLst/>
          </a:prstGeom>
        </p:spPr>
      </p:pic>
      <p:sp>
        <p:nvSpPr>
          <p:cNvPr id="8" name="Tekstfelt 11"/>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a:t>
            </a:r>
            <a:r>
              <a:rPr lang="da-DK" sz="800" dirty="0" err="1" smtClean="0"/>
              <a:t>Press</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storyboard til </a:t>
            </a:r>
            <a:r>
              <a:rPr lang="da-DK" sz="1200" b="1" dirty="0" smtClean="0"/>
              <a:t>dias-struktur</a:t>
            </a:r>
            <a:endParaRPr lang="da-DK" sz="1200"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55</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3110486092"/>
              </p:ext>
            </p:extLst>
          </p:nvPr>
        </p:nvGraphicFramePr>
        <p:xfrm>
          <a:off x="863648" y="1988840"/>
          <a:ext cx="7452000" cy="3697200"/>
        </p:xfrm>
        <a:graphic>
          <a:graphicData uri="http://schemas.openxmlformats.org/drawingml/2006/table">
            <a:tbl>
              <a:tblPr bandRow="1">
                <a:tableStyleId>{F5AB1C69-6EDB-4FF4-983F-18BD219EF322}</a:tableStyleId>
              </a:tblPr>
              <a:tblGrid>
                <a:gridCol w="432000"/>
                <a:gridCol w="108000"/>
                <a:gridCol w="6912000"/>
              </a:tblGrid>
              <a:tr h="540000">
                <a:tc>
                  <a:txBody>
                    <a:bodyPr/>
                    <a:lstStyle/>
                    <a:p>
                      <a:pPr algn="ctr"/>
                      <a:r>
                        <a:rPr lang="da-DK" sz="1800" b="0" dirty="0" smtClean="0"/>
                        <a:t>1</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sz="1800" b="0" dirty="0" smtClean="0"/>
                        <a:t>Introduktion til kommunikationsteori</a:t>
                      </a:r>
                      <a:endParaRPr lang="da-DK" sz="1800" b="0"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2</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Lav et storyboard</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3</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 storyboard til</a:t>
                      </a:r>
                      <a:r>
                        <a:rPr lang="da-DK" sz="1800" b="0" baseline="0" dirty="0" smtClean="0"/>
                        <a:t> dias-struktur</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1" dirty="0" smtClean="0"/>
                        <a:t>4</a:t>
                      </a:r>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1" dirty="0" smtClean="0"/>
                        <a:t>Fra</a:t>
                      </a:r>
                      <a:r>
                        <a:rPr lang="da-DK" sz="1800" b="1" baseline="0" dirty="0" smtClean="0"/>
                        <a:t> dias-struktur til diassæt</a:t>
                      </a:r>
                      <a:endParaRPr lang="da-DK" sz="1800" b="1"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r>
              <a:tr h="91440">
                <a:tc>
                  <a:txBody>
                    <a:bodyPr/>
                    <a:lstStyle/>
                    <a:p>
                      <a:pPr algn="ctr"/>
                      <a:endParaRPr lang="da-DK" sz="600" b="1"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b="1" dirty="0"/>
                    </a:p>
                  </a:txBody>
                  <a:tcPr marL="0" marR="0" marT="0" marB="0" anchor="ctr">
                    <a:noFill/>
                  </a:tcPr>
                </a:tc>
                <a:tc>
                  <a:txBody>
                    <a:bodyPr/>
                    <a:lstStyle/>
                    <a:p>
                      <a:endParaRPr lang="da-DK" sz="600" b="1"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5</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Opsummering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6</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Bilag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9024212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Det første skridt i udarbejdelsen af et </a:t>
            </a:r>
            <a:r>
              <a:rPr lang="da-DK" dirty="0" err="1" smtClean="0"/>
              <a:t>diassæt</a:t>
            </a:r>
            <a:r>
              <a:rPr lang="da-DK" dirty="0" smtClean="0"/>
              <a:t> er valget af tværgående designregler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smtClean="0"/>
              <a:pPr/>
              <a:t>56</a:t>
            </a:fld>
            <a:endParaRPr lang="da-DK"/>
          </a:p>
        </p:txBody>
      </p:sp>
      <p:sp>
        <p:nvSpPr>
          <p:cNvPr id="5" name="Rektangel 4"/>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endParaRPr lang="da-DK" sz="1200" b="1" dirty="0" smtClean="0"/>
          </a:p>
          <a:p>
            <a:pPr defTabSz="914378"/>
            <a:endParaRPr lang="da-DK" sz="1200" b="1" dirty="0"/>
          </a:p>
          <a:p>
            <a:pPr defTabSz="914378"/>
            <a:r>
              <a:rPr lang="da-DK" sz="900" b="1" dirty="0" smtClean="0"/>
              <a:t>Skal sikre ens </a:t>
            </a:r>
            <a:r>
              <a:rPr lang="da-DK" sz="900" b="1" dirty="0" err="1" smtClean="0"/>
              <a:t>look’n’feel</a:t>
            </a:r>
            <a:r>
              <a:rPr lang="da-DK" sz="900" b="1" dirty="0" smtClean="0"/>
              <a:t> i hele diassættet</a:t>
            </a:r>
          </a:p>
          <a:p>
            <a:pPr marL="82550" indent="-82550" defTabSz="914378">
              <a:buFont typeface="Arial" pitchFamily="34" charset="0"/>
              <a:buChar char="•"/>
            </a:pPr>
            <a:r>
              <a:rPr lang="da-DK" sz="900" dirty="0" smtClean="0"/>
              <a:t>Designreglerne skal sikre ensartet design og layout  på tværs af alle dias i diassættet</a:t>
            </a:r>
          </a:p>
          <a:p>
            <a:pPr marL="82550" indent="-82550" defTabSz="914378">
              <a:buFont typeface="Arial" pitchFamily="34" charset="0"/>
              <a:buChar char="•"/>
            </a:pPr>
            <a:r>
              <a:rPr lang="da-DK" sz="900" dirty="0" smtClean="0"/>
              <a:t>Ensartethed øger genkendelighed (branding) og letter læsningen</a:t>
            </a:r>
          </a:p>
          <a:p>
            <a:pPr defTabSz="914378"/>
            <a:endParaRPr lang="da-DK" sz="900" dirty="0" smtClean="0"/>
          </a:p>
          <a:p>
            <a:pPr defTabSz="914378"/>
            <a:r>
              <a:rPr lang="da-DK" sz="900" b="1" dirty="0" smtClean="0"/>
              <a:t>Designreglerne skal som minimum omfatte regler for</a:t>
            </a:r>
          </a:p>
          <a:p>
            <a:pPr marL="82550" indent="-82550" defTabSz="914378">
              <a:buFont typeface="Arial" pitchFamily="34" charset="0"/>
              <a:buChar char="•"/>
            </a:pPr>
            <a:r>
              <a:rPr lang="da-DK" sz="900" dirty="0" smtClean="0"/>
              <a:t>Skrifttyper, -størrelser, -justering, etc.</a:t>
            </a:r>
          </a:p>
          <a:p>
            <a:pPr marL="82550" indent="-82550" defTabSz="914378">
              <a:buFont typeface="Arial" pitchFamily="34" charset="0"/>
              <a:buChar char="•"/>
            </a:pPr>
            <a:r>
              <a:rPr lang="da-DK" sz="900" dirty="0" smtClean="0"/>
              <a:t>Placering af overskrifter, sidetal og øvrigt indhold på siden</a:t>
            </a:r>
          </a:p>
          <a:p>
            <a:pPr marL="82550" indent="-82550" defTabSz="914378">
              <a:buFont typeface="Arial" pitchFamily="34" charset="0"/>
              <a:buChar char="•"/>
            </a:pPr>
            <a:r>
              <a:rPr lang="da-DK" sz="900" dirty="0" smtClean="0"/>
              <a:t>Farvetema</a:t>
            </a:r>
          </a:p>
          <a:p>
            <a:pPr marL="82550" indent="-82550" defTabSz="914378">
              <a:buFont typeface="Arial" pitchFamily="34" charset="0"/>
              <a:buChar char="•"/>
            </a:pPr>
            <a:r>
              <a:rPr lang="da-DK" sz="900" dirty="0" smtClean="0"/>
              <a:t>Farver til fremhævelse</a:t>
            </a:r>
          </a:p>
          <a:p>
            <a:pPr marL="82550" indent="-82550" defTabSz="914378">
              <a:buFont typeface="Arial" pitchFamily="34" charset="0"/>
              <a:buChar char="•"/>
            </a:pPr>
            <a:r>
              <a:rPr lang="da-DK" sz="900" dirty="0" smtClean="0"/>
              <a:t>Formatet (4:3 eller 16:9)</a:t>
            </a:r>
          </a:p>
          <a:p>
            <a:pPr marL="82550" indent="-82550" defTabSz="914378">
              <a:buFont typeface="Arial" pitchFamily="34" charset="0"/>
              <a:buChar char="•"/>
            </a:pPr>
            <a:r>
              <a:rPr lang="da-DK" sz="900" dirty="0" smtClean="0"/>
              <a:t>Brugen af animationer og diasovergange</a:t>
            </a:r>
          </a:p>
          <a:p>
            <a:pPr marL="82550" indent="-82550" defTabSz="914378">
              <a:buFont typeface="Arial" pitchFamily="34" charset="0"/>
              <a:buChar char="•"/>
            </a:pPr>
            <a:r>
              <a:rPr lang="da-DK" sz="900" dirty="0" smtClean="0"/>
              <a:t>Regler for placering af visse indholdselementer (eksempelvis en bestemt rækkefølge af dataserier)</a:t>
            </a:r>
          </a:p>
          <a:p>
            <a:pPr marL="82550" indent="-82550" defTabSz="914378">
              <a:buFont typeface="Arial" pitchFamily="34" charset="0"/>
              <a:buChar char="•"/>
            </a:pPr>
            <a:r>
              <a:rPr lang="da-DK" sz="900" dirty="0" smtClean="0"/>
              <a:t>Staveformer og sprogbrug</a:t>
            </a:r>
          </a:p>
          <a:p>
            <a:pPr marL="82550" indent="-82550" defTabSz="914378">
              <a:buFont typeface="Arial" pitchFamily="34" charset="0"/>
              <a:buChar char="•"/>
            </a:pPr>
            <a:r>
              <a:rPr lang="da-DK" sz="900" dirty="0" smtClean="0"/>
              <a:t>Tykkelsen af streger</a:t>
            </a:r>
          </a:p>
          <a:p>
            <a:pPr marL="82550" indent="-82550" defTabSz="914378">
              <a:buFont typeface="Arial" pitchFamily="34" charset="0"/>
              <a:buChar char="•"/>
            </a:pPr>
            <a:r>
              <a:rPr lang="da-DK" sz="900" dirty="0" smtClean="0"/>
              <a:t>Farvetema og stil for billeder</a:t>
            </a:r>
          </a:p>
          <a:p>
            <a:pPr marL="82550" indent="-82550" defTabSz="914378">
              <a:buFont typeface="Arial" pitchFamily="34" charset="0"/>
              <a:buChar char="•"/>
            </a:pPr>
            <a:r>
              <a:rPr lang="da-DK" sz="900" dirty="0" err="1" smtClean="0"/>
              <a:t>Talformattering</a:t>
            </a:r>
            <a:endParaRPr lang="da-DK" sz="900" dirty="0" smtClean="0"/>
          </a:p>
          <a:p>
            <a:pPr marL="82550" indent="-82550" defTabSz="914378">
              <a:buFont typeface="Arial" pitchFamily="34" charset="0"/>
              <a:buChar char="•"/>
            </a:pPr>
            <a:r>
              <a:rPr lang="da-DK" sz="900" dirty="0" smtClean="0"/>
              <a:t>Evt. placering af logo</a:t>
            </a:r>
          </a:p>
          <a:p>
            <a:pPr marL="82550" indent="-82550" defTabSz="914378">
              <a:buFont typeface="Arial" pitchFamily="34" charset="0"/>
              <a:buChar char="•"/>
            </a:pPr>
            <a:endParaRPr lang="da-DK" sz="900" dirty="0" smtClean="0"/>
          </a:p>
          <a:p>
            <a:pPr defTabSz="914378"/>
            <a:r>
              <a:rPr lang="da-DK" sz="900" b="1" dirty="0" smtClean="0"/>
              <a:t>Genbrug designreglerne fra gang til gang</a:t>
            </a:r>
          </a:p>
          <a:p>
            <a:pPr marL="82550" indent="-82550" defTabSz="914378">
              <a:buFont typeface="Arial" charset="0"/>
              <a:buChar char="•"/>
            </a:pPr>
            <a:r>
              <a:rPr lang="da-DK" sz="900" dirty="0" smtClean="0"/>
              <a:t>Hvis der er defineret en standard fra ens arbejdsgiver, vælges denne</a:t>
            </a:r>
          </a:p>
          <a:p>
            <a:pPr marL="82550" indent="-82550" defTabSz="914378">
              <a:buFont typeface="Arial" charset="0"/>
              <a:buChar char="•"/>
            </a:pPr>
            <a:r>
              <a:rPr lang="da-DK" sz="900" dirty="0" smtClean="0"/>
              <a:t>Alternativt udarbejdes der en gang for alle nogle designregler, som derefter følges konsekvent</a:t>
            </a:r>
          </a:p>
          <a:p>
            <a:pPr defTabSz="914378">
              <a:buFont typeface="Arial" charset="0"/>
              <a:buChar char="•"/>
            </a:pPr>
            <a:endParaRPr lang="da-DK" sz="900" b="1" dirty="0" smtClean="0"/>
          </a:p>
          <a:p>
            <a:pPr defTabSz="914378"/>
            <a:r>
              <a:rPr lang="da-DK" sz="900" b="1" dirty="0" smtClean="0"/>
              <a:t>Udarbejdelsen af designregler behandles ikke</a:t>
            </a:r>
          </a:p>
          <a:p>
            <a:pPr marL="82550" indent="-82550" defTabSz="914378">
              <a:buFont typeface="Arial" pitchFamily="34" charset="0"/>
              <a:buChar char="•"/>
            </a:pPr>
            <a:r>
              <a:rPr lang="da-DK" sz="900" dirty="0" smtClean="0"/>
              <a:t>Udarbejdelsen af designreglerne behandles ikke yderligere, da de ligger uden for rammerne af denne træning.</a:t>
            </a:r>
          </a:p>
        </p:txBody>
      </p:sp>
      <p:sp>
        <p:nvSpPr>
          <p:cNvPr id="6" name="Rektangel 5"/>
          <p:cNvSpPr/>
          <p:nvPr/>
        </p:nvSpPr>
        <p:spPr bwMode="auto">
          <a:xfrm>
            <a:off x="4067944" y="1665606"/>
            <a:ext cx="4608512" cy="323234"/>
          </a:xfrm>
          <a:prstGeom prst="rect">
            <a:avLst/>
          </a:prstGeom>
          <a:solidFill>
            <a:schemeClr val="tx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1200" b="1" dirty="0" smtClean="0">
                <a:solidFill>
                  <a:schemeClr val="bg1"/>
                </a:solidFill>
              </a:rPr>
              <a:t>Designreglerne svarer til arkitektens materialevalg</a:t>
            </a:r>
          </a:p>
        </p:txBody>
      </p:sp>
      <p:pic>
        <p:nvPicPr>
          <p:cNvPr id="10" name="Picture 2" descr="http://farm3.staticflickr.com/2661/3770015991_d53b41fc34_o.png"/>
          <p:cNvPicPr>
            <a:picLocks noChangeAspect="1" noChangeArrowheads="1"/>
          </p:cNvPicPr>
          <p:nvPr/>
        </p:nvPicPr>
        <p:blipFill>
          <a:blip r:embed="rId2" cstate="print"/>
          <a:srcRect l="28669" t="25977" r="44872" b="14489"/>
          <a:stretch>
            <a:fillRect/>
          </a:stretch>
        </p:blipFill>
        <p:spPr bwMode="auto">
          <a:xfrm>
            <a:off x="719137" y="1665606"/>
            <a:ext cx="3024336" cy="4283674"/>
          </a:xfrm>
          <a:prstGeom prst="rect">
            <a:avLst/>
          </a:prstGeom>
          <a:noFill/>
        </p:spPr>
      </p:pic>
      <p:sp>
        <p:nvSpPr>
          <p:cNvPr id="11" name="Tekstboks 10"/>
          <p:cNvSpPr txBox="1"/>
          <p:nvPr/>
        </p:nvSpPr>
        <p:spPr>
          <a:xfrm>
            <a:off x="755576" y="5970185"/>
            <a:ext cx="2664296" cy="123111"/>
          </a:xfrm>
          <a:prstGeom prst="rect">
            <a:avLst/>
          </a:prstGeom>
          <a:noFill/>
        </p:spPr>
        <p:txBody>
          <a:bodyPr wrap="square" lIns="0" tIns="0" rIns="0" bIns="0" rtlCol="0">
            <a:spAutoFit/>
          </a:bodyPr>
          <a:lstStyle/>
          <a:p>
            <a:r>
              <a:rPr lang="da-DK" sz="800" dirty="0" smtClean="0"/>
              <a:t>Kilde: Will </a:t>
            </a:r>
            <a:r>
              <a:rPr lang="da-DK" sz="800" dirty="0" err="1" smtClean="0"/>
              <a:t>Scullin</a:t>
            </a:r>
            <a:r>
              <a:rPr lang="da-DK" sz="800" dirty="0" smtClean="0"/>
              <a:t>, </a:t>
            </a:r>
            <a:r>
              <a:rPr lang="da-DK" sz="800" dirty="0" err="1" smtClean="0"/>
              <a:t>Blueprint</a:t>
            </a:r>
            <a:r>
              <a:rPr lang="da-DK" sz="800" dirty="0" smtClean="0"/>
              <a:t>, 2009</a:t>
            </a:r>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029327" cy="762000"/>
          </a:xfrm>
          <a:noFill/>
        </p:spPr>
        <p:txBody>
          <a:bodyPr/>
          <a:lstStyle/>
          <a:p>
            <a:r>
              <a:rPr lang="da-DK" dirty="0" smtClean="0"/>
              <a:t>Derefter er det tid til at udarbejde de enkelte dias…</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57</a:t>
            </a:fld>
            <a:endParaRPr lang="da-DK" noProof="0"/>
          </a:p>
        </p:txBody>
      </p:sp>
      <p:grpSp>
        <p:nvGrpSpPr>
          <p:cNvPr id="3" name="Gruppe 9"/>
          <p:cNvGrpSpPr/>
          <p:nvPr/>
        </p:nvGrpSpPr>
        <p:grpSpPr>
          <a:xfrm>
            <a:off x="825565" y="1556792"/>
            <a:ext cx="3314387" cy="576064"/>
            <a:chOff x="899592" y="1556792"/>
            <a:chExt cx="7344816" cy="576064"/>
          </a:xfrm>
        </p:grpSpPr>
        <p:cxnSp>
          <p:nvCxnSpPr>
            <p:cNvPr id="12" name="Lige forbindelse 11"/>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3" name="Rektangel 12"/>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r>
                <a:rPr lang="da-DK" sz="1600" dirty="0" smtClean="0"/>
                <a:t>Dias-strukturen </a:t>
              </a:r>
              <a:r>
                <a:rPr lang="da-DK" sz="1600" dirty="0"/>
                <a:t>ligger nu på plads, og vi er klar til at…</a:t>
              </a:r>
            </a:p>
          </p:txBody>
        </p:sp>
      </p:grpSp>
      <p:grpSp>
        <p:nvGrpSpPr>
          <p:cNvPr id="5" name="Gruppe 14"/>
          <p:cNvGrpSpPr/>
          <p:nvPr/>
        </p:nvGrpSpPr>
        <p:grpSpPr>
          <a:xfrm>
            <a:off x="5362070" y="1556793"/>
            <a:ext cx="3314387" cy="576064"/>
            <a:chOff x="899592" y="1556792"/>
            <a:chExt cx="7344816" cy="576064"/>
          </a:xfrm>
        </p:grpSpPr>
        <p:cxnSp>
          <p:nvCxnSpPr>
            <p:cNvPr id="17" name="Lige forbindelse 16"/>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8" name="Rektangel 17"/>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r>
                <a:rPr lang="da-DK" sz="1600" dirty="0"/>
                <a:t>…udarbejde de enkelte </a:t>
              </a:r>
              <a:r>
                <a:rPr lang="da-DK" sz="1600" dirty="0" smtClean="0"/>
                <a:t>dias</a:t>
              </a:r>
              <a:endParaRPr lang="da-DK" sz="1600" dirty="0"/>
            </a:p>
          </p:txBody>
        </p:sp>
      </p:grpSp>
      <p:sp>
        <p:nvSpPr>
          <p:cNvPr id="27" name="Vinkel 26"/>
          <p:cNvSpPr/>
          <p:nvPr/>
        </p:nvSpPr>
        <p:spPr bwMode="auto">
          <a:xfrm>
            <a:off x="4572001" y="2142729"/>
            <a:ext cx="504056" cy="3878560"/>
          </a:xfrm>
          <a:prstGeom prst="chevron">
            <a:avLst>
              <a:gd name="adj" fmla="val 89683"/>
            </a:avLst>
          </a:prstGeom>
          <a:solidFill>
            <a:schemeClr val="accent1"/>
          </a:solidFill>
          <a:ln w="6350" cap="flat" cmpd="sng" algn="ctr">
            <a:solidFill>
              <a:schemeClr val="accent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pic>
        <p:nvPicPr>
          <p:cNvPr id="22" name="Picture 2"/>
          <p:cNvPicPr>
            <a:picLocks noChangeAspect="1" noChangeArrowheads="1"/>
          </p:cNvPicPr>
          <p:nvPr/>
        </p:nvPicPr>
        <p:blipFill>
          <a:blip r:embed="rId2" cstate="print"/>
          <a:srcRect/>
          <a:stretch>
            <a:fillRect/>
          </a:stretch>
        </p:blipFill>
        <p:spPr bwMode="auto">
          <a:xfrm>
            <a:off x="1043608" y="2348880"/>
            <a:ext cx="2664296" cy="3528392"/>
          </a:xfrm>
          <a:prstGeom prst="rect">
            <a:avLst/>
          </a:prstGeom>
          <a:noFill/>
          <a:ln w="9525">
            <a:noFill/>
            <a:miter lim="800000"/>
            <a:headEnd/>
            <a:tailEnd/>
          </a:ln>
        </p:spPr>
      </p:pic>
      <p:pic>
        <p:nvPicPr>
          <p:cNvPr id="23" name="Picture 3"/>
          <p:cNvPicPr>
            <a:picLocks noChangeAspect="1" noChangeArrowheads="1"/>
          </p:cNvPicPr>
          <p:nvPr/>
        </p:nvPicPr>
        <p:blipFill>
          <a:blip r:embed="rId3" cstate="print"/>
          <a:srcRect/>
          <a:stretch>
            <a:fillRect/>
          </a:stretch>
        </p:blipFill>
        <p:spPr bwMode="auto">
          <a:xfrm>
            <a:off x="5662573" y="2348880"/>
            <a:ext cx="2653844" cy="3528000"/>
          </a:xfrm>
          <a:prstGeom prst="rect">
            <a:avLst/>
          </a:prstGeom>
          <a:noFill/>
          <a:ln w="9525">
            <a:noFill/>
            <a:miter lim="800000"/>
            <a:headEnd/>
            <a:tailEnd/>
          </a:ln>
        </p:spPr>
      </p:pic>
      <p:sp>
        <p:nvSpPr>
          <p:cNvPr id="15" name="Tekstfelt 11"/>
          <p:cNvSpPr txBox="1"/>
          <p:nvPr/>
        </p:nvSpPr>
        <p:spPr>
          <a:xfrm>
            <a:off x="827584" y="6330225"/>
            <a:ext cx="7920880" cy="123111"/>
          </a:xfrm>
          <a:prstGeom prst="rect">
            <a:avLst/>
          </a:prstGeom>
          <a:noFill/>
        </p:spPr>
        <p:txBody>
          <a:bodyPr wrap="square" lIns="0" tIns="0" rIns="0" bIns="0" rtlCol="0">
            <a:spAutoFit/>
          </a:bodyPr>
          <a:lstStyle/>
          <a:p>
            <a:pPr marL="361941" indent="-361941">
              <a:tabLst>
                <a:tab pos="361941" algn="l"/>
              </a:tabLst>
            </a:pPr>
            <a:r>
              <a:rPr lang="da-DK" sz="800" dirty="0" smtClean="0"/>
              <a:t>Note: De følgende regler for hvordan de enkelte dias skal opbygges er baseret på empiriske funderende forskningsresultater. Læs mere i bilag.</a:t>
            </a:r>
            <a:endParaRPr lang="da-DK" sz="800" dirty="0"/>
          </a:p>
        </p:txBody>
      </p:sp>
      <p:sp>
        <p:nvSpPr>
          <p:cNvPr id="14" name="Rektangel 13"/>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29893098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7" name="Tabel 66"/>
          <p:cNvGraphicFramePr>
            <a:graphicFrameLocks noGrp="1"/>
          </p:cNvGraphicFramePr>
          <p:nvPr>
            <p:extLst>
              <p:ext uri="{D42A27DB-BD31-4B8C-83A1-F6EECF244321}">
                <p14:modId xmlns:p14="http://schemas.microsoft.com/office/powerpoint/2010/main" xmlns="" val="3670142462"/>
              </p:ext>
            </p:extLst>
          </p:nvPr>
        </p:nvGraphicFramePr>
        <p:xfrm>
          <a:off x="252488" y="1715688"/>
          <a:ext cx="8712000" cy="4667260"/>
        </p:xfrm>
        <a:graphic>
          <a:graphicData uri="http://schemas.openxmlformats.org/drawingml/2006/table">
            <a:tbl>
              <a:tblPr firstRow="1" bandRow="1">
                <a:tableStyleId>{2D5ABB26-0587-4C30-8999-92F81FD0307C}</a:tableStyleId>
              </a:tblPr>
              <a:tblGrid>
                <a:gridCol w="1512000"/>
                <a:gridCol w="216000"/>
                <a:gridCol w="1872000"/>
                <a:gridCol w="216000"/>
                <a:gridCol w="1872000"/>
                <a:gridCol w="432000"/>
                <a:gridCol w="2592000"/>
              </a:tblGrid>
              <a:tr h="457200">
                <a:tc>
                  <a:txBody>
                    <a:bodyPr/>
                    <a:lstStyle/>
                    <a:p>
                      <a:endParaRPr lang="da-DK" sz="1200" dirty="0" smtClean="0"/>
                    </a:p>
                    <a:p>
                      <a:r>
                        <a:rPr lang="da-DK" sz="1200" dirty="0" smtClean="0"/>
                        <a:t>Præsentation</a:t>
                      </a:r>
                      <a:endParaRPr lang="da-DK" sz="1200" dirty="0"/>
                    </a:p>
                  </a:txBody>
                  <a:tcPr anchor="b">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tcPr>
                </a:tc>
                <a:tc>
                  <a:txBody>
                    <a:bodyPr/>
                    <a:lstStyle/>
                    <a:p>
                      <a:r>
                        <a:rPr lang="da-DK" sz="1200" dirty="0" smtClean="0"/>
                        <a:t>Gruppering</a:t>
                      </a:r>
                      <a:endParaRPr lang="da-DK" sz="1200" dirty="0"/>
                    </a:p>
                  </a:txBody>
                  <a:tcPr anchor="b">
                    <a:lnB w="6350" cap="flat" cmpd="sng" algn="ctr">
                      <a:solidFill>
                        <a:schemeClr val="tx1"/>
                      </a:solidFill>
                      <a:prstDash val="solid"/>
                      <a:round/>
                      <a:headEnd type="none" w="med" len="med"/>
                      <a:tailEnd type="none" w="med" len="med"/>
                    </a:lnB>
                  </a:tcPr>
                </a:tc>
                <a:tc>
                  <a:txBody>
                    <a:bodyPr/>
                    <a:lstStyle/>
                    <a:p>
                      <a:endParaRPr lang="da-DK" sz="1200" dirty="0"/>
                    </a:p>
                  </a:txBody>
                  <a:tcPr anchor="b"/>
                </a:tc>
                <a:tc>
                  <a:txBody>
                    <a:bodyPr/>
                    <a:lstStyle/>
                    <a:p>
                      <a:r>
                        <a:rPr lang="da-DK" sz="1200" dirty="0" smtClean="0"/>
                        <a:t>Dias </a:t>
                      </a:r>
                      <a:r>
                        <a:rPr lang="da-DK" sz="1200" baseline="0" dirty="0" smtClean="0"/>
                        <a:t>type</a:t>
                      </a:r>
                      <a:endParaRPr lang="da-DK" sz="1200" dirty="0"/>
                    </a:p>
                  </a:txBody>
                  <a:tcPr anchor="b">
                    <a:lnB w="6350" cap="flat" cmpd="sng" algn="ctr">
                      <a:solidFill>
                        <a:schemeClr val="tx1"/>
                      </a:solidFill>
                      <a:prstDash val="solid"/>
                      <a:round/>
                      <a:headEnd type="none" w="med" len="med"/>
                      <a:tailEnd type="none" w="med" len="med"/>
                    </a:lnB>
                  </a:tcPr>
                </a:tc>
                <a:tc>
                  <a:txBody>
                    <a:bodyPr/>
                    <a:lstStyle/>
                    <a:p>
                      <a:endParaRPr lang="da-DK" sz="1200" dirty="0"/>
                    </a:p>
                  </a:txBody>
                  <a:tcPr marL="0" marR="0" marT="0" marB="0" anchor="b"/>
                </a:tc>
                <a:tc>
                  <a:txBody>
                    <a:bodyPr/>
                    <a:lstStyle/>
                    <a:p>
                      <a:r>
                        <a:rPr lang="da-DK" sz="1200" dirty="0" smtClean="0"/>
                        <a:t>Uddybning</a:t>
                      </a:r>
                      <a:endParaRPr lang="da-DK" sz="1200" dirty="0"/>
                    </a:p>
                  </a:txBody>
                  <a:tcPr anchor="b">
                    <a:lnB w="6350" cap="flat" cmpd="sng" algn="ctr">
                      <a:solidFill>
                        <a:schemeClr val="tx1"/>
                      </a:solidFill>
                      <a:prstDash val="solid"/>
                      <a:round/>
                      <a:headEnd type="none" w="med" len="med"/>
                      <a:tailEnd type="none" w="med" len="med"/>
                    </a:lnB>
                  </a:tcPr>
                </a:tc>
              </a:tr>
              <a:tr h="144000">
                <a:tc>
                  <a:txBody>
                    <a:bodyPr/>
                    <a:lstStyle/>
                    <a:p>
                      <a:endParaRPr lang="da-DK" sz="300" dirty="0"/>
                    </a:p>
                  </a:txBody>
                  <a:tcPr marL="0" marR="0" marT="0" marB="0">
                    <a:lnT w="6350" cap="flat" cmpd="sng" algn="ctr">
                      <a:solidFill>
                        <a:schemeClr val="tx1"/>
                      </a:solidFill>
                      <a:prstDash val="solid"/>
                      <a:round/>
                      <a:headEnd type="none" w="med" len="med"/>
                      <a:tailEnd type="none" w="med" len="med"/>
                    </a:lnT>
                  </a:tcPr>
                </a:tc>
                <a:tc>
                  <a:txBody>
                    <a:bodyPr/>
                    <a:lstStyle/>
                    <a:p>
                      <a:endParaRPr lang="da-DK" sz="300"/>
                    </a:p>
                  </a:txBody>
                  <a:tcPr marL="0" marR="0" marT="0" marB="0"/>
                </a:tc>
                <a:tc>
                  <a:txBody>
                    <a:bodyPr/>
                    <a:lstStyle/>
                    <a:p>
                      <a:endParaRPr lang="da-DK" sz="300" dirty="0"/>
                    </a:p>
                  </a:txBody>
                  <a:tcPr marL="0" marR="0" marT="0" marB="0">
                    <a:lnT w="6350" cap="flat" cmpd="sng" algn="ctr">
                      <a:solidFill>
                        <a:schemeClr val="tx1"/>
                      </a:solidFill>
                      <a:prstDash val="solid"/>
                      <a:round/>
                      <a:headEnd type="none" w="med" len="med"/>
                      <a:tailEnd type="none" w="med" len="med"/>
                    </a:lnT>
                  </a:tcPr>
                </a:tc>
                <a:tc>
                  <a:txBody>
                    <a:bodyPr/>
                    <a:lstStyle/>
                    <a:p>
                      <a:endParaRPr lang="da-DK" sz="300" dirty="0"/>
                    </a:p>
                  </a:txBody>
                  <a:tcPr marL="0" marR="0" marT="0" marB="0"/>
                </a:tc>
                <a:tc>
                  <a:txBody>
                    <a:bodyPr/>
                    <a:lstStyle/>
                    <a:p>
                      <a:endParaRPr lang="da-DK" sz="300" dirty="0"/>
                    </a:p>
                  </a:txBody>
                  <a:tcPr marL="0" marR="0" marT="0" marB="0">
                    <a:lnT w="6350" cap="flat" cmpd="sng" algn="ctr">
                      <a:solidFill>
                        <a:schemeClr val="tx1"/>
                      </a:solidFill>
                      <a:prstDash val="solid"/>
                      <a:round/>
                      <a:headEnd type="none" w="med" len="med"/>
                      <a:tailEnd type="none" w="med" len="med"/>
                    </a:lnT>
                  </a:tcPr>
                </a:tc>
                <a:tc>
                  <a:txBody>
                    <a:bodyPr/>
                    <a:lstStyle/>
                    <a:p>
                      <a:endParaRPr lang="da-DK" sz="300" dirty="0"/>
                    </a:p>
                  </a:txBody>
                  <a:tcPr marL="0" marR="0" marT="0" marB="0"/>
                </a:tc>
                <a:tc>
                  <a:txBody>
                    <a:bodyPr/>
                    <a:lstStyle/>
                    <a:p>
                      <a:endParaRPr lang="da-DK" sz="300" dirty="0"/>
                    </a:p>
                  </a:txBody>
                  <a:tcPr marL="0" marR="0" marT="0" marB="0">
                    <a:lnT w="6350" cap="flat" cmpd="sng" algn="ctr">
                      <a:solidFill>
                        <a:schemeClr val="tx1"/>
                      </a:solidFill>
                      <a:prstDash val="solid"/>
                      <a:round/>
                      <a:headEnd type="none" w="med" len="med"/>
                      <a:tailEnd type="none" w="med" len="med"/>
                    </a:lnT>
                  </a:tcPr>
                </a:tc>
              </a:tr>
              <a:tr h="576000">
                <a:tc>
                  <a:txBody>
                    <a:bodyPr/>
                    <a:lstStyle/>
                    <a:p>
                      <a:endParaRPr lang="da-DK" sz="1200" dirty="0"/>
                    </a:p>
                  </a:txBody>
                  <a:tcPr/>
                </a:tc>
                <a:tc>
                  <a:txBody>
                    <a:bodyPr/>
                    <a:lstStyle/>
                    <a:p>
                      <a:endParaRPr lang="da-DK" sz="1200"/>
                    </a:p>
                  </a:txBody>
                  <a:tcPr/>
                </a:tc>
                <a:tc>
                  <a:txBody>
                    <a:bodyPr/>
                    <a:lstStyle/>
                    <a:p>
                      <a:endParaRPr lang="da-DK" sz="1200" dirty="0"/>
                    </a:p>
                  </a:txBody>
                  <a:tcPr/>
                </a:tc>
                <a:tc>
                  <a:txBody>
                    <a:bodyPr/>
                    <a:lstStyle/>
                    <a:p>
                      <a:endParaRPr lang="da-DK" sz="1200" dirty="0"/>
                    </a:p>
                  </a:txBody>
                  <a:tcPr/>
                </a:tc>
                <a:tc>
                  <a:txBody>
                    <a:bodyPr/>
                    <a:lstStyle/>
                    <a:p>
                      <a:endParaRPr lang="da-DK" sz="1200" dirty="0"/>
                    </a:p>
                  </a:txBody>
                  <a:tcPr/>
                </a:tc>
                <a:tc>
                  <a:txBody>
                    <a:bodyPr/>
                    <a:lstStyle/>
                    <a:p>
                      <a:endParaRPr lang="da-DK" sz="1200" dirty="0"/>
                    </a:p>
                  </a:txBody>
                  <a:tcPr marL="0" marR="0" marT="0" marB="0"/>
                </a:tc>
                <a:tc>
                  <a:txBody>
                    <a:bodyPr/>
                    <a:lstStyle/>
                    <a:p>
                      <a:r>
                        <a:rPr lang="da-DK" sz="1200" dirty="0" smtClean="0"/>
                        <a:t>Diassættes </a:t>
                      </a:r>
                      <a:r>
                        <a:rPr lang="da-DK" sz="1200" baseline="0" dirty="0" smtClean="0"/>
                        <a:t>første side</a:t>
                      </a:r>
                      <a:endParaRPr lang="da-DK" sz="1200" dirty="0"/>
                    </a:p>
                  </a:txBody>
                  <a:tcPr/>
                </a:tc>
              </a:tr>
              <a:tr h="80010">
                <a:tc>
                  <a:txBody>
                    <a:bodyPr/>
                    <a:lstStyle/>
                    <a:p>
                      <a:endParaRPr lang="da-DK" sz="500" dirty="0"/>
                    </a:p>
                  </a:txBody>
                  <a:tcPr marL="0" marR="0" marT="0" marB="0"/>
                </a:tc>
                <a:tc>
                  <a:txBody>
                    <a:bodyPr/>
                    <a:lstStyle/>
                    <a:p>
                      <a:endParaRPr lang="da-DK" sz="500" dirty="0"/>
                    </a:p>
                  </a:txBody>
                  <a:tcPr marL="0" marR="0" marT="0" marB="0"/>
                </a:tc>
                <a:tc>
                  <a:txBody>
                    <a:bodyPr/>
                    <a:lstStyle/>
                    <a:p>
                      <a:endParaRPr lang="da-DK" sz="500" dirty="0"/>
                    </a:p>
                  </a:txBody>
                  <a:tcPr marL="0" marR="0" marT="0" marB="0"/>
                </a:tc>
                <a:tc>
                  <a:txBody>
                    <a:bodyPr/>
                    <a:lstStyle/>
                    <a:p>
                      <a:endParaRPr lang="da-DK" sz="500" dirty="0"/>
                    </a:p>
                  </a:txBody>
                  <a:tcPr marL="0" marR="0" marT="0" marB="0"/>
                </a:tc>
                <a:tc>
                  <a:txBody>
                    <a:bodyPr/>
                    <a:lstStyle/>
                    <a:p>
                      <a:endParaRPr lang="da-DK" sz="500" dirty="0"/>
                    </a:p>
                  </a:txBody>
                  <a:tcPr marL="0" marR="0" marT="0" marB="0"/>
                </a:tc>
                <a:tc>
                  <a:txBody>
                    <a:bodyPr/>
                    <a:lstStyle/>
                    <a:p>
                      <a:endParaRPr lang="da-DK" sz="500" dirty="0"/>
                    </a:p>
                  </a:txBody>
                  <a:tcPr marL="0" marR="0" marT="0" marB="0"/>
                </a:tc>
                <a:tc>
                  <a:txBody>
                    <a:bodyPr/>
                    <a:lstStyle/>
                    <a:p>
                      <a:endParaRPr lang="da-DK" sz="500" dirty="0"/>
                    </a:p>
                  </a:txBody>
                  <a:tcPr marL="0" marR="0" marT="0" marB="0"/>
                </a:tc>
              </a:tr>
              <a:tr h="80010">
                <a:tc>
                  <a:txBody>
                    <a:bodyPr/>
                    <a:lstStyle/>
                    <a:p>
                      <a:endParaRPr lang="da-DK" sz="500"/>
                    </a:p>
                  </a:txBody>
                  <a:tcPr marL="0" marR="0" marT="0" marB="0"/>
                </a:tc>
                <a:tc>
                  <a:txBody>
                    <a:bodyPr/>
                    <a:lstStyle/>
                    <a:p>
                      <a:endParaRPr lang="da-DK" sz="500"/>
                    </a:p>
                  </a:txBody>
                  <a:tcPr marL="0" marR="0" marT="0" marB="0"/>
                </a:tc>
                <a:tc>
                  <a:txBody>
                    <a:bodyPr/>
                    <a:lstStyle/>
                    <a:p>
                      <a:endParaRPr lang="da-DK" sz="500" dirty="0"/>
                    </a:p>
                  </a:txBody>
                  <a:tcPr marL="0" marR="0" marT="0" marB="0"/>
                </a:tc>
                <a:tc>
                  <a:txBody>
                    <a:bodyPr/>
                    <a:lstStyle/>
                    <a:p>
                      <a:endParaRPr lang="da-DK" sz="500"/>
                    </a:p>
                  </a:txBody>
                  <a:tcPr marL="0" marR="0" marT="0" marB="0"/>
                </a:tc>
                <a:tc>
                  <a:txBody>
                    <a:bodyPr/>
                    <a:lstStyle/>
                    <a:p>
                      <a:endParaRPr lang="da-DK" sz="500" dirty="0"/>
                    </a:p>
                  </a:txBody>
                  <a:tcPr marL="0" marR="0" marT="0" marB="0"/>
                </a:tc>
                <a:tc>
                  <a:txBody>
                    <a:bodyPr/>
                    <a:lstStyle/>
                    <a:p>
                      <a:endParaRPr lang="da-DK" sz="500" dirty="0"/>
                    </a:p>
                  </a:txBody>
                  <a:tcPr marL="0" marR="0" marT="0" marB="0"/>
                </a:tc>
                <a:tc>
                  <a:txBody>
                    <a:bodyPr/>
                    <a:lstStyle/>
                    <a:p>
                      <a:endParaRPr lang="da-DK" sz="500" dirty="0"/>
                    </a:p>
                  </a:txBody>
                  <a:tcPr marL="0" marR="0" marT="0" marB="0"/>
                </a:tc>
              </a:tr>
              <a:tr h="576000">
                <a:tc>
                  <a:txBody>
                    <a:bodyPr/>
                    <a:lstStyle/>
                    <a:p>
                      <a:endParaRPr lang="da-DK" sz="1200" dirty="0"/>
                    </a:p>
                  </a:txBody>
                  <a:tcPr/>
                </a:tc>
                <a:tc>
                  <a:txBody>
                    <a:bodyPr/>
                    <a:lstStyle/>
                    <a:p>
                      <a:endParaRPr lang="da-DK" sz="1200"/>
                    </a:p>
                  </a:txBody>
                  <a:tcPr/>
                </a:tc>
                <a:tc>
                  <a:txBody>
                    <a:bodyPr/>
                    <a:lstStyle/>
                    <a:p>
                      <a:endParaRPr lang="da-DK" sz="1200" dirty="0"/>
                    </a:p>
                  </a:txBody>
                  <a:tcPr/>
                </a:tc>
                <a:tc>
                  <a:txBody>
                    <a:bodyPr/>
                    <a:lstStyle/>
                    <a:p>
                      <a:endParaRPr lang="da-DK" sz="1200"/>
                    </a:p>
                  </a:txBody>
                  <a:tcPr/>
                </a:tc>
                <a:tc>
                  <a:txBody>
                    <a:bodyPr/>
                    <a:lstStyle/>
                    <a:p>
                      <a:endParaRPr lang="da-DK" sz="1200" dirty="0"/>
                    </a:p>
                  </a:txBody>
                  <a:tcPr/>
                </a:tc>
                <a:tc>
                  <a:txBody>
                    <a:bodyPr/>
                    <a:lstStyle/>
                    <a:p>
                      <a:endParaRPr lang="da-DK" sz="1200" dirty="0"/>
                    </a:p>
                  </a:txBody>
                  <a:tcPr marL="0" marR="0" marT="0" marB="0"/>
                </a:tc>
                <a:tc>
                  <a:txBody>
                    <a:bodyPr/>
                    <a:lstStyle/>
                    <a:p>
                      <a:r>
                        <a:rPr lang="da-DK" sz="1200" dirty="0" smtClean="0"/>
                        <a:t>Viser</a:t>
                      </a:r>
                      <a:r>
                        <a:rPr lang="da-DK" sz="1200" baseline="0" dirty="0" smtClean="0"/>
                        <a:t> de forskellige sektioner i dit storyboard</a:t>
                      </a:r>
                      <a:endParaRPr lang="da-DK" sz="1200" dirty="0"/>
                    </a:p>
                  </a:txBody>
                  <a:tcPr/>
                </a:tc>
              </a:tr>
              <a:tr h="79200">
                <a:tc>
                  <a:txBody>
                    <a:bodyPr/>
                    <a:lstStyle/>
                    <a:p>
                      <a:endParaRPr lang="da-DK" sz="200"/>
                    </a:p>
                  </a:txBody>
                  <a:tcPr marL="0" marR="0" marT="0" marB="0"/>
                </a:tc>
                <a:tc>
                  <a:txBody>
                    <a:bodyPr/>
                    <a:lstStyle/>
                    <a:p>
                      <a:endParaRPr lang="da-DK" sz="20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79200">
                <a:tc>
                  <a:txBody>
                    <a:bodyPr/>
                    <a:lstStyle/>
                    <a:p>
                      <a:endParaRPr lang="da-DK" sz="20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576000">
                <a:tc>
                  <a:txBody>
                    <a:bodyPr/>
                    <a:lstStyle/>
                    <a:p>
                      <a:endParaRPr lang="da-DK" sz="1200"/>
                    </a:p>
                  </a:txBody>
                  <a:tcPr/>
                </a:tc>
                <a:tc>
                  <a:txBody>
                    <a:bodyPr/>
                    <a:lstStyle/>
                    <a:p>
                      <a:endParaRPr lang="da-DK" sz="1200" dirty="0"/>
                    </a:p>
                  </a:txBody>
                  <a:tcPr/>
                </a:tc>
                <a:tc>
                  <a:txBody>
                    <a:bodyPr/>
                    <a:lstStyle/>
                    <a:p>
                      <a:endParaRPr lang="da-DK" sz="1200" dirty="0"/>
                    </a:p>
                  </a:txBody>
                  <a:tcPr/>
                </a:tc>
                <a:tc>
                  <a:txBody>
                    <a:bodyPr/>
                    <a:lstStyle/>
                    <a:p>
                      <a:endParaRPr lang="da-DK" sz="1200" dirty="0"/>
                    </a:p>
                  </a:txBody>
                  <a:tcPr/>
                </a:tc>
                <a:tc>
                  <a:txBody>
                    <a:bodyPr/>
                    <a:lstStyle/>
                    <a:p>
                      <a:endParaRPr lang="da-DK" sz="1200" dirty="0"/>
                    </a:p>
                  </a:txBody>
                  <a:tcPr/>
                </a:tc>
                <a:tc>
                  <a:txBody>
                    <a:bodyPr/>
                    <a:lstStyle/>
                    <a:p>
                      <a:endParaRPr lang="da-DK" sz="1200" dirty="0"/>
                    </a:p>
                  </a:txBody>
                  <a:tcPr marL="0" marR="0" marT="0" marB="0"/>
                </a:tc>
                <a:tc>
                  <a:txBody>
                    <a:bodyPr/>
                    <a:lstStyle/>
                    <a:p>
                      <a:r>
                        <a:rPr lang="da-DK" sz="1200" dirty="0" smtClean="0"/>
                        <a:t>Adskillelse af sektioner i dit</a:t>
                      </a:r>
                      <a:r>
                        <a:rPr lang="da-DK" sz="1200" baseline="0" dirty="0" smtClean="0"/>
                        <a:t> storyboard</a:t>
                      </a:r>
                      <a:endParaRPr lang="da-DK" sz="1200" dirty="0"/>
                    </a:p>
                  </a:txBody>
                  <a:tcPr/>
                </a:tc>
              </a:tr>
              <a:tr h="792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792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612000">
                <a:tc>
                  <a:txBody>
                    <a:bodyPr/>
                    <a:lstStyle/>
                    <a:p>
                      <a:endParaRPr lang="da-DK" sz="1200"/>
                    </a:p>
                  </a:txBody>
                  <a:tcPr/>
                </a:tc>
                <a:tc>
                  <a:txBody>
                    <a:bodyPr/>
                    <a:lstStyle/>
                    <a:p>
                      <a:endParaRPr lang="da-DK" sz="1200" dirty="0"/>
                    </a:p>
                  </a:txBody>
                  <a:tcPr/>
                </a:tc>
                <a:tc>
                  <a:txBody>
                    <a:bodyPr/>
                    <a:lstStyle/>
                    <a:p>
                      <a:endParaRPr lang="da-DK" sz="1200" dirty="0"/>
                    </a:p>
                  </a:txBody>
                  <a:tcPr/>
                </a:tc>
                <a:tc>
                  <a:txBody>
                    <a:bodyPr/>
                    <a:lstStyle/>
                    <a:p>
                      <a:endParaRPr lang="da-DK"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tc>
                <a:tc>
                  <a:txBody>
                    <a:bodyPr/>
                    <a:lstStyle/>
                    <a:p>
                      <a:endParaRPr lang="da-DK" sz="1200" dirty="0"/>
                    </a:p>
                  </a:txBody>
                  <a:tcPr marL="0" marR="0" marT="0" marB="0"/>
                </a:tc>
                <a:tc>
                  <a:txBody>
                    <a:bodyPr/>
                    <a:lstStyle/>
                    <a:p>
                      <a:r>
                        <a:rPr lang="da-DK" sz="1200" dirty="0" smtClean="0"/>
                        <a:t>Dias der</a:t>
                      </a:r>
                      <a:r>
                        <a:rPr lang="da-DK" sz="1200" baseline="0" dirty="0" smtClean="0"/>
                        <a:t> udelukkende kan bruges til fremlæggelser</a:t>
                      </a:r>
                      <a:endParaRPr lang="da-DK" sz="1200" dirty="0"/>
                    </a:p>
                  </a:txBody>
                  <a:tcPr/>
                </a:tc>
              </a:tr>
              <a:tr h="79200">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r>
              <a:tr h="79200">
                <a:tc>
                  <a:txBody>
                    <a:bodyPr/>
                    <a:lstStyle/>
                    <a:p>
                      <a:endParaRPr lang="da-DK" sz="20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c>
                  <a:txBody>
                    <a:bodyPr/>
                    <a:lstStyle/>
                    <a:p>
                      <a:endParaRPr lang="da-DK" sz="200" dirty="0"/>
                    </a:p>
                  </a:txBody>
                  <a:tcPr marL="0" marR="0" marT="0" marB="0"/>
                </a:tc>
              </a:tr>
              <a:tr h="576000">
                <a:tc>
                  <a:txBody>
                    <a:bodyPr/>
                    <a:lstStyle/>
                    <a:p>
                      <a:endParaRPr lang="da-DK" sz="500" dirty="0"/>
                    </a:p>
                  </a:txBody>
                  <a:tcPr marL="0" marR="0" marT="0" marB="0">
                    <a:lnB w="12700" cap="flat" cmpd="sng" algn="ctr">
                      <a:noFill/>
                      <a:prstDash val="solid"/>
                      <a:round/>
                      <a:headEnd type="none" w="med" len="med"/>
                      <a:tailEnd type="none" w="med" len="med"/>
                    </a:lnB>
                  </a:tcPr>
                </a:tc>
                <a:tc>
                  <a:txBody>
                    <a:bodyPr/>
                    <a:lstStyle/>
                    <a:p>
                      <a:endParaRPr lang="da-DK" sz="500" dirty="0"/>
                    </a:p>
                  </a:txBody>
                  <a:tcPr marL="0" marR="0" marT="0" marB="0">
                    <a:lnB w="12700" cap="flat" cmpd="sng" algn="ctr">
                      <a:noFill/>
                      <a:prstDash val="solid"/>
                      <a:round/>
                      <a:headEnd type="none" w="med" len="med"/>
                      <a:tailEnd type="none" w="med" len="med"/>
                    </a:lnB>
                  </a:tcPr>
                </a:tc>
                <a:tc>
                  <a:txBody>
                    <a:bodyPr/>
                    <a:lstStyle/>
                    <a:p>
                      <a:endParaRPr lang="da-DK" sz="500" dirty="0"/>
                    </a:p>
                  </a:txBody>
                  <a:tcPr marL="0" marR="0" marT="0" marB="0">
                    <a:lnB w="12700" cap="flat" cmpd="sng" algn="ctr">
                      <a:noFill/>
                      <a:prstDash val="solid"/>
                      <a:round/>
                      <a:headEnd type="none" w="med" len="med"/>
                      <a:tailEnd type="none" w="med" len="med"/>
                    </a:lnB>
                  </a:tcPr>
                </a:tc>
                <a:tc>
                  <a:txBody>
                    <a:bodyPr/>
                    <a:lstStyle/>
                    <a:p>
                      <a:endParaRPr lang="da-DK" sz="500" dirty="0"/>
                    </a:p>
                  </a:txBody>
                  <a:tcPr marL="0" marR="0" marT="0" marB="0">
                    <a:lnB w="12700" cap="flat" cmpd="sng" algn="ctr">
                      <a:no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B w="12700" cap="flat" cmpd="sng" algn="ctr">
                      <a:noFill/>
                      <a:prstDash val="solid"/>
                      <a:round/>
                      <a:headEnd type="none" w="med" len="med"/>
                      <a:tailEnd type="none" w="med" len="med"/>
                    </a:lnB>
                  </a:tcPr>
                </a:tc>
                <a:tc>
                  <a:txBody>
                    <a:bodyPr/>
                    <a:lstStyle/>
                    <a:p>
                      <a:endParaRPr lang="da-DK" sz="1200" dirty="0"/>
                    </a:p>
                  </a:txBody>
                  <a:tcPr marL="0" marR="0" marT="0" marB="0">
                    <a:lnB w="12700" cap="flat" cmpd="sng" algn="ctr">
                      <a:noFill/>
                      <a:prstDash val="solid"/>
                      <a:round/>
                      <a:headEnd type="none" w="med" len="med"/>
                      <a:tailEnd type="none" w="med" len="med"/>
                    </a:lnB>
                  </a:tcPr>
                </a:tc>
                <a:tc>
                  <a:txBody>
                    <a:bodyPr/>
                    <a:lstStyle/>
                    <a:p>
                      <a:r>
                        <a:rPr lang="da-DK" sz="1200" dirty="0" smtClean="0"/>
                        <a:t>Dias der kan bruges både til fremlæggelser og</a:t>
                      </a:r>
                      <a:r>
                        <a:rPr lang="da-DK" sz="1200" baseline="0" dirty="0" smtClean="0"/>
                        <a:t> selvstændigt</a:t>
                      </a:r>
                      <a:endParaRPr lang="da-DK" sz="1200" dirty="0"/>
                    </a:p>
                  </a:txBody>
                  <a:tcPr>
                    <a:lnB w="12700" cap="flat" cmpd="sng" algn="ctr">
                      <a:noFill/>
                      <a:prstDash val="solid"/>
                      <a:round/>
                      <a:headEnd type="none" w="med" len="med"/>
                      <a:tailEnd type="none" w="med" len="med"/>
                    </a:lnB>
                  </a:tcPr>
                </a:tc>
              </a:tr>
              <a:tr h="144000">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endParaRPr lang="da-DK" sz="600" dirty="0"/>
                    </a:p>
                  </a:txBody>
                  <a:tcPr marL="0" marR="0" marT="0" marB="0">
                    <a:lnT w="12700" cap="flat" cmpd="sng" algn="ctr">
                      <a:noFill/>
                      <a:prstDash val="solid"/>
                      <a:round/>
                      <a:headEnd type="none" w="med" len="med"/>
                      <a:tailEnd type="none" w="med" len="med"/>
                    </a:lnT>
                    <a:lnB w="6350" cap="flat" cmpd="sng" algn="ctr">
                      <a:noFill/>
                      <a:prstDash val="solid"/>
                      <a:round/>
                      <a:headEnd type="none" w="med" len="med"/>
                      <a:tailEnd type="none" w="med" len="med"/>
                    </a:lnB>
                  </a:tcPr>
                </a:tc>
              </a:tr>
              <a:tr h="370840">
                <a:tc gridSpan="7">
                  <a:txBody>
                    <a:bodyPr/>
                    <a:lstStyle/>
                    <a:p>
                      <a:endParaRPr lang="da-DK" sz="1000" dirty="0"/>
                    </a:p>
                  </a:txBody>
                  <a:tcP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marL="0" marR="0" marT="0" marB="0">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r>
            </a:tbl>
          </a:graphicData>
        </a:graphic>
      </p:graphicFrame>
      <p:sp>
        <p:nvSpPr>
          <p:cNvPr id="4" name="Pladsholder til diasnummer 3"/>
          <p:cNvSpPr>
            <a:spLocks noGrp="1"/>
          </p:cNvSpPr>
          <p:nvPr>
            <p:ph type="sldNum" sz="quarter" idx="11"/>
          </p:nvPr>
        </p:nvSpPr>
        <p:spPr/>
        <p:txBody>
          <a:bodyPr/>
          <a:lstStyle/>
          <a:p>
            <a:fld id="{4C559319-974E-43DE-8758-BFC4F0130C6A}" type="slidenum">
              <a:rPr lang="da-DK" noProof="0" smtClean="0"/>
              <a:pPr/>
              <a:t>58</a:t>
            </a:fld>
            <a:endParaRPr lang="da-DK" noProof="0"/>
          </a:p>
        </p:txBody>
      </p:sp>
      <p:sp>
        <p:nvSpPr>
          <p:cNvPr id="2" name="Titel 1"/>
          <p:cNvSpPr>
            <a:spLocks noGrp="1"/>
          </p:cNvSpPr>
          <p:nvPr>
            <p:ph type="title"/>
          </p:nvPr>
        </p:nvSpPr>
        <p:spPr>
          <a:noFill/>
        </p:spPr>
        <p:txBody>
          <a:bodyPr/>
          <a:lstStyle/>
          <a:p>
            <a:r>
              <a:rPr lang="da-DK" dirty="0" smtClean="0"/>
              <a:t>De enkelte dias i et diassæt kan opdeles i to overordnede kategorier og fem typer</a:t>
            </a:r>
            <a:endParaRPr lang="da-DK" dirty="0"/>
          </a:p>
        </p:txBody>
      </p:sp>
      <p:sp>
        <p:nvSpPr>
          <p:cNvPr id="5" name="Rektangel 4"/>
          <p:cNvSpPr/>
          <p:nvPr/>
        </p:nvSpPr>
        <p:spPr bwMode="auto">
          <a:xfrm>
            <a:off x="271626" y="3587832"/>
            <a:ext cx="1512168" cy="1296208"/>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Sider i en præsentation</a:t>
            </a:r>
          </a:p>
        </p:txBody>
      </p:sp>
      <p:sp>
        <p:nvSpPr>
          <p:cNvPr id="6" name="Rektangel 5"/>
          <p:cNvSpPr/>
          <p:nvPr/>
        </p:nvSpPr>
        <p:spPr bwMode="auto">
          <a:xfrm>
            <a:off x="1999818" y="3037035"/>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Sider til dokumentstruktur</a:t>
            </a:r>
          </a:p>
        </p:txBody>
      </p:sp>
      <p:sp>
        <p:nvSpPr>
          <p:cNvPr id="8" name="Rektangel 7"/>
          <p:cNvSpPr/>
          <p:nvPr/>
        </p:nvSpPr>
        <p:spPr bwMode="auto">
          <a:xfrm>
            <a:off x="1999818" y="4884040"/>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Sider til indhold</a:t>
            </a:r>
          </a:p>
        </p:txBody>
      </p:sp>
      <p:cxnSp>
        <p:nvCxnSpPr>
          <p:cNvPr id="10" name="Vinklet forbindelse 9"/>
          <p:cNvCxnSpPr>
            <a:stCxn id="5" idx="3"/>
            <a:endCxn id="6" idx="1"/>
          </p:cNvCxnSpPr>
          <p:nvPr/>
        </p:nvCxnSpPr>
        <p:spPr bwMode="auto">
          <a:xfrm flipV="1">
            <a:off x="1783794" y="3325067"/>
            <a:ext cx="216024" cy="91086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12" name="Vinklet forbindelse 11"/>
          <p:cNvCxnSpPr>
            <a:stCxn id="5" idx="3"/>
            <a:endCxn id="8" idx="1"/>
          </p:cNvCxnSpPr>
          <p:nvPr/>
        </p:nvCxnSpPr>
        <p:spPr bwMode="auto">
          <a:xfrm>
            <a:off x="1783794" y="4235936"/>
            <a:ext cx="216024" cy="93613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sp>
        <p:nvSpPr>
          <p:cNvPr id="27" name="Rektangel 26"/>
          <p:cNvSpPr/>
          <p:nvPr/>
        </p:nvSpPr>
        <p:spPr bwMode="auto">
          <a:xfrm>
            <a:off x="4088051" y="2291753"/>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Forsiden</a:t>
            </a:r>
          </a:p>
        </p:txBody>
      </p:sp>
      <p:sp>
        <p:nvSpPr>
          <p:cNvPr id="29" name="Rektangel 28"/>
          <p:cNvSpPr/>
          <p:nvPr/>
        </p:nvSpPr>
        <p:spPr bwMode="auto">
          <a:xfrm>
            <a:off x="4088051" y="3037035"/>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Indholdsfortegnelsen</a:t>
            </a:r>
          </a:p>
        </p:txBody>
      </p:sp>
      <p:sp>
        <p:nvSpPr>
          <p:cNvPr id="31" name="AutoShape 26"/>
          <p:cNvSpPr>
            <a:spLocks noChangeArrowheads="1"/>
          </p:cNvSpPr>
          <p:nvPr/>
        </p:nvSpPr>
        <p:spPr bwMode="auto">
          <a:xfrm rot="5400000">
            <a:off x="5950721" y="2445306"/>
            <a:ext cx="576000" cy="268894"/>
          </a:xfrm>
          <a:prstGeom prst="triangle">
            <a:avLst>
              <a:gd name="adj" fmla="val 50000"/>
            </a:avLst>
          </a:prstGeom>
          <a:solidFill>
            <a:schemeClr val="tx1"/>
          </a:solidFill>
          <a:ln>
            <a:noFill/>
          </a:ln>
        </p:spPr>
        <p:txBody>
          <a:bodyPr wrap="none" lIns="93296" tIns="46648" rIns="93296" bIns="46648" anchor="ctr"/>
          <a:lstStyle/>
          <a:p>
            <a:endParaRPr lang="da-DK"/>
          </a:p>
        </p:txBody>
      </p:sp>
      <p:sp>
        <p:nvSpPr>
          <p:cNvPr id="33" name="AutoShape 26"/>
          <p:cNvSpPr>
            <a:spLocks noChangeArrowheads="1"/>
          </p:cNvSpPr>
          <p:nvPr/>
        </p:nvSpPr>
        <p:spPr bwMode="auto">
          <a:xfrm rot="5400000">
            <a:off x="5950721" y="3190589"/>
            <a:ext cx="576000" cy="268894"/>
          </a:xfrm>
          <a:prstGeom prst="triangle">
            <a:avLst>
              <a:gd name="adj" fmla="val 50000"/>
            </a:avLst>
          </a:prstGeom>
          <a:solidFill>
            <a:schemeClr val="tx1"/>
          </a:solidFill>
          <a:ln>
            <a:noFill/>
          </a:ln>
        </p:spPr>
        <p:txBody>
          <a:bodyPr wrap="none" lIns="93296" tIns="46648" rIns="93296" bIns="46648" anchor="ctr"/>
          <a:lstStyle/>
          <a:p>
            <a:endParaRPr lang="da-DK"/>
          </a:p>
        </p:txBody>
      </p:sp>
      <p:sp>
        <p:nvSpPr>
          <p:cNvPr id="34" name="Rektangel 33"/>
          <p:cNvSpPr/>
          <p:nvPr/>
        </p:nvSpPr>
        <p:spPr bwMode="auto">
          <a:xfrm>
            <a:off x="4088051" y="5270897"/>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Indhold til læsning og fremlæggelse</a:t>
            </a:r>
          </a:p>
        </p:txBody>
      </p:sp>
      <p:sp>
        <p:nvSpPr>
          <p:cNvPr id="36" name="AutoShape 26"/>
          <p:cNvSpPr>
            <a:spLocks noChangeArrowheads="1"/>
          </p:cNvSpPr>
          <p:nvPr/>
        </p:nvSpPr>
        <p:spPr bwMode="auto">
          <a:xfrm rot="5400000">
            <a:off x="5950721" y="5426502"/>
            <a:ext cx="576000" cy="268894"/>
          </a:xfrm>
          <a:prstGeom prst="triangle">
            <a:avLst>
              <a:gd name="adj" fmla="val 50000"/>
            </a:avLst>
          </a:prstGeom>
          <a:solidFill>
            <a:schemeClr val="tx1"/>
          </a:solidFill>
          <a:ln>
            <a:noFill/>
          </a:ln>
        </p:spPr>
        <p:txBody>
          <a:bodyPr wrap="none" lIns="93296" tIns="46648" rIns="93296" bIns="46648" anchor="ctr"/>
          <a:lstStyle/>
          <a:p>
            <a:endParaRPr lang="da-DK"/>
          </a:p>
        </p:txBody>
      </p:sp>
      <p:sp>
        <p:nvSpPr>
          <p:cNvPr id="38" name="Rektangel 37"/>
          <p:cNvSpPr/>
          <p:nvPr/>
        </p:nvSpPr>
        <p:spPr bwMode="auto">
          <a:xfrm>
            <a:off x="4088051" y="3782319"/>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Sektionsadskillelse</a:t>
            </a:r>
          </a:p>
        </p:txBody>
      </p:sp>
      <p:sp>
        <p:nvSpPr>
          <p:cNvPr id="39" name="Rektangel 38"/>
          <p:cNvSpPr/>
          <p:nvPr/>
        </p:nvSpPr>
        <p:spPr bwMode="auto">
          <a:xfrm>
            <a:off x="4088051" y="4527602"/>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solidFill>
                  <a:schemeClr val="tx2">
                    <a:lumMod val="50000"/>
                  </a:schemeClr>
                </a:solidFill>
              </a:rPr>
              <a:t>Indhold kun til fremlæggelse</a:t>
            </a:r>
          </a:p>
        </p:txBody>
      </p:sp>
      <p:sp>
        <p:nvSpPr>
          <p:cNvPr id="40" name="AutoShape 26"/>
          <p:cNvSpPr>
            <a:spLocks noChangeArrowheads="1"/>
          </p:cNvSpPr>
          <p:nvPr/>
        </p:nvSpPr>
        <p:spPr bwMode="auto">
          <a:xfrm rot="5400000">
            <a:off x="5950721" y="3935871"/>
            <a:ext cx="576000" cy="268894"/>
          </a:xfrm>
          <a:prstGeom prst="triangle">
            <a:avLst>
              <a:gd name="adj" fmla="val 50000"/>
            </a:avLst>
          </a:prstGeom>
          <a:solidFill>
            <a:schemeClr val="tx1"/>
          </a:solidFill>
          <a:ln>
            <a:noFill/>
          </a:ln>
        </p:spPr>
        <p:txBody>
          <a:bodyPr wrap="none" lIns="93296" tIns="46648" rIns="93296" bIns="46648" anchor="ctr"/>
          <a:lstStyle/>
          <a:p>
            <a:endParaRPr lang="da-DK"/>
          </a:p>
        </p:txBody>
      </p:sp>
      <p:sp>
        <p:nvSpPr>
          <p:cNvPr id="41" name="AutoShape 26"/>
          <p:cNvSpPr>
            <a:spLocks noChangeArrowheads="1"/>
          </p:cNvSpPr>
          <p:nvPr/>
        </p:nvSpPr>
        <p:spPr bwMode="auto">
          <a:xfrm rot="5400000">
            <a:off x="5950721" y="4681155"/>
            <a:ext cx="576000" cy="268894"/>
          </a:xfrm>
          <a:prstGeom prst="triangle">
            <a:avLst>
              <a:gd name="adj" fmla="val 50000"/>
            </a:avLst>
          </a:prstGeom>
          <a:solidFill>
            <a:schemeClr val="tx1"/>
          </a:solidFill>
          <a:ln>
            <a:noFill/>
          </a:ln>
        </p:spPr>
        <p:txBody>
          <a:bodyPr wrap="none" lIns="93296" tIns="46648" rIns="93296" bIns="46648" anchor="ctr"/>
          <a:lstStyle/>
          <a:p>
            <a:endParaRPr lang="da-DK"/>
          </a:p>
        </p:txBody>
      </p:sp>
      <p:cxnSp>
        <p:nvCxnSpPr>
          <p:cNvPr id="48" name="Vinklet forbindelse 47"/>
          <p:cNvCxnSpPr>
            <a:stCxn id="8" idx="3"/>
            <a:endCxn id="34" idx="1"/>
          </p:cNvCxnSpPr>
          <p:nvPr/>
        </p:nvCxnSpPr>
        <p:spPr bwMode="auto">
          <a:xfrm>
            <a:off x="3872026" y="5172072"/>
            <a:ext cx="216024" cy="38685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50" name="Vinklet forbindelse 49"/>
          <p:cNvCxnSpPr>
            <a:stCxn id="39" idx="1"/>
            <a:endCxn id="8" idx="3"/>
          </p:cNvCxnSpPr>
          <p:nvPr/>
        </p:nvCxnSpPr>
        <p:spPr bwMode="auto">
          <a:xfrm rot="10800000" flipV="1">
            <a:off x="3872026" y="4815632"/>
            <a:ext cx="216024" cy="35643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58" name="Vinklet forbindelse 57"/>
          <p:cNvCxnSpPr>
            <a:stCxn id="38" idx="1"/>
            <a:endCxn id="6" idx="3"/>
          </p:cNvCxnSpPr>
          <p:nvPr/>
        </p:nvCxnSpPr>
        <p:spPr bwMode="auto">
          <a:xfrm rot="10800000">
            <a:off x="3872026" y="3325069"/>
            <a:ext cx="216024" cy="745283"/>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60" name="Lige forbindelse 59"/>
          <p:cNvCxnSpPr>
            <a:stCxn id="29" idx="1"/>
            <a:endCxn id="6" idx="3"/>
          </p:cNvCxnSpPr>
          <p:nvPr/>
        </p:nvCxnSpPr>
        <p:spPr bwMode="auto">
          <a:xfrm flipH="1">
            <a:off x="3872026" y="3325067"/>
            <a:ext cx="216024"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62" name="Vinklet forbindelse 61"/>
          <p:cNvCxnSpPr>
            <a:stCxn id="27" idx="1"/>
            <a:endCxn id="38" idx="1"/>
          </p:cNvCxnSpPr>
          <p:nvPr/>
        </p:nvCxnSpPr>
        <p:spPr bwMode="auto">
          <a:xfrm rot="10800000" flipV="1">
            <a:off x="4088051" y="2579784"/>
            <a:ext cx="12700" cy="1490566"/>
          </a:xfrm>
          <a:prstGeom prst="bentConnector3">
            <a:avLst>
              <a:gd name="adj1" fmla="val 960457"/>
            </a:avLst>
          </a:prstGeom>
          <a:solidFill>
            <a:schemeClr val="accent2"/>
          </a:solidFill>
          <a:ln w="6350" cap="flat" cmpd="sng" algn="ctr">
            <a:solidFill>
              <a:schemeClr val="tx1"/>
            </a:solidFill>
            <a:prstDash val="solid"/>
            <a:round/>
            <a:headEnd type="none" w="med" len="med"/>
            <a:tailEnd type="none" w="med" len="med"/>
          </a:ln>
          <a:effectLst/>
        </p:spPr>
      </p:cxnSp>
      <p:sp>
        <p:nvSpPr>
          <p:cNvPr id="70" name="Tekstboks 69"/>
          <p:cNvSpPr txBox="1"/>
          <p:nvPr/>
        </p:nvSpPr>
        <p:spPr>
          <a:xfrm>
            <a:off x="2052689" y="3659905"/>
            <a:ext cx="1872208" cy="153888"/>
          </a:xfrm>
          <a:prstGeom prst="rect">
            <a:avLst/>
          </a:prstGeom>
          <a:noFill/>
        </p:spPr>
        <p:txBody>
          <a:bodyPr wrap="square" lIns="0" tIns="0" rIns="0" bIns="0" rtlCol="0">
            <a:spAutoFit/>
          </a:bodyPr>
          <a:lstStyle/>
          <a:p>
            <a:r>
              <a:rPr lang="da-DK" sz="1000" dirty="0"/>
              <a:t>Strukturen i storyboard</a:t>
            </a:r>
          </a:p>
        </p:txBody>
      </p:sp>
      <p:sp>
        <p:nvSpPr>
          <p:cNvPr id="72" name="Tekstboks 71"/>
          <p:cNvSpPr txBox="1"/>
          <p:nvPr/>
        </p:nvSpPr>
        <p:spPr>
          <a:xfrm>
            <a:off x="2052689" y="5522912"/>
            <a:ext cx="1872208" cy="153888"/>
          </a:xfrm>
          <a:prstGeom prst="rect">
            <a:avLst/>
          </a:prstGeom>
          <a:noFill/>
        </p:spPr>
        <p:txBody>
          <a:bodyPr wrap="square" lIns="0" tIns="0" rIns="0" bIns="0" rtlCol="0">
            <a:spAutoFit/>
          </a:bodyPr>
          <a:lstStyle/>
          <a:p>
            <a:r>
              <a:rPr lang="da-DK" sz="1000" dirty="0"/>
              <a:t>Indholdet i dit storyboard</a:t>
            </a:r>
          </a:p>
        </p:txBody>
      </p:sp>
      <p:sp>
        <p:nvSpPr>
          <p:cNvPr id="30" name="Tekstfelt 11"/>
          <p:cNvSpPr txBox="1"/>
          <p:nvPr/>
        </p:nvSpPr>
        <p:spPr>
          <a:xfrm>
            <a:off x="827584" y="6093297"/>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Adrian </a:t>
            </a:r>
            <a:r>
              <a:rPr lang="da-DK" sz="800" dirty="0" err="1" smtClean="0"/>
              <a:t>Hyde</a:t>
            </a:r>
            <a:r>
              <a:rPr lang="da-DK" sz="800" dirty="0" smtClean="0"/>
              <a:t> AH, 2013, </a:t>
            </a:r>
            <a:r>
              <a:rPr lang="en-US" sz="800" dirty="0" smtClean="0"/>
              <a:t>Slide guide for consulting-style presentations, </a:t>
            </a:r>
            <a:r>
              <a:rPr lang="en-US" sz="800" dirty="0" err="1" smtClean="0"/>
              <a:t>nedtaget</a:t>
            </a:r>
            <a:r>
              <a:rPr lang="en-US" sz="800" dirty="0" smtClean="0"/>
              <a:t> pr. 24. </a:t>
            </a:r>
            <a:r>
              <a:rPr lang="en-US" sz="800" dirty="0" err="1" smtClean="0"/>
              <a:t>juli</a:t>
            </a:r>
            <a:r>
              <a:rPr lang="en-US" sz="800" dirty="0" smtClean="0"/>
              <a:t> 2013: http://www.reallygoodpowerpoints.com</a:t>
            </a:r>
            <a:endParaRPr lang="da-DK" sz="800" dirty="0"/>
          </a:p>
        </p:txBody>
      </p:sp>
      <p:sp>
        <p:nvSpPr>
          <p:cNvPr id="32" name="Rektangel 3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Dias-strukturen synliggøres ved hjælp af en række dias til de enkelte strukturelementer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59</a:t>
            </a:fld>
            <a:endParaRPr lang="da-DK" noProof="0"/>
          </a:p>
        </p:txBody>
      </p:sp>
      <p:graphicFrame>
        <p:nvGraphicFramePr>
          <p:cNvPr id="51" name="Tabel 50"/>
          <p:cNvGraphicFramePr>
            <a:graphicFrameLocks noGrp="1"/>
          </p:cNvGraphicFramePr>
          <p:nvPr>
            <p:extLst>
              <p:ext uri="{D42A27DB-BD31-4B8C-83A1-F6EECF244321}">
                <p14:modId xmlns:p14="http://schemas.microsoft.com/office/powerpoint/2010/main" xmlns="" val="348626722"/>
              </p:ext>
            </p:extLst>
          </p:nvPr>
        </p:nvGraphicFramePr>
        <p:xfrm>
          <a:off x="252488" y="1412777"/>
          <a:ext cx="8712000" cy="4667260"/>
        </p:xfrm>
        <a:graphic>
          <a:graphicData uri="http://schemas.openxmlformats.org/drawingml/2006/table">
            <a:tbl>
              <a:tblPr firstRow="1" bandRow="1">
                <a:tableStyleId>{2D5ABB26-0587-4C30-8999-92F81FD0307C}</a:tableStyleId>
              </a:tblPr>
              <a:tblGrid>
                <a:gridCol w="1512000"/>
                <a:gridCol w="216000"/>
                <a:gridCol w="1872000"/>
                <a:gridCol w="216000"/>
                <a:gridCol w="1872000"/>
                <a:gridCol w="432000"/>
                <a:gridCol w="2592000"/>
              </a:tblGrid>
              <a:tr h="457200">
                <a:tc>
                  <a:txBody>
                    <a:bodyPr/>
                    <a:lstStyle/>
                    <a:p>
                      <a:endParaRPr lang="da-DK" sz="1200" dirty="0" smtClean="0"/>
                    </a:p>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4000">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r>
              <a:tr h="576000">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r>
                        <a:rPr lang="da-DK" sz="1200" dirty="0" smtClean="0"/>
                        <a:t>Præsentationens</a:t>
                      </a:r>
                      <a:r>
                        <a:rPr lang="da-DK" sz="1200" baseline="0" dirty="0" smtClean="0"/>
                        <a:t> første side</a:t>
                      </a:r>
                      <a:endParaRPr lang="da-DK" sz="1200" dirty="0"/>
                    </a:p>
                  </a:txBody>
                  <a:tcPr>
                    <a:lnL>
                      <a:noFill/>
                    </a:lnL>
                    <a:lnR>
                      <a:noFill/>
                    </a:lnR>
                    <a:lnT>
                      <a:noFill/>
                    </a:lnT>
                    <a:lnB>
                      <a:noFill/>
                    </a:lnB>
                    <a:lnTlToBr w="12700" cmpd="sng">
                      <a:noFill/>
                      <a:prstDash val="solid"/>
                    </a:lnTlToBr>
                    <a:lnBlToTr w="12700" cmpd="sng">
                      <a:noFill/>
                      <a:prstDash val="solid"/>
                    </a:lnBlToTr>
                  </a:tcPr>
                </a:tc>
              </a:tr>
              <a:tr h="80010">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r>
              <a:tr h="80010">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r>
                        <a:rPr lang="da-DK" sz="1200" dirty="0" smtClean="0"/>
                        <a:t>Viser</a:t>
                      </a:r>
                      <a:r>
                        <a:rPr lang="da-DK" sz="1200" baseline="0" dirty="0" smtClean="0"/>
                        <a:t> de forskellige sektioner i dit storyboard</a:t>
                      </a:r>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r>
                        <a:rPr lang="da-DK" sz="1200" dirty="0" smtClean="0"/>
                        <a:t>Adskillelse af sektioner i dit</a:t>
                      </a:r>
                      <a:r>
                        <a:rPr lang="da-DK" sz="1200" baseline="0" dirty="0" smtClean="0"/>
                        <a:t> storyboard</a:t>
                      </a:r>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612000">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44000">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370840">
                <a:tc gridSpan="7">
                  <a:txBody>
                    <a:bodyPr/>
                    <a:lstStyle/>
                    <a:p>
                      <a:endParaRPr lang="da-DK" sz="1000" dirty="0"/>
                    </a:p>
                  </a:txBody>
                  <a:tcP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marL="0" marR="0" marT="0" marB="0">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r>
            </a:tbl>
          </a:graphicData>
        </a:graphic>
      </p:graphicFrame>
      <p:sp>
        <p:nvSpPr>
          <p:cNvPr id="52" name="Rektangel 51"/>
          <p:cNvSpPr/>
          <p:nvPr/>
        </p:nvSpPr>
        <p:spPr bwMode="auto">
          <a:xfrm>
            <a:off x="271626" y="3284920"/>
            <a:ext cx="1512168" cy="1296208"/>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Sider i en præsentation</a:t>
            </a:r>
          </a:p>
        </p:txBody>
      </p:sp>
      <p:sp>
        <p:nvSpPr>
          <p:cNvPr id="53" name="Rektangel 52"/>
          <p:cNvSpPr/>
          <p:nvPr/>
        </p:nvSpPr>
        <p:spPr bwMode="auto">
          <a:xfrm>
            <a:off x="1999818" y="2734123"/>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Sider til dokumentstruktur</a:t>
            </a:r>
          </a:p>
        </p:txBody>
      </p:sp>
      <p:sp>
        <p:nvSpPr>
          <p:cNvPr id="54" name="Rektangel 53"/>
          <p:cNvSpPr/>
          <p:nvPr/>
        </p:nvSpPr>
        <p:spPr bwMode="auto">
          <a:xfrm>
            <a:off x="1999818" y="4581128"/>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Sider til indhold</a:t>
            </a:r>
          </a:p>
        </p:txBody>
      </p:sp>
      <p:cxnSp>
        <p:nvCxnSpPr>
          <p:cNvPr id="55" name="Vinklet forbindelse 54"/>
          <p:cNvCxnSpPr>
            <a:stCxn id="52" idx="3"/>
            <a:endCxn id="53" idx="1"/>
          </p:cNvCxnSpPr>
          <p:nvPr/>
        </p:nvCxnSpPr>
        <p:spPr bwMode="auto">
          <a:xfrm flipV="1">
            <a:off x="1783794" y="3022155"/>
            <a:ext cx="216024" cy="91086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56" name="Vinklet forbindelse 55"/>
          <p:cNvCxnSpPr>
            <a:stCxn id="52" idx="3"/>
            <a:endCxn id="54" idx="1"/>
          </p:cNvCxnSpPr>
          <p:nvPr/>
        </p:nvCxnSpPr>
        <p:spPr bwMode="auto">
          <a:xfrm>
            <a:off x="1783794" y="3933024"/>
            <a:ext cx="216024" cy="93613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sp>
        <p:nvSpPr>
          <p:cNvPr id="57" name="Rektangel 56"/>
          <p:cNvSpPr/>
          <p:nvPr/>
        </p:nvSpPr>
        <p:spPr bwMode="auto">
          <a:xfrm>
            <a:off x="4088051" y="1988841"/>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Forsiden</a:t>
            </a:r>
          </a:p>
        </p:txBody>
      </p:sp>
      <p:sp>
        <p:nvSpPr>
          <p:cNvPr id="58" name="Rektangel 57"/>
          <p:cNvSpPr/>
          <p:nvPr/>
        </p:nvSpPr>
        <p:spPr bwMode="auto">
          <a:xfrm>
            <a:off x="4088051" y="2734124"/>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Indholdsfortegnelsen</a:t>
            </a:r>
          </a:p>
        </p:txBody>
      </p:sp>
      <p:sp>
        <p:nvSpPr>
          <p:cNvPr id="59" name="AutoShape 26"/>
          <p:cNvSpPr>
            <a:spLocks noChangeArrowheads="1"/>
          </p:cNvSpPr>
          <p:nvPr/>
        </p:nvSpPr>
        <p:spPr bwMode="auto">
          <a:xfrm rot="5400000">
            <a:off x="5950721" y="2142393"/>
            <a:ext cx="576000" cy="268894"/>
          </a:xfrm>
          <a:prstGeom prst="triangle">
            <a:avLst>
              <a:gd name="adj" fmla="val 50000"/>
            </a:avLst>
          </a:prstGeom>
          <a:solidFill>
            <a:schemeClr val="bg2">
              <a:lumMod val="75000"/>
            </a:schemeClr>
          </a:solidFill>
          <a:ln>
            <a:noFill/>
          </a:ln>
        </p:spPr>
        <p:txBody>
          <a:bodyPr wrap="none" lIns="93296" tIns="46648" rIns="93296" bIns="46648" anchor="ctr"/>
          <a:lstStyle/>
          <a:p>
            <a:endParaRPr lang="da-DK">
              <a:solidFill>
                <a:schemeClr val="bg1"/>
              </a:solidFill>
            </a:endParaRPr>
          </a:p>
        </p:txBody>
      </p:sp>
      <p:sp>
        <p:nvSpPr>
          <p:cNvPr id="60" name="AutoShape 26"/>
          <p:cNvSpPr>
            <a:spLocks noChangeArrowheads="1"/>
          </p:cNvSpPr>
          <p:nvPr/>
        </p:nvSpPr>
        <p:spPr bwMode="auto">
          <a:xfrm rot="5400000">
            <a:off x="5950721" y="2887677"/>
            <a:ext cx="576000" cy="268894"/>
          </a:xfrm>
          <a:prstGeom prst="triangle">
            <a:avLst>
              <a:gd name="adj" fmla="val 50000"/>
            </a:avLst>
          </a:prstGeom>
          <a:solidFill>
            <a:schemeClr val="bg2">
              <a:lumMod val="75000"/>
            </a:schemeClr>
          </a:solidFill>
          <a:ln>
            <a:noFill/>
          </a:ln>
        </p:spPr>
        <p:txBody>
          <a:bodyPr wrap="none" lIns="93296" tIns="46648" rIns="93296" bIns="46648" anchor="ctr"/>
          <a:lstStyle/>
          <a:p>
            <a:endParaRPr lang="da-DK">
              <a:solidFill>
                <a:schemeClr val="bg1"/>
              </a:solidFill>
            </a:endParaRPr>
          </a:p>
        </p:txBody>
      </p:sp>
      <p:sp>
        <p:nvSpPr>
          <p:cNvPr id="61" name="Rektangel 60"/>
          <p:cNvSpPr/>
          <p:nvPr/>
        </p:nvSpPr>
        <p:spPr bwMode="auto">
          <a:xfrm>
            <a:off x="4088051" y="4967985"/>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Indhold til læsning og fremlæggelse</a:t>
            </a:r>
          </a:p>
        </p:txBody>
      </p:sp>
      <p:sp>
        <p:nvSpPr>
          <p:cNvPr id="63" name="Rektangel 62"/>
          <p:cNvSpPr/>
          <p:nvPr/>
        </p:nvSpPr>
        <p:spPr bwMode="auto">
          <a:xfrm>
            <a:off x="4088051" y="3479406"/>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Sektionsadskillelse</a:t>
            </a:r>
          </a:p>
        </p:txBody>
      </p:sp>
      <p:sp>
        <p:nvSpPr>
          <p:cNvPr id="64" name="Rektangel 63"/>
          <p:cNvSpPr/>
          <p:nvPr/>
        </p:nvSpPr>
        <p:spPr bwMode="auto">
          <a:xfrm>
            <a:off x="4088051" y="4224690"/>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solidFill>
                  <a:schemeClr val="tx2">
                    <a:lumMod val="50000"/>
                  </a:schemeClr>
                </a:solidFill>
              </a:rPr>
              <a:t>Indhold kun til fremlæggelse</a:t>
            </a:r>
          </a:p>
        </p:txBody>
      </p:sp>
      <p:sp>
        <p:nvSpPr>
          <p:cNvPr id="65" name="AutoShape 26"/>
          <p:cNvSpPr>
            <a:spLocks noChangeArrowheads="1"/>
          </p:cNvSpPr>
          <p:nvPr/>
        </p:nvSpPr>
        <p:spPr bwMode="auto">
          <a:xfrm rot="5400000">
            <a:off x="5950721" y="3632960"/>
            <a:ext cx="576000" cy="268894"/>
          </a:xfrm>
          <a:prstGeom prst="triangle">
            <a:avLst>
              <a:gd name="adj" fmla="val 50000"/>
            </a:avLst>
          </a:prstGeom>
          <a:solidFill>
            <a:schemeClr val="bg2">
              <a:lumMod val="75000"/>
            </a:schemeClr>
          </a:solidFill>
          <a:ln>
            <a:noFill/>
          </a:ln>
        </p:spPr>
        <p:txBody>
          <a:bodyPr wrap="none" lIns="93296" tIns="46648" rIns="93296" bIns="46648" anchor="ctr"/>
          <a:lstStyle/>
          <a:p>
            <a:endParaRPr lang="da-DK">
              <a:solidFill>
                <a:schemeClr val="bg1"/>
              </a:solidFill>
            </a:endParaRPr>
          </a:p>
        </p:txBody>
      </p:sp>
      <p:cxnSp>
        <p:nvCxnSpPr>
          <p:cNvPr id="67" name="Vinklet forbindelse 66"/>
          <p:cNvCxnSpPr>
            <a:stCxn id="54" idx="3"/>
            <a:endCxn id="61" idx="1"/>
          </p:cNvCxnSpPr>
          <p:nvPr/>
        </p:nvCxnSpPr>
        <p:spPr bwMode="auto">
          <a:xfrm>
            <a:off x="3872026" y="4869160"/>
            <a:ext cx="216024" cy="38685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68" name="Vinklet forbindelse 67"/>
          <p:cNvCxnSpPr>
            <a:stCxn id="64" idx="1"/>
            <a:endCxn id="54" idx="3"/>
          </p:cNvCxnSpPr>
          <p:nvPr/>
        </p:nvCxnSpPr>
        <p:spPr bwMode="auto">
          <a:xfrm rot="10800000" flipV="1">
            <a:off x="3872026" y="4512721"/>
            <a:ext cx="216024" cy="35643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69" name="Vinklet forbindelse 68"/>
          <p:cNvCxnSpPr>
            <a:stCxn id="63" idx="1"/>
            <a:endCxn id="53" idx="3"/>
          </p:cNvCxnSpPr>
          <p:nvPr/>
        </p:nvCxnSpPr>
        <p:spPr bwMode="auto">
          <a:xfrm rot="10800000">
            <a:off x="3872026" y="3022157"/>
            <a:ext cx="216024" cy="745283"/>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70" name="Lige forbindelse 69"/>
          <p:cNvCxnSpPr>
            <a:stCxn id="58" idx="1"/>
            <a:endCxn id="53" idx="3"/>
          </p:cNvCxnSpPr>
          <p:nvPr/>
        </p:nvCxnSpPr>
        <p:spPr bwMode="auto">
          <a:xfrm flipH="1">
            <a:off x="3872026" y="3022155"/>
            <a:ext cx="216024"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71" name="Vinklet forbindelse 70"/>
          <p:cNvCxnSpPr>
            <a:stCxn id="57" idx="1"/>
            <a:endCxn id="63" idx="1"/>
          </p:cNvCxnSpPr>
          <p:nvPr/>
        </p:nvCxnSpPr>
        <p:spPr bwMode="auto">
          <a:xfrm rot="10800000" flipV="1">
            <a:off x="4088051" y="2276873"/>
            <a:ext cx="12700" cy="1490566"/>
          </a:xfrm>
          <a:prstGeom prst="bentConnector3">
            <a:avLst>
              <a:gd name="adj1" fmla="val 960457"/>
            </a:avLst>
          </a:prstGeom>
          <a:solidFill>
            <a:schemeClr val="accent2"/>
          </a:solidFill>
          <a:ln w="6350" cap="flat" cmpd="sng" algn="ctr">
            <a:solidFill>
              <a:schemeClr val="tx1"/>
            </a:solidFill>
            <a:prstDash val="solid"/>
            <a:round/>
            <a:headEnd type="none" w="med" len="med"/>
            <a:tailEnd type="none" w="med" len="med"/>
          </a:ln>
          <a:effectLst/>
        </p:spPr>
      </p:cxnSp>
      <p:sp>
        <p:nvSpPr>
          <p:cNvPr id="72" name="Tekstboks 71"/>
          <p:cNvSpPr txBox="1"/>
          <p:nvPr/>
        </p:nvSpPr>
        <p:spPr>
          <a:xfrm>
            <a:off x="2052689" y="3356993"/>
            <a:ext cx="1872208" cy="153888"/>
          </a:xfrm>
          <a:prstGeom prst="rect">
            <a:avLst/>
          </a:prstGeom>
          <a:noFill/>
        </p:spPr>
        <p:txBody>
          <a:bodyPr wrap="square" lIns="0" tIns="0" rIns="0" bIns="0" rtlCol="0">
            <a:spAutoFit/>
          </a:bodyPr>
          <a:lstStyle/>
          <a:p>
            <a:r>
              <a:rPr lang="da-DK" sz="1000" dirty="0"/>
              <a:t>Strukturen i storyboard</a:t>
            </a:r>
          </a:p>
        </p:txBody>
      </p:sp>
      <p:sp>
        <p:nvSpPr>
          <p:cNvPr id="73" name="Tekstboks 72"/>
          <p:cNvSpPr txBox="1"/>
          <p:nvPr/>
        </p:nvSpPr>
        <p:spPr>
          <a:xfrm>
            <a:off x="2052689" y="5220001"/>
            <a:ext cx="1872208" cy="153888"/>
          </a:xfrm>
          <a:prstGeom prst="rect">
            <a:avLst/>
          </a:prstGeom>
          <a:noFill/>
        </p:spPr>
        <p:txBody>
          <a:bodyPr wrap="square" lIns="0" tIns="0" rIns="0" bIns="0" rtlCol="0">
            <a:spAutoFit/>
          </a:bodyPr>
          <a:lstStyle/>
          <a:p>
            <a:r>
              <a:rPr lang="da-DK" sz="1000" dirty="0"/>
              <a:t>Indholdet i dit storyboard</a:t>
            </a:r>
          </a:p>
        </p:txBody>
      </p:sp>
      <p:sp>
        <p:nvSpPr>
          <p:cNvPr id="25" name="Rektangel 24"/>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Klassisk kommunikationsteori viser processen fra afsender over budskab til effekt hos modtageren</a:t>
            </a:r>
            <a:endParaRPr lang="da-DK" dirty="0"/>
          </a:p>
        </p:txBody>
      </p:sp>
      <p:sp>
        <p:nvSpPr>
          <p:cNvPr id="3" name="Tekstboks 2"/>
          <p:cNvSpPr txBox="1"/>
          <p:nvPr/>
        </p:nvSpPr>
        <p:spPr>
          <a:xfrm>
            <a:off x="35496" y="6701298"/>
            <a:ext cx="8856984" cy="415498"/>
          </a:xfrm>
          <a:prstGeom prst="rect">
            <a:avLst/>
          </a:prstGeom>
          <a:noFill/>
        </p:spPr>
        <p:txBody>
          <a:bodyPr wrap="square" lIns="0" tIns="0" rIns="0" bIns="0" rtlCol="0">
            <a:spAutoFit/>
          </a:bodyPr>
          <a:lstStyle/>
          <a:p>
            <a:pPr marL="446077" indent="-446077"/>
            <a:r>
              <a:rPr lang="da-DK" sz="800" dirty="0">
                <a:solidFill>
                  <a:srgbClr val="000000"/>
                </a:solidFill>
              </a:rPr>
              <a:t>Kilde: Tilpasset udgave af Harold D. </a:t>
            </a:r>
            <a:r>
              <a:rPr lang="da-DK" sz="800" dirty="0" err="1">
                <a:solidFill>
                  <a:srgbClr val="000000"/>
                </a:solidFill>
              </a:rPr>
              <a:t>Lasswell</a:t>
            </a:r>
            <a:r>
              <a:rPr lang="da-DK" sz="800" dirty="0">
                <a:solidFill>
                  <a:srgbClr val="000000"/>
                </a:solidFill>
              </a:rPr>
              <a:t> kommunikationsteori fra </a:t>
            </a:r>
            <a:r>
              <a:rPr lang="da-DK" sz="800" dirty="0" smtClean="0">
                <a:solidFill>
                  <a:srgbClr val="000000"/>
                </a:solidFill>
              </a:rPr>
              <a:t>1960 samt Shannon &amp; Weavers ”</a:t>
            </a:r>
            <a:r>
              <a:rPr lang="en-US" sz="800" dirty="0" smtClean="0"/>
              <a:t>A </a:t>
            </a:r>
            <a:r>
              <a:rPr lang="en-US" sz="800" dirty="0"/>
              <a:t>Mathematical Theory of </a:t>
            </a:r>
            <a:r>
              <a:rPr lang="en-US" sz="800" dirty="0" smtClean="0"/>
              <a:t>Communication”</a:t>
            </a:r>
            <a:r>
              <a:rPr lang="da-DK" sz="800" dirty="0" smtClean="0">
                <a:solidFill>
                  <a:srgbClr val="000000"/>
                </a:solidFill>
              </a:rPr>
              <a:t> fra 1948</a:t>
            </a:r>
            <a:endParaRPr lang="da-DK" sz="800" dirty="0">
              <a:solidFill>
                <a:srgbClr val="000000"/>
              </a:solidFill>
            </a:endParaRPr>
          </a:p>
          <a:p>
            <a:endParaRPr lang="da-DK" dirty="0" err="1"/>
          </a:p>
        </p:txBody>
      </p:sp>
      <p:graphicFrame>
        <p:nvGraphicFramePr>
          <p:cNvPr id="14" name="Tabel 13"/>
          <p:cNvGraphicFramePr>
            <a:graphicFrameLocks noGrp="1"/>
          </p:cNvGraphicFramePr>
          <p:nvPr>
            <p:extLst>
              <p:ext uri="{D42A27DB-BD31-4B8C-83A1-F6EECF244321}">
                <p14:modId xmlns:p14="http://schemas.microsoft.com/office/powerpoint/2010/main" xmlns="" val="4214152672"/>
              </p:ext>
            </p:extLst>
          </p:nvPr>
        </p:nvGraphicFramePr>
        <p:xfrm>
          <a:off x="107504" y="3706232"/>
          <a:ext cx="7940460" cy="370840"/>
        </p:xfrm>
        <a:graphic>
          <a:graphicData uri="http://schemas.openxmlformats.org/drawingml/2006/table">
            <a:tbl>
              <a:tblPr firstRow="1" bandRow="1">
                <a:tableStyleId>{5C22544A-7EE6-4342-B048-85BDC9FD1C3A}</a:tableStyleId>
              </a:tblPr>
              <a:tblGrid>
                <a:gridCol w="1080000"/>
                <a:gridCol w="56460"/>
                <a:gridCol w="1188000"/>
                <a:gridCol w="216000"/>
                <a:gridCol w="1188000"/>
                <a:gridCol w="216000"/>
                <a:gridCol w="1188000"/>
                <a:gridCol w="216000"/>
                <a:gridCol w="1188000"/>
                <a:gridCol w="216000"/>
                <a:gridCol w="1188000"/>
              </a:tblGrid>
              <a:tr h="370840">
                <a:tc>
                  <a:txBody>
                    <a:bodyPr/>
                    <a:lstStyle/>
                    <a:p>
                      <a:pPr marL="0" indent="0" algn="ctr">
                        <a:buFont typeface="Arial" pitchFamily="34" charset="0"/>
                        <a:buNone/>
                      </a:pPr>
                      <a:endParaRPr lang="da-DK" sz="8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800" noProof="0" dirty="0">
                        <a:solidFill>
                          <a:schemeClr val="tx1"/>
                        </a:solidFill>
                      </a:endParaRPr>
                    </a:p>
                  </a:txBody>
                  <a:tcPr marL="0" marR="0" marT="0" marB="0" anchor="b">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Hvem siger</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hvad</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i</a:t>
                      </a:r>
                      <a:r>
                        <a:rPr lang="da-DK" sz="800" baseline="0" noProof="0" dirty="0" smtClean="0">
                          <a:solidFill>
                            <a:schemeClr val="tx1"/>
                          </a:solidFill>
                        </a:rPr>
                        <a:t> hvilken kanal</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til hvem</a:t>
                      </a: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smtClean="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med hvilken effekt</a:t>
                      </a: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Pladsholder til slidenummer 3"/>
          <p:cNvSpPr>
            <a:spLocks noGrp="1"/>
          </p:cNvSpPr>
          <p:nvPr>
            <p:ph type="sldNum" sz="quarter" idx="11"/>
          </p:nvPr>
        </p:nvSpPr>
        <p:spPr/>
        <p:txBody>
          <a:bodyPr/>
          <a:lstStyle/>
          <a:p>
            <a:fld id="{E2E1D250-0014-450E-ADD3-929C6907FF4E}" type="slidenum">
              <a:rPr lang="da-DK" smtClean="0"/>
              <a:pPr/>
              <a:t>6</a:t>
            </a:fld>
            <a:endParaRPr lang="da-DK"/>
          </a:p>
        </p:txBody>
      </p:sp>
      <p:grpSp>
        <p:nvGrpSpPr>
          <p:cNvPr id="37" name="Gruppe 36"/>
          <p:cNvGrpSpPr/>
          <p:nvPr/>
        </p:nvGrpSpPr>
        <p:grpSpPr>
          <a:xfrm>
            <a:off x="1258760" y="3133512"/>
            <a:ext cx="6762318" cy="1533769"/>
            <a:chOff x="1258760" y="3133512"/>
            <a:chExt cx="6762318" cy="1533769"/>
          </a:xfrm>
        </p:grpSpPr>
        <p:sp>
          <p:nvSpPr>
            <p:cNvPr id="28" name="Proces 27"/>
            <p:cNvSpPr/>
            <p:nvPr/>
          </p:nvSpPr>
          <p:spPr bwMode="auto">
            <a:xfrm>
              <a:off x="1258760" y="313351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Afsender</a:t>
              </a:r>
            </a:p>
          </p:txBody>
        </p:sp>
        <p:sp>
          <p:nvSpPr>
            <p:cNvPr id="32" name="Proces 31"/>
            <p:cNvSpPr/>
            <p:nvPr/>
          </p:nvSpPr>
          <p:spPr bwMode="auto">
            <a:xfrm>
              <a:off x="2661307"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Budskab</a:t>
              </a:r>
            </a:p>
          </p:txBody>
        </p:sp>
        <p:sp>
          <p:nvSpPr>
            <p:cNvPr id="33" name="Proces 32"/>
            <p:cNvSpPr/>
            <p:nvPr/>
          </p:nvSpPr>
          <p:spPr bwMode="auto">
            <a:xfrm>
              <a:off x="4063855"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Kanal</a:t>
              </a:r>
            </a:p>
          </p:txBody>
        </p:sp>
        <p:sp>
          <p:nvSpPr>
            <p:cNvPr id="34" name="Proces 33"/>
            <p:cNvSpPr/>
            <p:nvPr/>
          </p:nvSpPr>
          <p:spPr bwMode="auto">
            <a:xfrm>
              <a:off x="5466402"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Modtager</a:t>
              </a:r>
            </a:p>
          </p:txBody>
        </p:sp>
        <p:sp>
          <p:nvSpPr>
            <p:cNvPr id="35" name="Proces 34"/>
            <p:cNvSpPr/>
            <p:nvPr/>
          </p:nvSpPr>
          <p:spPr bwMode="auto">
            <a:xfrm>
              <a:off x="6868950" y="313351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Effekt</a:t>
              </a:r>
            </a:p>
          </p:txBody>
        </p:sp>
        <p:cxnSp>
          <p:nvCxnSpPr>
            <p:cNvPr id="27" name="Lige pilforbindelse 26"/>
            <p:cNvCxnSpPr>
              <a:stCxn id="28" idx="3"/>
              <a:endCxn id="32" idx="1"/>
            </p:cNvCxnSpPr>
            <p:nvPr/>
          </p:nvCxnSpPr>
          <p:spPr bwMode="auto">
            <a:xfrm>
              <a:off x="2410889"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8" name="Lige pilforbindelse 37"/>
            <p:cNvCxnSpPr>
              <a:stCxn id="32" idx="3"/>
              <a:endCxn id="33" idx="1"/>
            </p:cNvCxnSpPr>
            <p:nvPr/>
          </p:nvCxnSpPr>
          <p:spPr bwMode="auto">
            <a:xfrm>
              <a:off x="3813436"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1" name="Lige pilforbindelse 40"/>
            <p:cNvCxnSpPr>
              <a:stCxn id="33" idx="3"/>
              <a:endCxn id="34" idx="1"/>
            </p:cNvCxnSpPr>
            <p:nvPr/>
          </p:nvCxnSpPr>
          <p:spPr bwMode="auto">
            <a:xfrm>
              <a:off x="5215982" y="349355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4" name="Lige pilforbindelse 43"/>
            <p:cNvCxnSpPr>
              <a:stCxn id="34" idx="3"/>
              <a:endCxn id="35" idx="1"/>
            </p:cNvCxnSpPr>
            <p:nvPr/>
          </p:nvCxnSpPr>
          <p:spPr bwMode="auto">
            <a:xfrm>
              <a:off x="6618530" y="3493552"/>
              <a:ext cx="250420"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pSp>
          <p:nvGrpSpPr>
            <p:cNvPr id="31" name="Gruppe 30"/>
            <p:cNvGrpSpPr/>
            <p:nvPr/>
          </p:nvGrpSpPr>
          <p:grpSpPr>
            <a:xfrm>
              <a:off x="2661306" y="4077072"/>
              <a:ext cx="3957224" cy="590209"/>
              <a:chOff x="2661306" y="4255567"/>
              <a:chExt cx="3957224" cy="590209"/>
            </a:xfrm>
          </p:grpSpPr>
          <p:cxnSp>
            <p:nvCxnSpPr>
              <p:cNvPr id="22" name="Lige pilforbindelse 21"/>
              <p:cNvCxnSpPr/>
              <p:nvPr/>
            </p:nvCxnSpPr>
            <p:spPr bwMode="auto">
              <a:xfrm flipV="1">
                <a:off x="3237371" y="4255567"/>
                <a:ext cx="0" cy="244022"/>
              </a:xfrm>
              <a:prstGeom prst="straightConnector1">
                <a:avLst/>
              </a:prstGeom>
              <a:solidFill>
                <a:schemeClr val="accent2"/>
              </a:solidFill>
              <a:ln w="12700" cap="flat" cmpd="sng" algn="ctr">
                <a:solidFill>
                  <a:schemeClr val="tx1"/>
                </a:solidFill>
                <a:prstDash val="dash"/>
                <a:round/>
                <a:headEnd type="none" w="med" len="med"/>
                <a:tailEnd type="arrow"/>
              </a:ln>
              <a:effectLst/>
            </p:spPr>
          </p:cxnSp>
          <p:cxnSp>
            <p:nvCxnSpPr>
              <p:cNvPr id="26" name="Lige pilforbindelse 25"/>
              <p:cNvCxnSpPr/>
              <p:nvPr/>
            </p:nvCxnSpPr>
            <p:spPr bwMode="auto">
              <a:xfrm flipV="1">
                <a:off x="4639918" y="4255567"/>
                <a:ext cx="1" cy="250136"/>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6" name="Lige pilforbindelse 35"/>
              <p:cNvCxnSpPr/>
              <p:nvPr/>
            </p:nvCxnSpPr>
            <p:spPr bwMode="auto">
              <a:xfrm flipV="1">
                <a:off x="6042465" y="4255567"/>
                <a:ext cx="1" cy="253553"/>
              </a:xfrm>
              <a:prstGeom prst="straightConnector1">
                <a:avLst/>
              </a:prstGeom>
              <a:solidFill>
                <a:schemeClr val="accent2"/>
              </a:solidFill>
              <a:ln w="12700" cap="flat" cmpd="sng" algn="ctr">
                <a:solidFill>
                  <a:schemeClr val="tx1"/>
                </a:solidFill>
                <a:prstDash val="dash"/>
                <a:round/>
                <a:headEnd type="none" w="med" len="med"/>
                <a:tailEnd type="arrow"/>
              </a:ln>
              <a:effectLst/>
            </p:spPr>
          </p:cxnSp>
          <p:sp>
            <p:nvSpPr>
              <p:cNvPr id="21" name="Proces 20"/>
              <p:cNvSpPr/>
              <p:nvPr/>
            </p:nvSpPr>
            <p:spPr bwMode="auto">
              <a:xfrm>
                <a:off x="2661306" y="4509120"/>
                <a:ext cx="3957224" cy="3366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smtClean="0"/>
                  <a:t>Støj</a:t>
                </a:r>
                <a:endParaRPr lang="da-DK" sz="1600" dirty="0"/>
              </a:p>
            </p:txBody>
          </p:sp>
        </p:grpSp>
      </p:grpSp>
      <p:sp>
        <p:nvSpPr>
          <p:cNvPr id="23" name="Rektangel 2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7717530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Forsiden skal indeholde titlen på præsentationen samt vise en række formalia</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60</a:t>
            </a:fld>
            <a:endParaRPr lang="da-DK" noProof="0"/>
          </a:p>
        </p:txBody>
      </p:sp>
      <p:sp>
        <p:nvSpPr>
          <p:cNvPr id="6" name="Pentagon 5"/>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900" b="1" dirty="0"/>
              <a:t>(1) Præsentationens titel</a:t>
            </a:r>
          </a:p>
          <a:p>
            <a:pPr marL="174621" defTabSz="914378"/>
            <a:r>
              <a:rPr lang="da-DK" sz="900" dirty="0"/>
              <a:t>Angiv præsentationens titel. Titlen må være på op til to linjers tekst.</a:t>
            </a:r>
          </a:p>
          <a:p>
            <a:pPr marL="174621" defTabSz="914378"/>
            <a:endParaRPr lang="da-DK" sz="900" b="1" dirty="0"/>
          </a:p>
          <a:p>
            <a:pPr marL="174621" defTabSz="914378"/>
            <a:r>
              <a:rPr lang="da-DK" sz="900" b="1" dirty="0"/>
              <a:t>(2) Præsentationens undertitel</a:t>
            </a:r>
          </a:p>
          <a:p>
            <a:pPr marL="174621" defTabSz="914378"/>
            <a:r>
              <a:rPr lang="da-DK" sz="900" dirty="0"/>
              <a:t>Angiv præsentationens undertitel. Undertitlen må være op til to linjers tekst.</a:t>
            </a:r>
          </a:p>
          <a:p>
            <a:pPr marL="174621" defTabSz="914378"/>
            <a:endParaRPr lang="da-DK" sz="900" b="1" dirty="0"/>
          </a:p>
          <a:p>
            <a:pPr marL="174621" defTabSz="914378"/>
            <a:r>
              <a:rPr lang="da-DK" sz="900" b="1" dirty="0"/>
              <a:t>(3) Dato</a:t>
            </a:r>
          </a:p>
          <a:p>
            <a:pPr marL="174621" defTabSz="914378"/>
            <a:r>
              <a:rPr lang="da-DK" sz="900" dirty="0"/>
              <a:t>Angiv datoen for hvornår præsentationen sidst er opdateret. Hvis præsentationen skal bruges til et bestemt arrangement angives datoen for dette arrangement.</a:t>
            </a:r>
          </a:p>
          <a:p>
            <a:pPr marL="174621" defTabSz="914378"/>
            <a:endParaRPr lang="da-DK" sz="900" b="1" dirty="0"/>
          </a:p>
          <a:p>
            <a:pPr marL="174621" defTabSz="914378"/>
            <a:r>
              <a:rPr lang="da-DK" sz="900" b="1" dirty="0"/>
              <a:t>(4) Forfatter</a:t>
            </a:r>
          </a:p>
          <a:p>
            <a:pPr marL="174621" defTabSz="914378"/>
            <a:r>
              <a:rPr lang="da-DK" sz="900" dirty="0"/>
              <a:t>Angiv forfatteren til præsentationen med navn og initialer. Angiv eventuelt også organisatorisk tilhørsforhold i parentes.</a:t>
            </a:r>
          </a:p>
          <a:p>
            <a:pPr marL="174621" defTabSz="914378"/>
            <a:endParaRPr lang="da-DK" sz="900" b="1" dirty="0"/>
          </a:p>
          <a:p>
            <a:pPr marL="174621" defTabSz="914378"/>
            <a:r>
              <a:rPr lang="da-DK" sz="900" b="1" dirty="0"/>
              <a:t>Brug tid på design</a:t>
            </a:r>
          </a:p>
          <a:p>
            <a:pPr marL="174621" defTabSz="914378"/>
            <a:r>
              <a:rPr lang="da-DK" sz="900" dirty="0"/>
              <a:t>Brug gerne meget tid på designet. Det gør en stor forskel for helhedsindtrykket af præsentationen. Der er ikke brugt tid på designet af forsiden til venstre.</a:t>
            </a:r>
          </a:p>
          <a:p>
            <a:pPr marL="174621" defTabSz="914378"/>
            <a:endParaRPr lang="da-DK" sz="900" b="1" dirty="0"/>
          </a:p>
          <a:p>
            <a:pPr marL="174621" defTabSz="914378"/>
            <a:r>
              <a:rPr lang="da-DK" sz="900" b="1" dirty="0"/>
              <a:t>Ingen sidetal</a:t>
            </a:r>
          </a:p>
          <a:p>
            <a:pPr marL="174621" defTabSz="914378"/>
            <a:r>
              <a:rPr lang="da-DK" sz="900" dirty="0"/>
              <a:t>Der skal ikke være sidetal på forsiden.</a:t>
            </a:r>
          </a:p>
          <a:p>
            <a:pPr marL="174621" defTabSz="914378"/>
            <a:endParaRPr lang="da-DK" sz="900" dirty="0"/>
          </a:p>
          <a:p>
            <a:pPr marL="174621" defTabSz="914378"/>
            <a:r>
              <a:rPr lang="da-DK" sz="900" b="1" dirty="0"/>
              <a:t>Skriftstørrelserne betyder noget</a:t>
            </a:r>
          </a:p>
          <a:p>
            <a:pPr marL="174621" defTabSz="914378"/>
            <a:r>
              <a:rPr lang="da-DK" sz="900" dirty="0"/>
              <a:t>Titlen skal være større end undertitlen, der igen er større end datoen og forfatteren.</a:t>
            </a:r>
          </a:p>
        </p:txBody>
      </p:sp>
      <p:pic>
        <p:nvPicPr>
          <p:cNvPr id="93186" name="Picture 2"/>
          <p:cNvPicPr>
            <a:picLocks noChangeAspect="1" noChangeArrowheads="1"/>
          </p:cNvPicPr>
          <p:nvPr/>
        </p:nvPicPr>
        <p:blipFill>
          <a:blip r:embed="rId2" cstate="print"/>
          <a:srcRect l="13002" r="12838"/>
          <a:stretch>
            <a:fillRect/>
          </a:stretch>
        </p:blipFill>
        <p:spPr bwMode="auto">
          <a:xfrm>
            <a:off x="720000" y="1628800"/>
            <a:ext cx="4178732" cy="3168000"/>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pic>
      <p:sp>
        <p:nvSpPr>
          <p:cNvPr id="8" name="Ellipse 7"/>
          <p:cNvSpPr/>
          <p:nvPr/>
        </p:nvSpPr>
        <p:spPr bwMode="auto">
          <a:xfrm>
            <a:off x="827584" y="270892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9" name="Ellipse 8"/>
          <p:cNvSpPr/>
          <p:nvPr/>
        </p:nvSpPr>
        <p:spPr bwMode="auto">
          <a:xfrm>
            <a:off x="899592" y="314096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0" name="Ellipse 9"/>
          <p:cNvSpPr/>
          <p:nvPr/>
        </p:nvSpPr>
        <p:spPr bwMode="auto">
          <a:xfrm>
            <a:off x="899592" y="3645024"/>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11" name="Ellipse 10"/>
          <p:cNvSpPr/>
          <p:nvPr/>
        </p:nvSpPr>
        <p:spPr bwMode="auto">
          <a:xfrm>
            <a:off x="899592" y="342900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12" name="Tekstboks 11"/>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baggrund er brugt for at synliggøre de enkelte elementer. Farvelægningen af elementerne skal afhænge af den enkelte </a:t>
            </a:r>
            <a:r>
              <a:rPr lang="da-DK" sz="800" dirty="0" err="1"/>
              <a:t>farvepalette</a:t>
            </a:r>
            <a:r>
              <a:rPr lang="da-DK" sz="800" dirty="0"/>
              <a:t>, der er valgt til præsentationen</a:t>
            </a:r>
          </a:p>
        </p:txBody>
      </p:sp>
      <p:sp>
        <p:nvSpPr>
          <p:cNvPr id="13" name="Rektangel 1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Indholdsfortegnelsen skal indeholde de primære sektioner fra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61</a:t>
            </a:fld>
            <a:endParaRPr lang="da-DK" noProof="0"/>
          </a:p>
        </p:txBody>
      </p:sp>
      <p:pic>
        <p:nvPicPr>
          <p:cNvPr id="91138" name="Picture 2"/>
          <p:cNvPicPr>
            <a:picLocks noChangeAspect="1" noChangeArrowheads="1"/>
          </p:cNvPicPr>
          <p:nvPr/>
        </p:nvPicPr>
        <p:blipFill>
          <a:blip r:embed="rId2" cstate="print"/>
          <a:srcRect l="13001" r="12838"/>
          <a:stretch>
            <a:fillRect/>
          </a:stretch>
        </p:blipFill>
        <p:spPr bwMode="auto">
          <a:xfrm>
            <a:off x="719138" y="1700808"/>
            <a:ext cx="4178732" cy="3168000"/>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pic>
      <p:sp>
        <p:nvSpPr>
          <p:cNvPr id="6" name="Pentagon 5"/>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900" b="1" dirty="0"/>
              <a:t>Overskriften skal være entydig</a:t>
            </a:r>
          </a:p>
          <a:p>
            <a:pPr marL="174621" defTabSz="914378"/>
            <a:r>
              <a:rPr lang="da-DK" sz="900" dirty="0"/>
              <a:t>Overskriften skal være enten ”INDHOLD” eller ”AGENDA”.  Overskriften skal være i versaler, og kun det ene ord.</a:t>
            </a:r>
          </a:p>
          <a:p>
            <a:pPr marL="174621" defTabSz="914378"/>
            <a:endParaRPr lang="da-DK" sz="900" dirty="0"/>
          </a:p>
          <a:p>
            <a:pPr marL="174621" defTabSz="914378"/>
            <a:r>
              <a:rPr lang="da-DK" sz="900" b="1" dirty="0"/>
              <a:t>Overskrifterne  tages fra </a:t>
            </a:r>
            <a:r>
              <a:rPr lang="da-DK" sz="900" b="1" dirty="0" smtClean="0"/>
              <a:t>dias-strukturen</a:t>
            </a:r>
            <a:endParaRPr lang="da-DK" sz="900" b="1" dirty="0"/>
          </a:p>
          <a:p>
            <a:pPr marL="174621" defTabSz="914378"/>
            <a:r>
              <a:rPr lang="da-DK" sz="900" dirty="0"/>
              <a:t>De enkelte overskrifter i indholdsfortegnelsen tages fra </a:t>
            </a:r>
            <a:r>
              <a:rPr lang="da-DK" sz="900" dirty="0" smtClean="0"/>
              <a:t>dias-strukturen og </a:t>
            </a:r>
            <a:r>
              <a:rPr lang="da-DK" sz="900" dirty="0"/>
              <a:t>afspejler hovedargumenterne i strukturen.</a:t>
            </a:r>
          </a:p>
          <a:p>
            <a:pPr marL="174621" defTabSz="914378"/>
            <a:endParaRPr lang="da-DK" sz="900" i="1" dirty="0"/>
          </a:p>
          <a:p>
            <a:pPr marL="174621" defTabSz="914378"/>
            <a:r>
              <a:rPr lang="da-DK" sz="900" b="1" dirty="0"/>
              <a:t>Overskrifterne skal helst fylde én linje</a:t>
            </a:r>
          </a:p>
          <a:p>
            <a:pPr marL="174621" defTabSz="914378"/>
            <a:r>
              <a:rPr lang="da-DK" sz="900" dirty="0"/>
              <a:t>Overskrifterne i indholdsfortegnelsen skal optimalt set fylde én linje. Alternativt må de fylde op til to, men så skal størrelsen på kasserne til de enkelte punkter i indholdsfortegnelsen </a:t>
            </a:r>
            <a:r>
              <a:rPr lang="da-DK" sz="900" dirty="0" smtClean="0"/>
              <a:t>tilpasses, </a:t>
            </a:r>
            <a:r>
              <a:rPr lang="da-DK" sz="900" dirty="0"/>
              <a:t>så den visuelle </a:t>
            </a:r>
            <a:r>
              <a:rPr lang="da-DK" sz="900" dirty="0" smtClean="0"/>
              <a:t>vægt, </a:t>
            </a:r>
            <a:r>
              <a:rPr lang="da-DK" sz="900" dirty="0"/>
              <a:t>der tillægges hvert </a:t>
            </a:r>
            <a:r>
              <a:rPr lang="da-DK" sz="900" dirty="0" smtClean="0"/>
              <a:t>punkt, </a:t>
            </a:r>
            <a:r>
              <a:rPr lang="da-DK" sz="900" dirty="0"/>
              <a:t>er ens.</a:t>
            </a:r>
          </a:p>
          <a:p>
            <a:pPr marL="174621" defTabSz="914378"/>
            <a:endParaRPr lang="da-DK" sz="900" dirty="0"/>
          </a:p>
          <a:p>
            <a:pPr marL="174621" defTabSz="914378"/>
            <a:r>
              <a:rPr lang="da-DK" sz="900" b="1" dirty="0"/>
              <a:t>Overskrifterne skal være mindre end sidens titel</a:t>
            </a:r>
          </a:p>
          <a:p>
            <a:pPr marL="174621" defTabSz="914378"/>
            <a:r>
              <a:rPr lang="da-DK" sz="900" dirty="0"/>
              <a:t>Overskrifterne i selve indholdsfortegnelsen skal have en mindre skriftstørrelse end overskriften på selve siden. </a:t>
            </a:r>
          </a:p>
          <a:p>
            <a:pPr marL="174621" defTabSz="914378"/>
            <a:endParaRPr lang="da-DK" sz="900" dirty="0"/>
          </a:p>
          <a:p>
            <a:pPr marL="174621" defTabSz="914378"/>
            <a:r>
              <a:rPr lang="da-DK" sz="900" b="1" dirty="0"/>
              <a:t>Angiv eventuelt sidetal</a:t>
            </a:r>
          </a:p>
          <a:p>
            <a:pPr marL="174621" defTabSz="914378"/>
            <a:r>
              <a:rPr lang="da-DK" sz="900" dirty="0"/>
              <a:t>Overvej kraftigt om der skal angives sidetal. Det anbefales generelt at gøre det, men da det er en manuel opgave at opdatere sidetallene, skal det kun gøres, hvis og når en præsentation har et fast antal sider og ikke kan ændre sig.</a:t>
            </a:r>
          </a:p>
          <a:p>
            <a:pPr marL="174621" defTabSz="914378"/>
            <a:endParaRPr lang="da-DK" sz="900" dirty="0"/>
          </a:p>
          <a:p>
            <a:pPr marL="174621" defTabSz="914378"/>
            <a:r>
              <a:rPr lang="da-DK" sz="900" b="1" dirty="0"/>
              <a:t>Overskrifterne bruges i ”Hvor er vi nu”?</a:t>
            </a:r>
          </a:p>
          <a:p>
            <a:pPr marL="174621" defTabSz="914378"/>
            <a:r>
              <a:rPr lang="da-DK" sz="900" dirty="0"/>
              <a:t>Overskrifterne skal bruges i toppen af de enkelte </a:t>
            </a:r>
            <a:r>
              <a:rPr lang="da-DK" sz="900" dirty="0" smtClean="0"/>
              <a:t>dias i </a:t>
            </a:r>
            <a:r>
              <a:rPr lang="da-DK" sz="900" dirty="0"/>
              <a:t>”Hvor er vi nu?” elementet. Se senere for en uddybning heraf.</a:t>
            </a:r>
          </a:p>
        </p:txBody>
      </p:sp>
      <p:sp>
        <p:nvSpPr>
          <p:cNvPr id="7" name="Afrundet rektangel 6"/>
          <p:cNvSpPr/>
          <p:nvPr/>
        </p:nvSpPr>
        <p:spPr bwMode="auto">
          <a:xfrm rot="19379180">
            <a:off x="1741106" y="2933823"/>
            <a:ext cx="2160240" cy="648072"/>
          </a:xfrm>
          <a:prstGeom prst="roundRect">
            <a:avLst/>
          </a:prstGeom>
          <a:solidFill>
            <a:srgbClr val="266BAF">
              <a:alpha val="40000"/>
            </a:srgbClr>
          </a:solid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b="1" dirty="0">
                <a:solidFill>
                  <a:schemeClr val="bg1"/>
                </a:solidFill>
              </a:rPr>
              <a:t>Eksempel</a:t>
            </a:r>
          </a:p>
        </p:txBody>
      </p:sp>
      <p:sp>
        <p:nvSpPr>
          <p:cNvPr id="8"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Adrian </a:t>
            </a:r>
            <a:r>
              <a:rPr lang="da-DK" sz="800" dirty="0" err="1" smtClean="0"/>
              <a:t>Hyde</a:t>
            </a:r>
            <a:r>
              <a:rPr lang="da-DK" sz="800" dirty="0" smtClean="0"/>
              <a:t> AH, 2013, </a:t>
            </a:r>
            <a:r>
              <a:rPr lang="en-US" sz="800" dirty="0" smtClean="0"/>
              <a:t>Slide guide for consulting-style presentations, </a:t>
            </a:r>
            <a:r>
              <a:rPr lang="en-US" sz="800" dirty="0" err="1" smtClean="0"/>
              <a:t>nedtaget</a:t>
            </a:r>
            <a:r>
              <a:rPr lang="en-US" sz="800" dirty="0" smtClean="0"/>
              <a:t> pr. 24. </a:t>
            </a:r>
            <a:r>
              <a:rPr lang="en-US" sz="800" dirty="0" err="1" smtClean="0"/>
              <a:t>juli</a:t>
            </a:r>
            <a:r>
              <a:rPr lang="en-US" sz="800" dirty="0" smtClean="0"/>
              <a:t> 2013: http://www.reallygoodpowerpoints.com</a:t>
            </a:r>
            <a:endParaRPr lang="da-DK" sz="800" dirty="0"/>
          </a:p>
        </p:txBody>
      </p:sp>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srcRect l="13002" r="12838"/>
          <a:stretch>
            <a:fillRect/>
          </a:stretch>
        </p:blipFill>
        <p:spPr bwMode="auto">
          <a:xfrm>
            <a:off x="720000" y="1699200"/>
            <a:ext cx="4178731" cy="3168000"/>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pic>
      <p:sp>
        <p:nvSpPr>
          <p:cNvPr id="2" name="Titel 1"/>
          <p:cNvSpPr>
            <a:spLocks noGrp="1"/>
          </p:cNvSpPr>
          <p:nvPr>
            <p:ph type="title"/>
          </p:nvPr>
        </p:nvSpPr>
        <p:spPr>
          <a:xfrm>
            <a:off x="719139" y="536575"/>
            <a:ext cx="7741294" cy="762000"/>
          </a:xfrm>
          <a:noFill/>
        </p:spPr>
        <p:txBody>
          <a:bodyPr/>
          <a:lstStyle/>
          <a:p>
            <a:r>
              <a:rPr lang="da-DK" dirty="0" smtClean="0"/>
              <a:t>Sektionsadskillelser benyttes til at understrege strukturen i samt adskillelsen mellem indholdet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62</a:t>
            </a:fld>
            <a:endParaRPr lang="da-DK" noProof="0"/>
          </a:p>
        </p:txBody>
      </p:sp>
      <p:sp>
        <p:nvSpPr>
          <p:cNvPr id="6" name="Pentagon 5"/>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900" b="1" dirty="0"/>
              <a:t>Genbrug gerne indholdsfortegnelsen</a:t>
            </a:r>
          </a:p>
          <a:p>
            <a:pPr marL="174621" defTabSz="914378"/>
            <a:r>
              <a:rPr lang="da-DK" sz="900" dirty="0"/>
              <a:t>Genbrug gerne indholdsfortegnelsen fra dokumentet for at skabe genkendelighed for læseren.</a:t>
            </a:r>
          </a:p>
          <a:p>
            <a:pPr marL="174621" defTabSz="914378"/>
            <a:endParaRPr lang="da-DK" sz="900" dirty="0"/>
          </a:p>
          <a:p>
            <a:pPr marL="174621" defTabSz="914378"/>
            <a:r>
              <a:rPr lang="da-DK" sz="900" b="1" dirty="0"/>
              <a:t>OK at bruge et alternativt design</a:t>
            </a:r>
          </a:p>
          <a:p>
            <a:pPr marL="174621" defTabSz="914378"/>
            <a:r>
              <a:rPr lang="da-DK" sz="900" dirty="0"/>
              <a:t>Det er i orden at bruge et alternativt design. Eksempelvis et der går helt til kanterne eller noget mere grafisk end indholdsfortegnelsen.</a:t>
            </a:r>
          </a:p>
          <a:p>
            <a:pPr marL="174621" defTabSz="914378"/>
            <a:endParaRPr lang="da-DK" sz="900" dirty="0"/>
          </a:p>
          <a:p>
            <a:pPr marL="174621" defTabSz="914378"/>
            <a:r>
              <a:rPr lang="da-DK" sz="900" b="1" dirty="0"/>
              <a:t>Genkendelighed i præsentationen er vigtig</a:t>
            </a:r>
          </a:p>
          <a:p>
            <a:pPr marL="174621" defTabSz="914378"/>
            <a:r>
              <a:rPr lang="da-DK" sz="900" dirty="0"/>
              <a:t>Det er vigtigt, at det er samme </a:t>
            </a:r>
            <a:r>
              <a:rPr lang="da-DK" sz="900" dirty="0" smtClean="0"/>
              <a:t>dias, </a:t>
            </a:r>
            <a:r>
              <a:rPr lang="da-DK" sz="900" dirty="0"/>
              <a:t>design eller stil, der går igen i alle sektionsadskillelserne. På den måde sikres en genkendelighed af sektionsadskillelserne.</a:t>
            </a:r>
          </a:p>
          <a:p>
            <a:pPr marL="174621" defTabSz="914378"/>
            <a:endParaRPr lang="da-DK" sz="900" dirty="0"/>
          </a:p>
          <a:p>
            <a:pPr marL="174621" defTabSz="914378"/>
            <a:r>
              <a:rPr lang="da-DK" sz="900" b="1" dirty="0"/>
              <a:t>Marker tydeligt det aktuelle afsnit</a:t>
            </a:r>
          </a:p>
          <a:p>
            <a:pPr marL="174621" defTabSz="914378"/>
            <a:r>
              <a:rPr lang="da-DK" sz="900" dirty="0"/>
              <a:t>Angiv klart på en grafisk måde den aktuelle sektion, så det tydeligt </a:t>
            </a:r>
            <a:r>
              <a:rPr lang="da-DK" sz="900" dirty="0" smtClean="0"/>
              <a:t>fremgår, </a:t>
            </a:r>
            <a:r>
              <a:rPr lang="da-DK" sz="900" dirty="0"/>
              <a:t>hvad der er i fokus nu.</a:t>
            </a:r>
          </a:p>
          <a:p>
            <a:pPr marL="174621" defTabSz="914378"/>
            <a:endParaRPr lang="da-DK" sz="900" dirty="0"/>
          </a:p>
          <a:p>
            <a:pPr marL="174621" defTabSz="914378"/>
            <a:r>
              <a:rPr lang="da-DK" sz="900" b="1" dirty="0"/>
              <a:t>Elementerne hentes fra </a:t>
            </a:r>
            <a:r>
              <a:rPr lang="da-DK" sz="900" b="1" dirty="0" smtClean="0"/>
              <a:t>dias-strukturen</a:t>
            </a:r>
            <a:endParaRPr lang="da-DK" sz="900" b="1" dirty="0"/>
          </a:p>
          <a:p>
            <a:pPr marL="174621" defTabSz="914378"/>
            <a:r>
              <a:rPr lang="da-DK" sz="900" dirty="0"/>
              <a:t>Sektionsadskillelserne placeres der i dokumentet, hvor der er adskillelse mellem de enkelte sektioner i </a:t>
            </a:r>
            <a:r>
              <a:rPr lang="da-DK" sz="900" dirty="0" smtClean="0"/>
              <a:t>dias-strukturen</a:t>
            </a:r>
            <a:r>
              <a:rPr lang="da-DK" sz="900" dirty="0"/>
              <a:t>.</a:t>
            </a:r>
          </a:p>
          <a:p>
            <a:pPr marL="174621" defTabSz="914378"/>
            <a:endParaRPr lang="da-DK" sz="900" b="1" dirty="0"/>
          </a:p>
          <a:p>
            <a:pPr marL="174621" defTabSz="914378"/>
            <a:endParaRPr lang="da-DK" sz="900" dirty="0"/>
          </a:p>
        </p:txBody>
      </p:sp>
      <p:sp>
        <p:nvSpPr>
          <p:cNvPr id="7" name="Afrundet rektangel 6"/>
          <p:cNvSpPr/>
          <p:nvPr/>
        </p:nvSpPr>
        <p:spPr bwMode="auto">
          <a:xfrm rot="19379180">
            <a:off x="1741106" y="2933823"/>
            <a:ext cx="2160240" cy="648072"/>
          </a:xfrm>
          <a:prstGeom prst="roundRect">
            <a:avLst/>
          </a:prstGeom>
          <a:solidFill>
            <a:srgbClr val="266BAF">
              <a:alpha val="40000"/>
            </a:srgbClr>
          </a:solidFill>
          <a:ln w="28575" cap="flat" cmpd="sng" algn="ctr">
            <a:solidFill>
              <a:schemeClr val="tx2"/>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algn="ctr" defTabSz="914378"/>
            <a:r>
              <a:rPr lang="da-DK" b="1" dirty="0">
                <a:solidFill>
                  <a:schemeClr val="bg1"/>
                </a:solidFill>
              </a:rPr>
              <a:t>Eksempel</a:t>
            </a:r>
          </a:p>
        </p:txBody>
      </p:sp>
      <p:sp>
        <p:nvSpPr>
          <p:cNvPr id="8" name="Tekstfelt 11"/>
          <p:cNvSpPr txBox="1"/>
          <p:nvPr/>
        </p:nvSpPr>
        <p:spPr>
          <a:xfrm>
            <a:off x="827584" y="6546249"/>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Adrian </a:t>
            </a:r>
            <a:r>
              <a:rPr lang="da-DK" sz="800" dirty="0" err="1" smtClean="0"/>
              <a:t>Hyde</a:t>
            </a:r>
            <a:r>
              <a:rPr lang="da-DK" sz="800" dirty="0" smtClean="0"/>
              <a:t> AH, 2013, </a:t>
            </a:r>
            <a:r>
              <a:rPr lang="en-US" sz="800" dirty="0" smtClean="0"/>
              <a:t>Slide guide for consulting-style presentations, </a:t>
            </a:r>
            <a:r>
              <a:rPr lang="en-US" sz="800" dirty="0" err="1" smtClean="0"/>
              <a:t>nedtaget</a:t>
            </a:r>
            <a:r>
              <a:rPr lang="en-US" sz="800" dirty="0" smtClean="0"/>
              <a:t> pr. 24. </a:t>
            </a:r>
            <a:r>
              <a:rPr lang="en-US" sz="800" dirty="0" err="1" smtClean="0"/>
              <a:t>juli</a:t>
            </a:r>
            <a:r>
              <a:rPr lang="en-US" sz="800" dirty="0" smtClean="0"/>
              <a:t> 2013: http://www.reallygoodpowerpoints.com</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Dias til indhold skal bruges til at vise indholdet i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63</a:t>
            </a:fld>
            <a:endParaRPr lang="da-DK" noProof="0"/>
          </a:p>
        </p:txBody>
      </p:sp>
      <p:graphicFrame>
        <p:nvGraphicFramePr>
          <p:cNvPr id="28" name="Tabel 27"/>
          <p:cNvGraphicFramePr>
            <a:graphicFrameLocks noGrp="1"/>
          </p:cNvGraphicFramePr>
          <p:nvPr>
            <p:extLst>
              <p:ext uri="{D42A27DB-BD31-4B8C-83A1-F6EECF244321}">
                <p14:modId xmlns:p14="http://schemas.microsoft.com/office/powerpoint/2010/main" xmlns="" val="3417702818"/>
              </p:ext>
            </p:extLst>
          </p:nvPr>
        </p:nvGraphicFramePr>
        <p:xfrm>
          <a:off x="252488" y="1412777"/>
          <a:ext cx="8712000" cy="4667260"/>
        </p:xfrm>
        <a:graphic>
          <a:graphicData uri="http://schemas.openxmlformats.org/drawingml/2006/table">
            <a:tbl>
              <a:tblPr firstRow="1" bandRow="1">
                <a:tableStyleId>{2D5ABB26-0587-4C30-8999-92F81FD0307C}</a:tableStyleId>
              </a:tblPr>
              <a:tblGrid>
                <a:gridCol w="1512000"/>
                <a:gridCol w="216000"/>
                <a:gridCol w="1872000"/>
                <a:gridCol w="216000"/>
                <a:gridCol w="1872000"/>
                <a:gridCol w="432000"/>
                <a:gridCol w="2592000"/>
              </a:tblGrid>
              <a:tr h="457200">
                <a:tc>
                  <a:txBody>
                    <a:bodyPr/>
                    <a:lstStyle/>
                    <a:p>
                      <a:endParaRPr lang="da-DK" sz="1200" dirty="0" smtClean="0"/>
                    </a:p>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4000">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r>
              <a:tr h="576000">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80010">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r>
              <a:tr h="80010">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612000">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r>
                        <a:rPr lang="da-DK" sz="1200" dirty="0" smtClean="0"/>
                        <a:t>Dias der</a:t>
                      </a:r>
                      <a:r>
                        <a:rPr lang="da-DK" sz="1200" baseline="0" dirty="0" smtClean="0"/>
                        <a:t> udelukkende kan bruges til fremlæggelser</a:t>
                      </a:r>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44000">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370840">
                <a:tc gridSpan="7">
                  <a:txBody>
                    <a:bodyPr/>
                    <a:lstStyle/>
                    <a:p>
                      <a:endParaRPr lang="da-DK" sz="1000" dirty="0"/>
                    </a:p>
                  </a:txBody>
                  <a:tcP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marL="0" marR="0" marT="0" marB="0">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r>
            </a:tbl>
          </a:graphicData>
        </a:graphic>
      </p:graphicFrame>
      <p:sp>
        <p:nvSpPr>
          <p:cNvPr id="29" name="Rektangel 28"/>
          <p:cNvSpPr/>
          <p:nvPr/>
        </p:nvSpPr>
        <p:spPr bwMode="auto">
          <a:xfrm>
            <a:off x="271626" y="3284920"/>
            <a:ext cx="1512168" cy="1296208"/>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Sider i en præsentation</a:t>
            </a:r>
          </a:p>
        </p:txBody>
      </p:sp>
      <p:sp>
        <p:nvSpPr>
          <p:cNvPr id="30" name="Rektangel 29"/>
          <p:cNvSpPr/>
          <p:nvPr/>
        </p:nvSpPr>
        <p:spPr bwMode="auto">
          <a:xfrm>
            <a:off x="1999818" y="2734123"/>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Sider til dokumentstruktur</a:t>
            </a:r>
          </a:p>
        </p:txBody>
      </p:sp>
      <p:sp>
        <p:nvSpPr>
          <p:cNvPr id="31" name="Rektangel 30"/>
          <p:cNvSpPr/>
          <p:nvPr/>
        </p:nvSpPr>
        <p:spPr bwMode="auto">
          <a:xfrm>
            <a:off x="1999818" y="4581128"/>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Sider til indhold</a:t>
            </a:r>
          </a:p>
        </p:txBody>
      </p:sp>
      <p:cxnSp>
        <p:nvCxnSpPr>
          <p:cNvPr id="32" name="Vinklet forbindelse 31"/>
          <p:cNvCxnSpPr>
            <a:stCxn id="29" idx="3"/>
            <a:endCxn id="30" idx="1"/>
          </p:cNvCxnSpPr>
          <p:nvPr/>
        </p:nvCxnSpPr>
        <p:spPr bwMode="auto">
          <a:xfrm flipV="1">
            <a:off x="1783794" y="3022155"/>
            <a:ext cx="216024" cy="91086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33" name="Vinklet forbindelse 32"/>
          <p:cNvCxnSpPr>
            <a:stCxn id="29" idx="3"/>
            <a:endCxn id="31" idx="1"/>
          </p:cNvCxnSpPr>
          <p:nvPr/>
        </p:nvCxnSpPr>
        <p:spPr bwMode="auto">
          <a:xfrm>
            <a:off x="1783794" y="3933024"/>
            <a:ext cx="216024" cy="93613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sp>
        <p:nvSpPr>
          <p:cNvPr id="34" name="Rektangel 33"/>
          <p:cNvSpPr/>
          <p:nvPr/>
        </p:nvSpPr>
        <p:spPr bwMode="auto">
          <a:xfrm>
            <a:off x="4088051" y="1988841"/>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Forsiden</a:t>
            </a:r>
          </a:p>
        </p:txBody>
      </p:sp>
      <p:sp>
        <p:nvSpPr>
          <p:cNvPr id="35" name="Rektangel 34"/>
          <p:cNvSpPr/>
          <p:nvPr/>
        </p:nvSpPr>
        <p:spPr bwMode="auto">
          <a:xfrm>
            <a:off x="4088051" y="2734124"/>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Indholdsfortegnelsen</a:t>
            </a:r>
          </a:p>
        </p:txBody>
      </p:sp>
      <p:sp>
        <p:nvSpPr>
          <p:cNvPr id="38" name="Rektangel 37"/>
          <p:cNvSpPr/>
          <p:nvPr/>
        </p:nvSpPr>
        <p:spPr bwMode="auto">
          <a:xfrm>
            <a:off x="4088051" y="4967985"/>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t>Indhold til læsning og fremlæggelse</a:t>
            </a:r>
          </a:p>
        </p:txBody>
      </p:sp>
      <p:sp>
        <p:nvSpPr>
          <p:cNvPr id="40" name="Rektangel 39"/>
          <p:cNvSpPr/>
          <p:nvPr/>
        </p:nvSpPr>
        <p:spPr bwMode="auto">
          <a:xfrm>
            <a:off x="4088051" y="3479406"/>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Sektionsadskillelse</a:t>
            </a:r>
          </a:p>
        </p:txBody>
      </p:sp>
      <p:sp>
        <p:nvSpPr>
          <p:cNvPr id="41" name="Rektangel 40"/>
          <p:cNvSpPr/>
          <p:nvPr/>
        </p:nvSpPr>
        <p:spPr bwMode="auto">
          <a:xfrm>
            <a:off x="4088051" y="4224690"/>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solidFill>
                  <a:schemeClr val="bg1"/>
                </a:solidFill>
              </a:rPr>
              <a:t>Indhold kun til fremlæggelse</a:t>
            </a:r>
          </a:p>
        </p:txBody>
      </p:sp>
      <p:sp>
        <p:nvSpPr>
          <p:cNvPr id="43" name="AutoShape 26"/>
          <p:cNvSpPr>
            <a:spLocks noChangeArrowheads="1"/>
          </p:cNvSpPr>
          <p:nvPr/>
        </p:nvSpPr>
        <p:spPr bwMode="auto">
          <a:xfrm rot="5400000">
            <a:off x="5950721" y="4378242"/>
            <a:ext cx="576000" cy="268894"/>
          </a:xfrm>
          <a:prstGeom prst="triangle">
            <a:avLst>
              <a:gd name="adj" fmla="val 50000"/>
            </a:avLst>
          </a:prstGeom>
          <a:solidFill>
            <a:schemeClr val="bg2">
              <a:lumMod val="75000"/>
            </a:schemeClr>
          </a:solidFill>
          <a:ln>
            <a:noFill/>
          </a:ln>
        </p:spPr>
        <p:txBody>
          <a:bodyPr wrap="none" lIns="93296" tIns="46648" rIns="93296" bIns="46648" anchor="ctr"/>
          <a:lstStyle/>
          <a:p>
            <a:endParaRPr lang="da-DK">
              <a:solidFill>
                <a:schemeClr val="bg1"/>
              </a:solidFill>
            </a:endParaRPr>
          </a:p>
        </p:txBody>
      </p:sp>
      <p:cxnSp>
        <p:nvCxnSpPr>
          <p:cNvPr id="44" name="Vinklet forbindelse 43"/>
          <p:cNvCxnSpPr>
            <a:stCxn id="31" idx="3"/>
            <a:endCxn id="38" idx="1"/>
          </p:cNvCxnSpPr>
          <p:nvPr/>
        </p:nvCxnSpPr>
        <p:spPr bwMode="auto">
          <a:xfrm>
            <a:off x="3872026" y="4869160"/>
            <a:ext cx="216024" cy="38685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45" name="Vinklet forbindelse 44"/>
          <p:cNvCxnSpPr>
            <a:stCxn id="41" idx="1"/>
            <a:endCxn id="31" idx="3"/>
          </p:cNvCxnSpPr>
          <p:nvPr/>
        </p:nvCxnSpPr>
        <p:spPr bwMode="auto">
          <a:xfrm rot="10800000" flipV="1">
            <a:off x="3872026" y="4512721"/>
            <a:ext cx="216024" cy="35643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46" name="Vinklet forbindelse 45"/>
          <p:cNvCxnSpPr>
            <a:stCxn id="40" idx="1"/>
            <a:endCxn id="30" idx="3"/>
          </p:cNvCxnSpPr>
          <p:nvPr/>
        </p:nvCxnSpPr>
        <p:spPr bwMode="auto">
          <a:xfrm rot="10800000">
            <a:off x="3872026" y="3022157"/>
            <a:ext cx="216024" cy="745283"/>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47" name="Lige forbindelse 46"/>
          <p:cNvCxnSpPr>
            <a:stCxn id="35" idx="1"/>
            <a:endCxn id="30" idx="3"/>
          </p:cNvCxnSpPr>
          <p:nvPr/>
        </p:nvCxnSpPr>
        <p:spPr bwMode="auto">
          <a:xfrm flipH="1">
            <a:off x="3872026" y="3022155"/>
            <a:ext cx="216024"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8" name="Vinklet forbindelse 47"/>
          <p:cNvCxnSpPr>
            <a:stCxn id="34" idx="1"/>
            <a:endCxn id="40" idx="1"/>
          </p:cNvCxnSpPr>
          <p:nvPr/>
        </p:nvCxnSpPr>
        <p:spPr bwMode="auto">
          <a:xfrm rot="10800000" flipV="1">
            <a:off x="4088051" y="2276873"/>
            <a:ext cx="12700" cy="1490566"/>
          </a:xfrm>
          <a:prstGeom prst="bentConnector3">
            <a:avLst>
              <a:gd name="adj1" fmla="val 960457"/>
            </a:avLst>
          </a:prstGeom>
          <a:solidFill>
            <a:schemeClr val="accent2"/>
          </a:solidFill>
          <a:ln w="6350" cap="flat" cmpd="sng" algn="ctr">
            <a:solidFill>
              <a:schemeClr val="tx1"/>
            </a:solidFill>
            <a:prstDash val="solid"/>
            <a:round/>
            <a:headEnd type="none" w="med" len="med"/>
            <a:tailEnd type="none" w="med" len="med"/>
          </a:ln>
          <a:effectLst/>
        </p:spPr>
      </p:cxnSp>
      <p:sp>
        <p:nvSpPr>
          <p:cNvPr id="49" name="Tekstboks 48"/>
          <p:cNvSpPr txBox="1"/>
          <p:nvPr/>
        </p:nvSpPr>
        <p:spPr>
          <a:xfrm>
            <a:off x="2052689" y="3356993"/>
            <a:ext cx="1872208" cy="153888"/>
          </a:xfrm>
          <a:prstGeom prst="rect">
            <a:avLst/>
          </a:prstGeom>
          <a:noFill/>
        </p:spPr>
        <p:txBody>
          <a:bodyPr wrap="square" lIns="0" tIns="0" rIns="0" bIns="0" rtlCol="0">
            <a:spAutoFit/>
          </a:bodyPr>
          <a:lstStyle/>
          <a:p>
            <a:r>
              <a:rPr lang="da-DK" sz="1000" dirty="0"/>
              <a:t>Strukturen i storyboard</a:t>
            </a:r>
          </a:p>
        </p:txBody>
      </p:sp>
      <p:sp>
        <p:nvSpPr>
          <p:cNvPr id="50" name="Tekstboks 49"/>
          <p:cNvSpPr txBox="1"/>
          <p:nvPr/>
        </p:nvSpPr>
        <p:spPr>
          <a:xfrm>
            <a:off x="2052689" y="5220001"/>
            <a:ext cx="1872208" cy="153888"/>
          </a:xfrm>
          <a:prstGeom prst="rect">
            <a:avLst/>
          </a:prstGeom>
          <a:noFill/>
        </p:spPr>
        <p:txBody>
          <a:bodyPr wrap="square" lIns="0" tIns="0" rIns="0" bIns="0" rtlCol="0">
            <a:spAutoFit/>
          </a:bodyPr>
          <a:lstStyle/>
          <a:p>
            <a:r>
              <a:rPr lang="da-DK" sz="1000" dirty="0"/>
              <a:t>Indholdet i dit storyboard</a:t>
            </a:r>
          </a:p>
        </p:txBody>
      </p:sp>
      <p:sp>
        <p:nvSpPr>
          <p:cNvPr id="23" name="Rektangel 2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101334" cy="762000"/>
          </a:xfrm>
        </p:spPr>
        <p:txBody>
          <a:bodyPr/>
          <a:lstStyle/>
          <a:p>
            <a:r>
              <a:rPr lang="da-DK" dirty="0" smtClean="0"/>
              <a:t>Dias der udelukkende skal bruges til fremlæggelser skal understøtte det primære talte budskab</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64</a:t>
            </a:fld>
            <a:endParaRPr lang="da-DK" noProof="0"/>
          </a:p>
        </p:txBody>
      </p:sp>
      <p:grpSp>
        <p:nvGrpSpPr>
          <p:cNvPr id="5" name="Gruppe 14"/>
          <p:cNvGrpSpPr/>
          <p:nvPr/>
        </p:nvGrpSpPr>
        <p:grpSpPr>
          <a:xfrm>
            <a:off x="3203849" y="1556793"/>
            <a:ext cx="5328592" cy="4608512"/>
            <a:chOff x="755576" y="1556792"/>
            <a:chExt cx="7704856" cy="4464496"/>
          </a:xfrm>
        </p:grpSpPr>
        <p:sp>
          <p:nvSpPr>
            <p:cNvPr id="16" name="Rektangel 15"/>
            <p:cNvSpPr/>
            <p:nvPr/>
          </p:nvSpPr>
          <p:spPr bwMode="auto">
            <a:xfrm>
              <a:off x="755576" y="1556792"/>
              <a:ext cx="7704856" cy="4464496"/>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rgbClr val="000000"/>
              </a:outerShdw>
            </a:effectLst>
          </p:spPr>
          <p:txBody>
            <a:bodyPr vert="horz" wrap="square" lIns="72000" tIns="54000" rIns="72000" bIns="54000" numCol="1" rtlCol="0" anchor="t" anchorCtr="0" compatLnSpc="1">
              <a:prstTxWarp prst="textNoShape">
                <a:avLst/>
              </a:prstTxWarp>
            </a:bodyPr>
            <a:lstStyle/>
            <a:p>
              <a:pPr defTabSz="914378"/>
              <a:endParaRPr lang="da-DK" dirty="0"/>
            </a:p>
          </p:txBody>
        </p:sp>
        <p:cxnSp>
          <p:nvCxnSpPr>
            <p:cNvPr id="17" name="Lige forbindelse 16"/>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8" name="Rektangel 17"/>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pPr defTabSz="914378"/>
              <a:r>
                <a:rPr lang="da-DK" sz="1200" dirty="0"/>
                <a:t>Konsekvenser for design af indhold, der udelukkende skal bruges til fremlæggelser</a:t>
              </a:r>
            </a:p>
          </p:txBody>
        </p:sp>
        <p:sp>
          <p:nvSpPr>
            <p:cNvPr id="19" name="Rektangel 18"/>
            <p:cNvSpPr/>
            <p:nvPr/>
          </p:nvSpPr>
          <p:spPr bwMode="auto">
            <a:xfrm>
              <a:off x="899592" y="2276872"/>
              <a:ext cx="7344816" cy="3590528"/>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182558" indent="-182558"/>
              <a:r>
                <a:rPr lang="da-DK" sz="1100" b="1" dirty="0"/>
                <a:t>Brug rigtig meget tid på layout</a:t>
              </a:r>
            </a:p>
            <a:p>
              <a:pPr marL="182558" indent="-182558">
                <a:buFont typeface="Arial" pitchFamily="34" charset="0"/>
                <a:buChar char="•"/>
              </a:pPr>
              <a:r>
                <a:rPr lang="da-DK" sz="1100" dirty="0"/>
                <a:t>Præsentationen bliver det visuelle baggrundstæppe, som den primære fremlæggelse sker foran. Den skal derfor understøtte budskabet, men ikke tage fokus væk fra den, der præsenterer det</a:t>
              </a:r>
            </a:p>
            <a:p>
              <a:pPr marL="182558" indent="-182558">
                <a:buFont typeface="Arial" pitchFamily="34" charset="0"/>
                <a:buChar char="•"/>
              </a:pPr>
              <a:r>
                <a:rPr lang="da-DK" sz="1100" dirty="0"/>
                <a:t>Layout er vigtigt her. Overvej at få hjælp fra en professionel eller læs specifik litteratur herom</a:t>
              </a:r>
            </a:p>
            <a:p>
              <a:pPr marL="182558" indent="-182558">
                <a:buFont typeface="Arial" pitchFamily="34" charset="0"/>
                <a:buChar char="•"/>
              </a:pPr>
              <a:endParaRPr lang="da-DK" sz="1100" dirty="0"/>
            </a:p>
            <a:p>
              <a:pPr marL="182558" indent="-182558"/>
              <a:r>
                <a:rPr lang="da-DK" sz="1100" b="1" dirty="0"/>
                <a:t>Kun store skriftstørrelser</a:t>
              </a:r>
            </a:p>
            <a:p>
              <a:pPr marL="182558" indent="-182558">
                <a:buFont typeface="Arial" pitchFamily="34" charset="0"/>
                <a:buChar char="•"/>
              </a:pPr>
              <a:r>
                <a:rPr lang="da-DK" sz="1100" dirty="0"/>
                <a:t>Brug kun store (&gt;20) skriftstørrelser</a:t>
              </a:r>
            </a:p>
            <a:p>
              <a:pPr marL="182558" indent="-182558">
                <a:buFont typeface="Arial" pitchFamily="34" charset="0"/>
                <a:buChar char="•"/>
              </a:pPr>
              <a:endParaRPr lang="da-DK" sz="1100" dirty="0"/>
            </a:p>
            <a:p>
              <a:pPr marL="182558" indent="-182558"/>
              <a:r>
                <a:rPr lang="da-DK" sz="1100" b="1" dirty="0"/>
                <a:t>Maksimalt 40 ord, men gerne meget mindre</a:t>
              </a:r>
            </a:p>
            <a:p>
              <a:pPr marL="182558" indent="-182558">
                <a:buFont typeface="Arial" pitchFamily="34" charset="0"/>
                <a:buChar char="•"/>
              </a:pPr>
              <a:r>
                <a:rPr lang="da-DK" sz="1100" dirty="0"/>
                <a:t>Der må maksimalt bruges 40 ord på en side, men gerne meget, meget mindre</a:t>
              </a:r>
            </a:p>
            <a:p>
              <a:pPr marL="182558" indent="-182558">
                <a:buFont typeface="Arial" pitchFamily="34" charset="0"/>
                <a:buChar char="•"/>
              </a:pPr>
              <a:r>
                <a:rPr lang="da-DK" sz="1100" dirty="0"/>
                <a:t>Der er aldrig detaljer på de enkelte </a:t>
              </a:r>
              <a:r>
                <a:rPr lang="da-DK" sz="1100" dirty="0" smtClean="0"/>
                <a:t>dias. </a:t>
              </a:r>
              <a:r>
                <a:rPr lang="da-DK" sz="1100" dirty="0"/>
                <a:t>Det tilføjes mundtligt.</a:t>
              </a:r>
            </a:p>
            <a:p>
              <a:pPr marL="182558" indent="-182558">
                <a:buFont typeface="Arial" pitchFamily="34" charset="0"/>
                <a:buChar char="•"/>
              </a:pPr>
              <a:endParaRPr lang="da-DK" sz="1100" dirty="0"/>
            </a:p>
            <a:p>
              <a:pPr marL="182558" indent="-182558"/>
              <a:r>
                <a:rPr lang="da-DK" sz="1100" b="1" dirty="0"/>
                <a:t>Være meget grafisk</a:t>
              </a:r>
            </a:p>
            <a:p>
              <a:pPr marL="182558" indent="-182558">
                <a:buFont typeface="Arial" pitchFamily="34" charset="0"/>
                <a:buChar char="•"/>
              </a:pPr>
              <a:r>
                <a:rPr lang="da-DK" sz="1100" dirty="0"/>
                <a:t>Siden skal være så grafisk som muligt, så den taler til det </a:t>
              </a:r>
              <a:r>
                <a:rPr lang="da-DK" sz="1100" dirty="0" smtClean="0"/>
                <a:t>visuelle, </a:t>
              </a:r>
              <a:r>
                <a:rPr lang="da-DK" sz="1100" dirty="0"/>
                <a:t>mens fremlæggelsen taler til det verbale/</a:t>
              </a:r>
              <a:r>
                <a:rPr lang="da-DK" sz="1100" dirty="0" err="1"/>
                <a:t>audiotative</a:t>
              </a:r>
              <a:endParaRPr lang="da-DK" sz="1100" dirty="0"/>
            </a:p>
            <a:p>
              <a:pPr marL="182558" indent="-182558"/>
              <a:endParaRPr lang="da-DK" sz="1100" dirty="0"/>
            </a:p>
            <a:p>
              <a:pPr marL="182558" indent="-182558"/>
              <a:r>
                <a:rPr lang="da-DK" sz="1100" b="1" dirty="0"/>
                <a:t>Undgå sætninger, hvis de ikke skal læses op</a:t>
              </a:r>
            </a:p>
            <a:p>
              <a:pPr marL="182558" indent="-182558">
                <a:buFont typeface="Arial" pitchFamily="34" charset="0"/>
                <a:buChar char="•"/>
              </a:pPr>
              <a:r>
                <a:rPr lang="da-DK" sz="1100" dirty="0"/>
                <a:t>Undgå generelt sætninger, hvis de ikke skal læses højt. Det gør det svært for deltagerne både at læse og høre på samme tid.</a:t>
              </a:r>
            </a:p>
          </p:txBody>
        </p:sp>
      </p:grpSp>
      <p:grpSp>
        <p:nvGrpSpPr>
          <p:cNvPr id="6" name="Gruppe 28"/>
          <p:cNvGrpSpPr/>
          <p:nvPr/>
        </p:nvGrpSpPr>
        <p:grpSpPr>
          <a:xfrm>
            <a:off x="755577" y="1556792"/>
            <a:ext cx="2448271" cy="4608512"/>
            <a:chOff x="755577" y="1556792"/>
            <a:chExt cx="2448271" cy="4464496"/>
          </a:xfrm>
        </p:grpSpPr>
        <p:sp>
          <p:nvSpPr>
            <p:cNvPr id="3" name="Pentagon 2"/>
            <p:cNvSpPr/>
            <p:nvPr/>
          </p:nvSpPr>
          <p:spPr bwMode="auto">
            <a:xfrm>
              <a:off x="755577" y="1556792"/>
              <a:ext cx="2448271" cy="4464496"/>
            </a:xfrm>
            <a:prstGeom prst="homePlate">
              <a:avLst>
                <a:gd name="adj" fmla="val 6541"/>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rgbClr val="000000"/>
              </a:outerShdw>
            </a:effectLst>
          </p:spPr>
          <p:txBody>
            <a:bodyPr vert="horz" wrap="square" lIns="72000" tIns="54000" rIns="72000" bIns="54000" numCol="1" rtlCol="0" anchor="t" anchorCtr="0" compatLnSpc="1">
              <a:prstTxWarp prst="textNoShape">
                <a:avLst/>
              </a:prstTxWarp>
            </a:bodyPr>
            <a:lstStyle/>
            <a:p>
              <a:endParaRPr lang="da-DK" dirty="0" err="1"/>
            </a:p>
          </p:txBody>
        </p:sp>
        <p:cxnSp>
          <p:nvCxnSpPr>
            <p:cNvPr id="12" name="Lige forbindelse 11"/>
            <p:cNvCxnSpPr/>
            <p:nvPr/>
          </p:nvCxnSpPr>
          <p:spPr bwMode="auto">
            <a:xfrm>
              <a:off x="825565" y="2132856"/>
              <a:ext cx="2162259"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3" name="Rektangel 12"/>
            <p:cNvSpPr/>
            <p:nvPr/>
          </p:nvSpPr>
          <p:spPr bwMode="auto">
            <a:xfrm>
              <a:off x="825565" y="1556792"/>
              <a:ext cx="2234267"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pPr defTabSz="914378"/>
              <a:r>
                <a:rPr lang="da-DK" sz="1200" dirty="0"/>
                <a:t>Antagelser om denne type af </a:t>
              </a:r>
              <a:r>
                <a:rPr lang="da-DK" sz="1200" dirty="0" smtClean="0"/>
                <a:t>dias</a:t>
              </a:r>
              <a:endParaRPr lang="da-DK" sz="1200" dirty="0"/>
            </a:p>
          </p:txBody>
        </p:sp>
        <p:sp>
          <p:nvSpPr>
            <p:cNvPr id="14" name="Rektangel 13"/>
            <p:cNvSpPr/>
            <p:nvPr/>
          </p:nvSpPr>
          <p:spPr bwMode="auto">
            <a:xfrm>
              <a:off x="825565" y="2276872"/>
              <a:ext cx="2162259" cy="3590528"/>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182558" indent="-182558">
                <a:buFont typeface="Arial" pitchFamily="34" charset="0"/>
                <a:buChar char="•"/>
              </a:pPr>
              <a:r>
                <a:rPr lang="da-DK" sz="1100" dirty="0"/>
                <a:t>Indholdet skal understøtte en fremlæggelse</a:t>
              </a:r>
            </a:p>
            <a:p>
              <a:pPr marL="182558" indent="-182558">
                <a:buFont typeface="Arial" pitchFamily="34" charset="0"/>
                <a:buChar char="•"/>
              </a:pPr>
              <a:endParaRPr lang="da-DK" sz="1100" dirty="0"/>
            </a:p>
            <a:p>
              <a:pPr marL="182558" indent="-182558">
                <a:buFont typeface="Arial" pitchFamily="34" charset="0"/>
                <a:buChar char="•"/>
              </a:pPr>
              <a:r>
                <a:rPr lang="da-DK" sz="1100" dirty="0"/>
                <a:t>Indholdet skal ikke stå alene efterfølgende</a:t>
              </a:r>
            </a:p>
            <a:p>
              <a:pPr marL="182558" indent="-182558">
                <a:buFont typeface="Arial" pitchFamily="34" charset="0"/>
                <a:buChar char="•"/>
              </a:pPr>
              <a:endParaRPr lang="da-DK" sz="1100" dirty="0"/>
            </a:p>
            <a:p>
              <a:pPr marL="182558" indent="-182558">
                <a:buFont typeface="Arial" pitchFamily="34" charset="0"/>
                <a:buChar char="•"/>
              </a:pPr>
              <a:r>
                <a:rPr lang="da-DK" sz="1100" dirty="0"/>
                <a:t>Tilhørerne til præsentationen skal lære så meget som muligt</a:t>
              </a:r>
            </a:p>
          </p:txBody>
        </p:sp>
      </p:grpSp>
      <p:sp>
        <p:nvSpPr>
          <p:cNvPr id="21" name="Tekstfelt 11"/>
          <p:cNvSpPr txBox="1"/>
          <p:nvPr/>
        </p:nvSpPr>
        <p:spPr>
          <a:xfrm>
            <a:off x="827584" y="6330225"/>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Cliff Atkinson CA, 2007, Beyond </a:t>
            </a:r>
            <a:r>
              <a:rPr lang="da-DK" sz="800" dirty="0" err="1"/>
              <a:t>Bullet</a:t>
            </a:r>
            <a:r>
              <a:rPr lang="da-DK" sz="800" dirty="0"/>
              <a:t> </a:t>
            </a:r>
            <a:r>
              <a:rPr lang="da-DK" sz="800" dirty="0" err="1"/>
              <a:t>Poins</a:t>
            </a:r>
            <a:r>
              <a:rPr lang="da-DK" sz="800" dirty="0"/>
              <a:t>, </a:t>
            </a:r>
            <a:r>
              <a:rPr lang="da-DK" sz="800" dirty="0" err="1"/>
              <a:t>Seattel</a:t>
            </a:r>
            <a:r>
              <a:rPr lang="da-DK" sz="800" dirty="0"/>
              <a:t>: Microsoft </a:t>
            </a:r>
            <a:r>
              <a:rPr lang="da-DK" sz="800" dirty="0" smtClean="0"/>
              <a:t>Press</a:t>
            </a:r>
            <a:endParaRPr lang="da-DK" sz="800" dirty="0"/>
          </a:p>
        </p:txBody>
      </p:sp>
      <p:sp>
        <p:nvSpPr>
          <p:cNvPr id="22" name="Rektangel 2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34220269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Dias til indhold skal bruges til at vise indholdet i dias-strukturen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65</a:t>
            </a:fld>
            <a:endParaRPr lang="da-DK" noProof="0"/>
          </a:p>
        </p:txBody>
      </p:sp>
      <p:graphicFrame>
        <p:nvGraphicFramePr>
          <p:cNvPr id="28" name="Tabel 27"/>
          <p:cNvGraphicFramePr>
            <a:graphicFrameLocks noGrp="1"/>
          </p:cNvGraphicFramePr>
          <p:nvPr>
            <p:extLst>
              <p:ext uri="{D42A27DB-BD31-4B8C-83A1-F6EECF244321}">
                <p14:modId xmlns:p14="http://schemas.microsoft.com/office/powerpoint/2010/main" xmlns="" val="1205784582"/>
              </p:ext>
            </p:extLst>
          </p:nvPr>
        </p:nvGraphicFramePr>
        <p:xfrm>
          <a:off x="252488" y="1412777"/>
          <a:ext cx="8712000" cy="4667260"/>
        </p:xfrm>
        <a:graphic>
          <a:graphicData uri="http://schemas.openxmlformats.org/drawingml/2006/table">
            <a:tbl>
              <a:tblPr firstRow="1" bandRow="1">
                <a:tableStyleId>{2D5ABB26-0587-4C30-8999-92F81FD0307C}</a:tableStyleId>
              </a:tblPr>
              <a:tblGrid>
                <a:gridCol w="1512000"/>
                <a:gridCol w="216000"/>
                <a:gridCol w="1872000"/>
                <a:gridCol w="216000"/>
                <a:gridCol w="1872000"/>
                <a:gridCol w="432000"/>
                <a:gridCol w="2592000"/>
              </a:tblGrid>
              <a:tr h="457200">
                <a:tc>
                  <a:txBody>
                    <a:bodyPr/>
                    <a:lstStyle/>
                    <a:p>
                      <a:endParaRPr lang="da-DK" sz="1200" dirty="0" smtClean="0"/>
                    </a:p>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4000">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300" dirty="0"/>
                    </a:p>
                  </a:txBody>
                  <a:tcPr marL="0" marR="0" marT="0" marB="0">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r>
              <a:tr h="576000">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80010">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r>
              <a:tr h="80010">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00" dirty="0"/>
                    </a:p>
                  </a:txBody>
                  <a:tcPr marL="0" marR="0" marT="0" marB="0">
                    <a:lnL>
                      <a:noFill/>
                    </a:lnL>
                    <a:lnR>
                      <a:noFill/>
                    </a:lnR>
                    <a:lnT>
                      <a:noFill/>
                    </a:lnT>
                    <a:lnB>
                      <a:noFill/>
                    </a:lnB>
                    <a:lnTlToBr w="12700" cmpd="sng">
                      <a:noFill/>
                      <a:prstDash val="solid"/>
                    </a:lnTlToBr>
                    <a:lnBlToTr w="12700" cmpd="sng">
                      <a:noFill/>
                      <a:prstDash val="solid"/>
                    </a:lnBlToTr>
                  </a:tcPr>
                </a:tc>
              </a:tr>
              <a:tr h="612000">
                <a:tc>
                  <a:txBody>
                    <a:bodyPr/>
                    <a:lstStyle/>
                    <a:p>
                      <a:endParaRPr lang="da-DK" sz="120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1200" dirty="0"/>
                    </a:p>
                  </a:txBody>
                  <a:tcPr>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r>
              <a:tr h="79200">
                <a:tc>
                  <a:txBody>
                    <a:bodyPr/>
                    <a:lstStyle/>
                    <a:p>
                      <a:endParaRPr lang="da-DK" sz="20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endParaRPr lang="da-DK" sz="200" dirty="0"/>
                    </a:p>
                  </a:txBody>
                  <a:tcPr marL="0" marR="0" marT="0" marB="0">
                    <a:lnL>
                      <a:noFill/>
                    </a:lnL>
                    <a:lnR>
                      <a:noFill/>
                    </a:lnR>
                    <a:lnT>
                      <a:noFill/>
                    </a:lnT>
                    <a:lnB>
                      <a:noFill/>
                    </a:lnB>
                    <a:lnTlToBr w="12700" cmpd="sng">
                      <a:noFill/>
                      <a:prstDash val="solid"/>
                    </a:lnTlToBr>
                    <a:lnBlToTr w="12700" cmpd="sng">
                      <a:noFill/>
                      <a:prstDash val="solid"/>
                    </a:lnBlToTr>
                  </a:tcPr>
                </a:tc>
              </a:tr>
              <a:tr h="576000">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5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1200" dirty="0"/>
                    </a:p>
                  </a:txBody>
                  <a:tcPr marL="0" marR="0"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da-DK" sz="1200" dirty="0" smtClean="0"/>
                        <a:t>Dias der kan bruges både til fremlæggelser og</a:t>
                      </a:r>
                      <a:r>
                        <a:rPr lang="da-DK" sz="1200" baseline="0" dirty="0" smtClean="0"/>
                        <a:t> selvstændigt</a:t>
                      </a:r>
                      <a:endParaRPr lang="da-DK" sz="1200" dirty="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44000">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370840">
                <a:tc gridSpan="7">
                  <a:txBody>
                    <a:bodyPr/>
                    <a:lstStyle/>
                    <a:p>
                      <a:endParaRPr lang="da-DK" sz="1000" dirty="0"/>
                    </a:p>
                  </a:txBody>
                  <a:tcP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marL="0" marR="0" marT="0" marB="0">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r>
            </a:tbl>
          </a:graphicData>
        </a:graphic>
      </p:graphicFrame>
      <p:sp>
        <p:nvSpPr>
          <p:cNvPr id="29" name="Rektangel 28"/>
          <p:cNvSpPr/>
          <p:nvPr/>
        </p:nvSpPr>
        <p:spPr bwMode="auto">
          <a:xfrm>
            <a:off x="271626" y="3284920"/>
            <a:ext cx="1512168" cy="1296208"/>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Sider i en præsentation</a:t>
            </a:r>
          </a:p>
        </p:txBody>
      </p:sp>
      <p:sp>
        <p:nvSpPr>
          <p:cNvPr id="30" name="Rektangel 29"/>
          <p:cNvSpPr/>
          <p:nvPr/>
        </p:nvSpPr>
        <p:spPr bwMode="auto">
          <a:xfrm>
            <a:off x="1999818" y="2734123"/>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Sider til dokumentstruktur</a:t>
            </a:r>
          </a:p>
        </p:txBody>
      </p:sp>
      <p:sp>
        <p:nvSpPr>
          <p:cNvPr id="31" name="Rektangel 30"/>
          <p:cNvSpPr/>
          <p:nvPr/>
        </p:nvSpPr>
        <p:spPr bwMode="auto">
          <a:xfrm>
            <a:off x="1999818" y="4581128"/>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Sider til indhold</a:t>
            </a:r>
          </a:p>
        </p:txBody>
      </p:sp>
      <p:cxnSp>
        <p:nvCxnSpPr>
          <p:cNvPr id="32" name="Vinklet forbindelse 31"/>
          <p:cNvCxnSpPr>
            <a:stCxn id="29" idx="3"/>
            <a:endCxn id="30" idx="1"/>
          </p:cNvCxnSpPr>
          <p:nvPr/>
        </p:nvCxnSpPr>
        <p:spPr bwMode="auto">
          <a:xfrm flipV="1">
            <a:off x="1783794" y="3022155"/>
            <a:ext cx="216024" cy="91086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33" name="Vinklet forbindelse 32"/>
          <p:cNvCxnSpPr>
            <a:stCxn id="29" idx="3"/>
            <a:endCxn id="31" idx="1"/>
          </p:cNvCxnSpPr>
          <p:nvPr/>
        </p:nvCxnSpPr>
        <p:spPr bwMode="auto">
          <a:xfrm>
            <a:off x="1783794" y="3933024"/>
            <a:ext cx="216024" cy="93613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sp>
        <p:nvSpPr>
          <p:cNvPr id="34" name="Rektangel 33"/>
          <p:cNvSpPr/>
          <p:nvPr/>
        </p:nvSpPr>
        <p:spPr bwMode="auto">
          <a:xfrm>
            <a:off x="4088051" y="1988841"/>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Forsiden</a:t>
            </a:r>
          </a:p>
        </p:txBody>
      </p:sp>
      <p:sp>
        <p:nvSpPr>
          <p:cNvPr id="35" name="Rektangel 34"/>
          <p:cNvSpPr/>
          <p:nvPr/>
        </p:nvSpPr>
        <p:spPr bwMode="auto">
          <a:xfrm>
            <a:off x="4088051" y="2734124"/>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Indholdsfortegnelsen</a:t>
            </a:r>
          </a:p>
        </p:txBody>
      </p:sp>
      <p:sp>
        <p:nvSpPr>
          <p:cNvPr id="38" name="Rektangel 37"/>
          <p:cNvSpPr/>
          <p:nvPr/>
        </p:nvSpPr>
        <p:spPr bwMode="auto">
          <a:xfrm>
            <a:off x="4088051" y="4967985"/>
            <a:ext cx="1872208" cy="576064"/>
          </a:xfrm>
          <a:prstGeom prst="rect">
            <a:avLst/>
          </a:prstGeom>
          <a:solidFill>
            <a:schemeClr val="bg2">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bg1"/>
                </a:solidFill>
              </a:rPr>
              <a:t>Indhold til læsning og fremlæggelse</a:t>
            </a:r>
          </a:p>
        </p:txBody>
      </p:sp>
      <p:sp>
        <p:nvSpPr>
          <p:cNvPr id="39" name="AutoShape 26"/>
          <p:cNvSpPr>
            <a:spLocks noChangeArrowheads="1"/>
          </p:cNvSpPr>
          <p:nvPr/>
        </p:nvSpPr>
        <p:spPr bwMode="auto">
          <a:xfrm rot="5400000">
            <a:off x="5950721" y="5123589"/>
            <a:ext cx="576000" cy="268894"/>
          </a:xfrm>
          <a:prstGeom prst="triangle">
            <a:avLst>
              <a:gd name="adj" fmla="val 50000"/>
            </a:avLst>
          </a:prstGeom>
          <a:solidFill>
            <a:schemeClr val="bg2">
              <a:lumMod val="75000"/>
            </a:schemeClr>
          </a:solidFill>
          <a:ln>
            <a:noFill/>
          </a:ln>
        </p:spPr>
        <p:txBody>
          <a:bodyPr wrap="none" lIns="93296" tIns="46648" rIns="93296" bIns="46648" anchor="ctr"/>
          <a:lstStyle/>
          <a:p>
            <a:endParaRPr lang="da-DK">
              <a:solidFill>
                <a:schemeClr val="bg1"/>
              </a:solidFill>
            </a:endParaRPr>
          </a:p>
        </p:txBody>
      </p:sp>
      <p:sp>
        <p:nvSpPr>
          <p:cNvPr id="40" name="Rektangel 39"/>
          <p:cNvSpPr/>
          <p:nvPr/>
        </p:nvSpPr>
        <p:spPr bwMode="auto">
          <a:xfrm>
            <a:off x="4088051" y="3479406"/>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Sektionsadskillelse</a:t>
            </a:r>
          </a:p>
        </p:txBody>
      </p:sp>
      <p:sp>
        <p:nvSpPr>
          <p:cNvPr id="41" name="Rektangel 40"/>
          <p:cNvSpPr/>
          <p:nvPr/>
        </p:nvSpPr>
        <p:spPr bwMode="auto">
          <a:xfrm>
            <a:off x="4088051" y="4224690"/>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Indhold kun til fremlæggelse</a:t>
            </a:r>
          </a:p>
        </p:txBody>
      </p:sp>
      <p:cxnSp>
        <p:nvCxnSpPr>
          <p:cNvPr id="44" name="Vinklet forbindelse 43"/>
          <p:cNvCxnSpPr>
            <a:stCxn id="31" idx="3"/>
            <a:endCxn id="38" idx="1"/>
          </p:cNvCxnSpPr>
          <p:nvPr/>
        </p:nvCxnSpPr>
        <p:spPr bwMode="auto">
          <a:xfrm>
            <a:off x="3872026" y="4869160"/>
            <a:ext cx="216024" cy="386856"/>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45" name="Vinklet forbindelse 44"/>
          <p:cNvCxnSpPr>
            <a:stCxn id="41" idx="1"/>
            <a:endCxn id="31" idx="3"/>
          </p:cNvCxnSpPr>
          <p:nvPr/>
        </p:nvCxnSpPr>
        <p:spPr bwMode="auto">
          <a:xfrm rot="10800000" flipV="1">
            <a:off x="3872026" y="4512721"/>
            <a:ext cx="216024" cy="356439"/>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46" name="Vinklet forbindelse 45"/>
          <p:cNvCxnSpPr>
            <a:stCxn id="40" idx="1"/>
            <a:endCxn id="30" idx="3"/>
          </p:cNvCxnSpPr>
          <p:nvPr/>
        </p:nvCxnSpPr>
        <p:spPr bwMode="auto">
          <a:xfrm rot="10800000">
            <a:off x="3872026" y="3022157"/>
            <a:ext cx="216024" cy="745283"/>
          </a:xfrm>
          <a:prstGeom prst="bentConnector3">
            <a:avLst>
              <a:gd name="adj1" fmla="val 50000"/>
            </a:avLst>
          </a:prstGeom>
          <a:solidFill>
            <a:schemeClr val="accent2"/>
          </a:solidFill>
          <a:ln w="6350" cap="flat" cmpd="sng" algn="ctr">
            <a:solidFill>
              <a:schemeClr val="tx1"/>
            </a:solidFill>
            <a:prstDash val="solid"/>
            <a:round/>
            <a:headEnd type="none" w="med" len="med"/>
            <a:tailEnd type="none" w="med" len="med"/>
          </a:ln>
          <a:effectLst/>
        </p:spPr>
      </p:cxnSp>
      <p:cxnSp>
        <p:nvCxnSpPr>
          <p:cNvPr id="47" name="Lige forbindelse 46"/>
          <p:cNvCxnSpPr>
            <a:stCxn id="35" idx="1"/>
            <a:endCxn id="30" idx="3"/>
          </p:cNvCxnSpPr>
          <p:nvPr/>
        </p:nvCxnSpPr>
        <p:spPr bwMode="auto">
          <a:xfrm flipH="1">
            <a:off x="3872026" y="3022155"/>
            <a:ext cx="216024"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cxnSp>
        <p:nvCxnSpPr>
          <p:cNvPr id="48" name="Vinklet forbindelse 47"/>
          <p:cNvCxnSpPr>
            <a:stCxn id="34" idx="1"/>
            <a:endCxn id="40" idx="1"/>
          </p:cNvCxnSpPr>
          <p:nvPr/>
        </p:nvCxnSpPr>
        <p:spPr bwMode="auto">
          <a:xfrm rot="10800000" flipV="1">
            <a:off x="4088051" y="2276873"/>
            <a:ext cx="12700" cy="1490566"/>
          </a:xfrm>
          <a:prstGeom prst="bentConnector3">
            <a:avLst>
              <a:gd name="adj1" fmla="val 960457"/>
            </a:avLst>
          </a:prstGeom>
          <a:solidFill>
            <a:schemeClr val="accent2"/>
          </a:solidFill>
          <a:ln w="6350" cap="flat" cmpd="sng" algn="ctr">
            <a:solidFill>
              <a:schemeClr val="tx1"/>
            </a:solidFill>
            <a:prstDash val="solid"/>
            <a:round/>
            <a:headEnd type="none" w="med" len="med"/>
            <a:tailEnd type="none" w="med" len="med"/>
          </a:ln>
          <a:effectLst/>
        </p:spPr>
      </p:cxnSp>
      <p:sp>
        <p:nvSpPr>
          <p:cNvPr id="49" name="Tekstboks 48"/>
          <p:cNvSpPr txBox="1"/>
          <p:nvPr/>
        </p:nvSpPr>
        <p:spPr>
          <a:xfrm>
            <a:off x="2052689" y="3356993"/>
            <a:ext cx="1872208" cy="153888"/>
          </a:xfrm>
          <a:prstGeom prst="rect">
            <a:avLst/>
          </a:prstGeom>
          <a:noFill/>
        </p:spPr>
        <p:txBody>
          <a:bodyPr wrap="square" lIns="0" tIns="0" rIns="0" bIns="0" rtlCol="0">
            <a:spAutoFit/>
          </a:bodyPr>
          <a:lstStyle/>
          <a:p>
            <a:r>
              <a:rPr lang="da-DK" sz="1000" dirty="0"/>
              <a:t>Strukturen i storyboard</a:t>
            </a:r>
          </a:p>
        </p:txBody>
      </p:sp>
      <p:sp>
        <p:nvSpPr>
          <p:cNvPr id="50" name="Tekstboks 49"/>
          <p:cNvSpPr txBox="1"/>
          <p:nvPr/>
        </p:nvSpPr>
        <p:spPr>
          <a:xfrm>
            <a:off x="2052689" y="5220001"/>
            <a:ext cx="1872208" cy="153888"/>
          </a:xfrm>
          <a:prstGeom prst="rect">
            <a:avLst/>
          </a:prstGeom>
          <a:noFill/>
        </p:spPr>
        <p:txBody>
          <a:bodyPr wrap="square" lIns="0" tIns="0" rIns="0" bIns="0" rtlCol="0">
            <a:spAutoFit/>
          </a:bodyPr>
          <a:lstStyle/>
          <a:p>
            <a:r>
              <a:rPr lang="da-DK" sz="1000" dirty="0"/>
              <a:t>Indholdet i dit storyboard</a:t>
            </a:r>
          </a:p>
        </p:txBody>
      </p:sp>
      <p:sp>
        <p:nvSpPr>
          <p:cNvPr id="23" name="Rektangel 2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uppe 5"/>
          <p:cNvGrpSpPr/>
          <p:nvPr/>
        </p:nvGrpSpPr>
        <p:grpSpPr>
          <a:xfrm>
            <a:off x="755479" y="1628800"/>
            <a:ext cx="4198292" cy="3168351"/>
            <a:chOff x="755479" y="1628800"/>
            <a:chExt cx="4198292" cy="3168351"/>
          </a:xfrm>
        </p:grpSpPr>
        <p:sp>
          <p:nvSpPr>
            <p:cNvPr id="32" name="Rektangel 31"/>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33" name="Gruppe 32"/>
            <p:cNvGrpSpPr/>
            <p:nvPr/>
          </p:nvGrpSpPr>
          <p:grpSpPr>
            <a:xfrm>
              <a:off x="755576" y="1628800"/>
              <a:ext cx="4198001" cy="3168351"/>
              <a:chOff x="-870" y="-17263"/>
              <a:chExt cx="9144448" cy="6885383"/>
            </a:xfrm>
          </p:grpSpPr>
          <p:sp>
            <p:nvSpPr>
              <p:cNvPr id="40" name="Rektangel 39"/>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41" name="Rektangel 40"/>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42" name="Rektangel 41"/>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34" name="Rektangel 33"/>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35" name="Rektangel 34"/>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36" name="Rektangel 35"/>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37" name="Rektangel 36"/>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38"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39" name="Rektangel 38"/>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44" name="Rektangel 43"/>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
        <p:nvSpPr>
          <p:cNvPr id="2" name="Titel 1"/>
          <p:cNvSpPr>
            <a:spLocks noGrp="1"/>
          </p:cNvSpPr>
          <p:nvPr>
            <p:ph type="title"/>
          </p:nvPr>
        </p:nvSpPr>
        <p:spPr>
          <a:xfrm>
            <a:off x="719139" y="536575"/>
            <a:ext cx="8424862" cy="762000"/>
          </a:xfrm>
        </p:spPr>
        <p:txBody>
          <a:bodyPr/>
          <a:lstStyle/>
          <a:p>
            <a:r>
              <a:rPr lang="da-DK" dirty="0" smtClean="0"/>
              <a:t>Det gode dias skal indeholde en række genkendelige elementer for at være effektivt</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defTabSz="914378"/>
            <a:r>
              <a:rPr lang="da-DK" sz="900" b="1" dirty="0"/>
              <a:t>(1) Hvor er vi nu?</a:t>
            </a:r>
          </a:p>
          <a:p>
            <a:pPr marL="174621" defTabSz="914378"/>
            <a:r>
              <a:rPr lang="da-DK" sz="900" dirty="0"/>
              <a:t>Dette element angiver altid, hvor læseren er i præsentationen. Ved at benytte et ”Hvor er vi nu?” element i toppen af alle </a:t>
            </a:r>
            <a:r>
              <a:rPr lang="da-DK" sz="900" dirty="0" smtClean="0"/>
              <a:t>dias opnås </a:t>
            </a:r>
            <a:r>
              <a:rPr lang="da-DK" sz="900" dirty="0"/>
              <a:t>en overskuelighed for læseren, der hjælpes til at sætte det aktuelle budskab i relation til hovedbudskabet for hele præsentationen.</a:t>
            </a:r>
          </a:p>
          <a:p>
            <a:pPr marL="174621" defTabSz="914378"/>
            <a:endParaRPr lang="da-DK" sz="900" dirty="0"/>
          </a:p>
          <a:p>
            <a:pPr marL="174621" defTabSz="914378"/>
            <a:r>
              <a:rPr lang="da-DK" sz="900" i="1" dirty="0"/>
              <a:t>Punktet uddybes på følgende </a:t>
            </a:r>
            <a:r>
              <a:rPr lang="da-DK" sz="900" i="1" dirty="0" smtClean="0"/>
              <a:t>dias</a:t>
            </a:r>
            <a:endParaRPr lang="da-DK" sz="900" i="1" dirty="0"/>
          </a:p>
          <a:p>
            <a:pPr marL="174621" defTabSz="914378"/>
            <a:endParaRPr lang="da-DK" sz="900" dirty="0"/>
          </a:p>
          <a:p>
            <a:pPr marL="174621" defTabSz="914378"/>
            <a:r>
              <a:rPr lang="da-DK" sz="900" b="1" dirty="0"/>
              <a:t>(2) Overskriften</a:t>
            </a:r>
          </a:p>
          <a:p>
            <a:pPr marL="174621" defTabSz="914378"/>
            <a:r>
              <a:rPr lang="da-DK" sz="900" dirty="0"/>
              <a:t>Overskriften skal altid være øverst (med undtagelse af ”Hvor er vi nu?”) og indeholde hovedbudskabet til det enkelte </a:t>
            </a:r>
            <a:r>
              <a:rPr lang="da-DK" sz="900" dirty="0" smtClean="0"/>
              <a:t>dias.</a:t>
            </a:r>
            <a:endParaRPr lang="da-DK" sz="900" dirty="0"/>
          </a:p>
          <a:p>
            <a:pPr marL="174621" defTabSz="914378"/>
            <a:endParaRPr lang="da-DK" sz="900" dirty="0"/>
          </a:p>
          <a:p>
            <a:pPr marL="174621"/>
            <a:r>
              <a:rPr lang="da-DK" sz="900" i="1" dirty="0"/>
              <a:t>Punktet uddybes på </a:t>
            </a:r>
            <a:r>
              <a:rPr lang="da-DK" sz="900" i="1" dirty="0" smtClean="0"/>
              <a:t>de følgende dias</a:t>
            </a:r>
            <a:endParaRPr lang="da-DK" sz="900" dirty="0"/>
          </a:p>
          <a:p>
            <a:pPr marL="174621" defTabSz="914378"/>
            <a:endParaRPr lang="da-DK" sz="900" dirty="0"/>
          </a:p>
          <a:p>
            <a:pPr marL="174621" defTabSz="914378"/>
            <a:r>
              <a:rPr lang="da-DK" sz="900" b="1" dirty="0"/>
              <a:t>(3) Indholdet</a:t>
            </a:r>
          </a:p>
          <a:p>
            <a:pPr marL="174621" defTabSz="914378"/>
            <a:r>
              <a:rPr lang="da-DK" sz="900" dirty="0"/>
              <a:t>Indholdet skal overholde de generelle guidelines for skrifttyper, skriftstørrelse, farvevalg og meget </a:t>
            </a:r>
            <a:r>
              <a:rPr lang="da-DK" sz="900" dirty="0" smtClean="0"/>
              <a:t>andet, </a:t>
            </a:r>
            <a:r>
              <a:rPr lang="da-DK" sz="900" dirty="0"/>
              <a:t>der er defineret for præsentationen.</a:t>
            </a:r>
          </a:p>
          <a:p>
            <a:pPr marL="174621" defTabSz="914378"/>
            <a:endParaRPr lang="da-DK" sz="900" dirty="0"/>
          </a:p>
          <a:p>
            <a:pPr marL="174621"/>
            <a:r>
              <a:rPr lang="da-DK" sz="900" i="1" dirty="0"/>
              <a:t>Punktet uddybes på følgende </a:t>
            </a:r>
            <a:r>
              <a:rPr lang="da-DK" sz="900" i="1" dirty="0" smtClean="0"/>
              <a:t>dias</a:t>
            </a:r>
            <a:endParaRPr lang="da-DK" sz="900" i="1" dirty="0"/>
          </a:p>
          <a:p>
            <a:pPr marL="174621" defTabSz="914378"/>
            <a:endParaRPr lang="da-DK" sz="900" dirty="0"/>
          </a:p>
          <a:p>
            <a:pPr marL="174621" defTabSz="914378"/>
            <a:r>
              <a:rPr lang="da-DK" sz="900" b="1" dirty="0"/>
              <a:t>(4) </a:t>
            </a:r>
            <a:r>
              <a:rPr lang="da-DK" sz="900" b="1" dirty="0" err="1"/>
              <a:t>Kicker/Tombstone</a:t>
            </a:r>
            <a:r>
              <a:rPr lang="da-DK" sz="900" b="1" dirty="0"/>
              <a:t> - valgfrit</a:t>
            </a:r>
          </a:p>
          <a:p>
            <a:pPr marL="174621" defTabSz="914378"/>
            <a:r>
              <a:rPr lang="da-DK" sz="900" dirty="0"/>
              <a:t>Bruges til at beskrive konklusionen eller implikationen af det primære indhold. Det kan altså betragtes som konklusionen på siden.</a:t>
            </a:r>
          </a:p>
          <a:p>
            <a:pPr marL="174621" defTabSz="914378"/>
            <a:endParaRPr lang="da-DK" sz="900" dirty="0"/>
          </a:p>
          <a:p>
            <a:pPr marL="174621" defTabSz="914378"/>
            <a:r>
              <a:rPr lang="da-DK" sz="900" dirty="0"/>
              <a:t>Elementet er valgfrit.</a:t>
            </a:r>
          </a:p>
          <a:p>
            <a:pPr marL="174621" defTabSz="914378"/>
            <a:endParaRPr lang="da-DK" sz="900" dirty="0"/>
          </a:p>
          <a:p>
            <a:pPr marL="174621"/>
            <a:r>
              <a:rPr lang="da-DK" sz="900" i="1" dirty="0"/>
              <a:t>Punktet uddybes </a:t>
            </a:r>
            <a:r>
              <a:rPr lang="da-DK" sz="900" i="1" dirty="0" smtClean="0"/>
              <a:t>på de </a:t>
            </a:r>
            <a:r>
              <a:rPr lang="da-DK" sz="900" i="1" dirty="0"/>
              <a:t>følgende </a:t>
            </a:r>
            <a:r>
              <a:rPr lang="da-DK" sz="900" i="1" dirty="0" smtClean="0"/>
              <a:t>dias.</a:t>
            </a:r>
            <a:endParaRPr lang="da-DK" sz="900" i="1" dirty="0"/>
          </a:p>
          <a:p>
            <a:pPr marL="174621" defTabSz="914378"/>
            <a:endParaRPr lang="da-DK" sz="900" dirty="0"/>
          </a:p>
        </p:txBody>
      </p:sp>
      <p:sp>
        <p:nvSpPr>
          <p:cNvPr id="12" name="Ellipse 11"/>
          <p:cNvSpPr/>
          <p:nvPr/>
        </p:nvSpPr>
        <p:spPr bwMode="auto">
          <a:xfrm>
            <a:off x="539552" y="155679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13" name="Ellipse 12"/>
          <p:cNvSpPr/>
          <p:nvPr/>
        </p:nvSpPr>
        <p:spPr bwMode="auto">
          <a:xfrm>
            <a:off x="827584" y="19168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8" name="Ellipse 17"/>
          <p:cNvSpPr/>
          <p:nvPr/>
        </p:nvSpPr>
        <p:spPr bwMode="auto">
          <a:xfrm>
            <a:off x="1043608" y="405000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19" name="Ellipse 18"/>
          <p:cNvSpPr/>
          <p:nvPr/>
        </p:nvSpPr>
        <p:spPr bwMode="auto">
          <a:xfrm>
            <a:off x="827584" y="299695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66</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15" name="Rektangel 14"/>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3" end="13"/>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8" end="1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20" end="2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8" grpId="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uppe 13"/>
          <p:cNvGrpSpPr/>
          <p:nvPr/>
        </p:nvGrpSpPr>
        <p:grpSpPr>
          <a:xfrm>
            <a:off x="755479" y="1628800"/>
            <a:ext cx="4198292" cy="3168351"/>
            <a:chOff x="755479" y="1628800"/>
            <a:chExt cx="4198292" cy="3168351"/>
          </a:xfrm>
        </p:grpSpPr>
        <p:sp>
          <p:nvSpPr>
            <p:cNvPr id="20" name="Rektangel 19"/>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23" name="Gruppe 22"/>
            <p:cNvGrpSpPr/>
            <p:nvPr/>
          </p:nvGrpSpPr>
          <p:grpSpPr>
            <a:xfrm>
              <a:off x="755576" y="1628800"/>
              <a:ext cx="4198001" cy="3168351"/>
              <a:chOff x="-870" y="-17263"/>
              <a:chExt cx="9144448" cy="6885383"/>
            </a:xfrm>
          </p:grpSpPr>
          <p:sp>
            <p:nvSpPr>
              <p:cNvPr id="31" name="Rektangel 30"/>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32" name="Rektangel 31"/>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33" name="Rektangel 32"/>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24" name="Rektangel 23"/>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25" name="Rektangel 24"/>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26" name="Rektangel 25"/>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27" name="Rektangel 26"/>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8"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9" name="Rektangel 28"/>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30" name="Rektangel 29"/>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
        <p:nvSpPr>
          <p:cNvPr id="2" name="Titel 1"/>
          <p:cNvSpPr>
            <a:spLocks noGrp="1"/>
          </p:cNvSpPr>
          <p:nvPr>
            <p:ph type="title"/>
          </p:nvPr>
        </p:nvSpPr>
        <p:spPr>
          <a:xfrm>
            <a:off x="719138" y="536575"/>
            <a:ext cx="8029326" cy="762000"/>
          </a:xfrm>
        </p:spPr>
        <p:txBody>
          <a:bodyPr/>
          <a:lstStyle/>
          <a:p>
            <a:r>
              <a:rPr lang="da-DK" dirty="0" smtClean="0"/>
              <a:t>Det gode dias skal indeholde en række genkendelige elementer for at være effektivt (fortsat)</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(5) Noter og kilder - valgfri</a:t>
            </a:r>
          </a:p>
          <a:p>
            <a:pPr marL="174621"/>
            <a:r>
              <a:rPr lang="da-DK" sz="900" dirty="0"/>
              <a:t>Dette element indeholder relevante noter og kilder til det primære indhold på siden. Kilderne skal være så præcise, at det vil være nemt at genskabe indholdet.</a:t>
            </a:r>
            <a:br>
              <a:rPr lang="da-DK" sz="900" dirty="0"/>
            </a:br>
            <a:r>
              <a:rPr lang="da-DK" sz="900" dirty="0"/>
              <a:t/>
            </a:r>
            <a:br>
              <a:rPr lang="da-DK" sz="900" dirty="0"/>
            </a:br>
            <a:r>
              <a:rPr lang="da-DK" sz="900" dirty="0"/>
              <a:t>Elementet placeres nederst og har en mindre skriftstørrelse end resten. Dette gøres for at læseren ikke behøver læse indholdet i elementet. Det er ikke nødvendigt for at forstå hovedbudskabet på siden. Alligevel angives det for at underbygge validiteten af indholdet.</a:t>
            </a:r>
          </a:p>
          <a:p>
            <a:pPr marL="174621"/>
            <a:endParaRPr lang="da-DK" sz="900" dirty="0"/>
          </a:p>
          <a:p>
            <a:pPr marL="174621"/>
            <a:r>
              <a:rPr lang="da-DK" sz="900" dirty="0"/>
              <a:t>Elementet skal kun bruges, når det vurderes nødvendigt i forhold til det præsenterede indhold. Typisk er det dog yderst relevant.</a:t>
            </a:r>
          </a:p>
          <a:p>
            <a:pPr marL="174621"/>
            <a:endParaRPr lang="da-DK" sz="900" dirty="0"/>
          </a:p>
          <a:p>
            <a:pPr marL="174621"/>
            <a:r>
              <a:rPr lang="da-DK" sz="900" i="1" dirty="0"/>
              <a:t>Punktet uddybes </a:t>
            </a:r>
            <a:r>
              <a:rPr lang="da-DK" sz="900" i="1" dirty="0" smtClean="0"/>
              <a:t>på de </a:t>
            </a:r>
            <a:r>
              <a:rPr lang="da-DK" sz="900" i="1" dirty="0"/>
              <a:t>følgende </a:t>
            </a:r>
            <a:r>
              <a:rPr lang="da-DK" sz="900" i="1" dirty="0" smtClean="0"/>
              <a:t>dias</a:t>
            </a:r>
            <a:endParaRPr lang="da-DK" sz="900" i="1" dirty="0"/>
          </a:p>
          <a:p>
            <a:pPr marL="174621"/>
            <a:endParaRPr lang="da-DK" sz="900" dirty="0"/>
          </a:p>
          <a:p>
            <a:pPr marL="174621"/>
            <a:r>
              <a:rPr lang="da-DK" sz="900" b="1" dirty="0"/>
              <a:t>(6) Sidetal</a:t>
            </a:r>
          </a:p>
          <a:p>
            <a:pPr marL="174621"/>
            <a:r>
              <a:rPr lang="da-DK" sz="900" dirty="0"/>
              <a:t>Alle </a:t>
            </a:r>
            <a:r>
              <a:rPr lang="da-DK" sz="900" dirty="0" smtClean="0"/>
              <a:t>dias skal </a:t>
            </a:r>
            <a:r>
              <a:rPr lang="da-DK" sz="900" dirty="0"/>
              <a:t>indeholde et sidetal for at gøre det nemmere for læseren at se, hvor i præsentationen vi er nu.</a:t>
            </a:r>
          </a:p>
          <a:p>
            <a:pPr marL="174621"/>
            <a:endParaRPr lang="da-DK" sz="900" dirty="0"/>
          </a:p>
          <a:p>
            <a:pPr marL="174621"/>
            <a:r>
              <a:rPr lang="da-DK" sz="900" dirty="0"/>
              <a:t>Det gør det endvidere også nemmere at kigge på en printet udgave af præsentationen samt muliggør nem feedback på en printet udgave, når der kan henvises til et bestemt sidetal.</a:t>
            </a:r>
          </a:p>
          <a:p>
            <a:pPr marL="174621"/>
            <a:endParaRPr lang="da-DK" sz="900" dirty="0"/>
          </a:p>
          <a:p>
            <a:pPr marL="174621"/>
            <a:r>
              <a:rPr lang="da-DK" sz="900" i="1" dirty="0"/>
              <a:t>Punktet uddybes på </a:t>
            </a:r>
            <a:r>
              <a:rPr lang="da-DK" sz="900" i="1" dirty="0" smtClean="0"/>
              <a:t>de følgende dias</a:t>
            </a:r>
            <a:endParaRPr lang="da-DK" sz="900" i="1" dirty="0"/>
          </a:p>
          <a:p>
            <a:pPr marL="174621"/>
            <a:endParaRPr lang="da-DK" sz="900" dirty="0"/>
          </a:p>
        </p:txBody>
      </p:sp>
      <p:sp>
        <p:nvSpPr>
          <p:cNvPr id="12" name="Ellipse 11"/>
          <p:cNvSpPr/>
          <p:nvPr/>
        </p:nvSpPr>
        <p:spPr bwMode="auto">
          <a:xfrm>
            <a:off x="539552" y="155679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13" name="Ellipse 12"/>
          <p:cNvSpPr/>
          <p:nvPr/>
        </p:nvSpPr>
        <p:spPr bwMode="auto">
          <a:xfrm>
            <a:off x="827584" y="19168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5" name="Ellipse 14"/>
          <p:cNvSpPr/>
          <p:nvPr/>
        </p:nvSpPr>
        <p:spPr bwMode="auto">
          <a:xfrm>
            <a:off x="683568" y="460800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6</a:t>
            </a:r>
          </a:p>
        </p:txBody>
      </p:sp>
      <p:sp>
        <p:nvSpPr>
          <p:cNvPr id="18" name="Ellipse 17"/>
          <p:cNvSpPr/>
          <p:nvPr/>
        </p:nvSpPr>
        <p:spPr bwMode="auto">
          <a:xfrm>
            <a:off x="1043608" y="405000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19" name="Ellipse 18"/>
          <p:cNvSpPr/>
          <p:nvPr/>
        </p:nvSpPr>
        <p:spPr bwMode="auto">
          <a:xfrm>
            <a:off x="827584" y="299695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67</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21" name="Ellipse 20"/>
          <p:cNvSpPr/>
          <p:nvPr/>
        </p:nvSpPr>
        <p:spPr bwMode="auto">
          <a:xfrm>
            <a:off x="827584" y="435600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22" name="Rektangel 2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029326" cy="762000"/>
          </a:xfrm>
          <a:noFill/>
        </p:spPr>
        <p:txBody>
          <a:bodyPr/>
          <a:lstStyle/>
          <a:p>
            <a:r>
              <a:rPr lang="da-DK" dirty="0" smtClean="0"/>
              <a:t>”Hvor er vi nu?” punktet skal vise hvor vi aktuelt er i præsentationen set i forhold til indholdsfortegnelsen</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Forudsætter indholdsfortegnelse</a:t>
            </a:r>
          </a:p>
          <a:p>
            <a:pPr marL="174621"/>
            <a:r>
              <a:rPr lang="da-DK" sz="900" dirty="0"/>
              <a:t>Brugen af et ”Hvor er vi nu?” element forudsætter eksistensen af en indholdsfortegnelse i dokumentet. </a:t>
            </a:r>
          </a:p>
          <a:p>
            <a:pPr marL="174621"/>
            <a:endParaRPr lang="da-DK" sz="900" dirty="0"/>
          </a:p>
          <a:p>
            <a:pPr marL="174621"/>
            <a:r>
              <a:rPr lang="da-DK" sz="900" b="1" dirty="0"/>
              <a:t>Hænger sammen med indholdsfortegnelsen</a:t>
            </a:r>
          </a:p>
          <a:p>
            <a:pPr marL="174621"/>
            <a:r>
              <a:rPr lang="da-DK" sz="900" dirty="0"/>
              <a:t>De første led i ”Hvor er vi nu?” elementet skal kunne genfindes i indholdsfortegnelsen.</a:t>
            </a:r>
          </a:p>
          <a:p>
            <a:pPr marL="174621"/>
            <a:endParaRPr lang="da-DK" sz="900" b="1" dirty="0"/>
          </a:p>
          <a:p>
            <a:pPr marL="174621"/>
            <a:r>
              <a:rPr lang="da-DK" sz="900" b="1" dirty="0"/>
              <a:t>Overskrifter adskilles af &gt;</a:t>
            </a:r>
          </a:p>
          <a:p>
            <a:pPr marL="174621"/>
            <a:r>
              <a:rPr lang="da-DK" sz="900" dirty="0"/>
              <a:t>Overskrifterne i elementet skal adskilles af ”&gt;”. </a:t>
            </a:r>
          </a:p>
          <a:p>
            <a:pPr marL="174621"/>
            <a:endParaRPr lang="da-DK" sz="900" dirty="0"/>
          </a:p>
          <a:p>
            <a:pPr marL="174621"/>
            <a:r>
              <a:rPr lang="da-DK" sz="900" b="1" dirty="0"/>
              <a:t>Må aldrig fylde mere end én linje</a:t>
            </a:r>
          </a:p>
          <a:p>
            <a:pPr marL="174621"/>
            <a:r>
              <a:rPr lang="da-DK" sz="900" dirty="0"/>
              <a:t>Elementet må aldrig fylde mere end en linje. Hvis det er nødvendigt for at have hele indholdet, så forkort da hele eller dele af overskrifterne ved brug af ”…”.</a:t>
            </a:r>
          </a:p>
          <a:p>
            <a:pPr marL="174621"/>
            <a:endParaRPr lang="da-DK" sz="900" dirty="0"/>
          </a:p>
          <a:p>
            <a:pPr marL="174621"/>
            <a:r>
              <a:rPr lang="da-DK" sz="900" dirty="0"/>
              <a:t>Forkortes overskrifter skal metoden bruges konsekvent på tværs af </a:t>
            </a:r>
            <a:r>
              <a:rPr lang="da-DK" sz="900" dirty="0" smtClean="0"/>
              <a:t>dias i </a:t>
            </a:r>
            <a:r>
              <a:rPr lang="da-DK" sz="900" dirty="0"/>
              <a:t>præsentationen.</a:t>
            </a:r>
          </a:p>
          <a:p>
            <a:pPr marL="174621"/>
            <a:endParaRPr lang="da-DK" sz="900" dirty="0"/>
          </a:p>
          <a:p>
            <a:pPr marL="174621"/>
            <a:r>
              <a:rPr lang="da-DK" sz="900" b="1" dirty="0"/>
              <a:t>Kan laves på to måder</a:t>
            </a:r>
          </a:p>
          <a:p>
            <a:pPr marL="174621"/>
            <a:r>
              <a:rPr lang="da-DK" sz="900" dirty="0"/>
              <a:t>Der er generelt to måder at lave dette element på. Enten ved at have en angivelse af de aktuelle punkt </a:t>
            </a:r>
            <a:r>
              <a:rPr lang="da-DK" sz="900" dirty="0" err="1"/>
              <a:t>ala</a:t>
            </a:r>
            <a:r>
              <a:rPr lang="da-DK" sz="900" dirty="0"/>
              <a:t>:</a:t>
            </a:r>
          </a:p>
          <a:p>
            <a:pPr marL="174621"/>
            <a:endParaRPr lang="da-DK" sz="900" dirty="0"/>
          </a:p>
          <a:p>
            <a:pPr marL="403215" indent="-228594">
              <a:buAutoNum type="arabicParenR"/>
            </a:pPr>
            <a:r>
              <a:rPr lang="da-DK" sz="900" dirty="0"/>
              <a:t>Navn på præsentation &gt; Punkt fra indholdsfortegnelsen &gt; aktuelt underpunkt</a:t>
            </a:r>
            <a:br>
              <a:rPr lang="da-DK" sz="900" dirty="0"/>
            </a:br>
            <a:r>
              <a:rPr lang="da-DK" sz="900" i="1" dirty="0"/>
              <a:t>Bruges til at </a:t>
            </a:r>
            <a:r>
              <a:rPr lang="da-DK" sz="900" i="1" dirty="0" smtClean="0"/>
              <a:t>vise, </a:t>
            </a:r>
            <a:r>
              <a:rPr lang="da-DK" sz="900" i="1" dirty="0"/>
              <a:t>hvor vi aktuelt er i dokumentet. ”Navn på præsentation” delen kan udelades.</a:t>
            </a:r>
            <a:r>
              <a:rPr lang="da-DK" sz="900" dirty="0"/>
              <a:t/>
            </a:r>
            <a:br>
              <a:rPr lang="da-DK" sz="900" dirty="0"/>
            </a:br>
            <a:endParaRPr lang="da-DK" sz="900" dirty="0"/>
          </a:p>
          <a:p>
            <a:pPr marL="403215" indent="-228594">
              <a:buAutoNum type="arabicParenR"/>
            </a:pPr>
            <a:r>
              <a:rPr lang="da-DK" sz="900" dirty="0"/>
              <a:t>Punkt 1 &gt; Punkt 2 -&gt; punkt 3</a:t>
            </a:r>
            <a:br>
              <a:rPr lang="da-DK" sz="900" dirty="0"/>
            </a:br>
            <a:r>
              <a:rPr lang="da-DK" sz="900" i="1" dirty="0"/>
              <a:t>Punkterne er taget fra indholdsfortegnelsen og udgør derved en oversigt over hele dokumentet</a:t>
            </a:r>
          </a:p>
          <a:p>
            <a:pPr marL="403215" indent="-228594">
              <a:buAutoNum type="arabicParenR"/>
            </a:pPr>
            <a:endParaRPr lang="da-DK" sz="900" i="1" dirty="0"/>
          </a:p>
          <a:p>
            <a:pPr marL="403215" indent="-228594"/>
            <a:r>
              <a:rPr lang="da-DK" sz="900" dirty="0"/>
              <a:t>Det anbefales at bruge metode nummer 1.</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68</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smtClean="0"/>
              <a:t>farvepalet, </a:t>
            </a:r>
            <a:r>
              <a:rPr lang="da-DK" sz="800" dirty="0"/>
              <a:t>der er valgt til præsentationen</a:t>
            </a:r>
          </a:p>
        </p:txBody>
      </p:sp>
      <p:sp>
        <p:nvSpPr>
          <p:cNvPr id="10" name="Tekstfelt 11"/>
          <p:cNvSpPr txBox="1"/>
          <p:nvPr/>
        </p:nvSpPr>
        <p:spPr>
          <a:xfrm>
            <a:off x="827584" y="6525344"/>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Adrian </a:t>
            </a:r>
            <a:r>
              <a:rPr lang="da-DK" sz="800" dirty="0" err="1" smtClean="0"/>
              <a:t>Hyde</a:t>
            </a:r>
            <a:r>
              <a:rPr lang="da-DK" sz="800" dirty="0" smtClean="0"/>
              <a:t> AH, 2013, </a:t>
            </a:r>
            <a:r>
              <a:rPr lang="en-US" sz="800" dirty="0" smtClean="0"/>
              <a:t>Slide guide for consulting-style presentations, </a:t>
            </a:r>
            <a:r>
              <a:rPr lang="en-US" sz="800" dirty="0" err="1" smtClean="0"/>
              <a:t>nedtaget</a:t>
            </a:r>
            <a:r>
              <a:rPr lang="en-US" sz="800" dirty="0" smtClean="0"/>
              <a:t> pr. 24. </a:t>
            </a:r>
            <a:r>
              <a:rPr lang="en-US" sz="800" dirty="0" err="1" smtClean="0"/>
              <a:t>juli</a:t>
            </a:r>
            <a:r>
              <a:rPr lang="en-US" sz="800" dirty="0" smtClean="0"/>
              <a:t> 2013: http://www.reallygoodpowerpoints.com</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solidFill>
                    <a:schemeClr val="bg1"/>
                  </a:solidFill>
                </a:rPr>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029326" cy="762000"/>
          </a:xfrm>
          <a:noFill/>
        </p:spPr>
        <p:txBody>
          <a:bodyPr/>
          <a:lstStyle/>
          <a:p>
            <a:r>
              <a:rPr lang="da-DK" dirty="0" smtClean="0"/>
              <a:t>Overskriften skal være en hel sætning med et sigende budskab, der sætter rammen for indholdet på siden</a:t>
            </a:r>
            <a:endParaRPr lang="da-DK" dirty="0"/>
          </a:p>
        </p:txBody>
      </p:sp>
      <p:sp>
        <p:nvSpPr>
          <p:cNvPr id="4" name="Pentagon 3"/>
          <p:cNvSpPr/>
          <p:nvPr/>
        </p:nvSpPr>
        <p:spPr bwMode="auto">
          <a:xfrm flipH="1">
            <a:off x="5148064" y="1628801"/>
            <a:ext cx="3744416" cy="4608511"/>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Overskriften skal være én sætning</a:t>
            </a:r>
          </a:p>
          <a:p>
            <a:pPr marL="174621"/>
            <a:r>
              <a:rPr lang="da-DK" sz="900" dirty="0"/>
              <a:t>Overskriften skal være en hel sætning skrevet i normalt sprog. Sætningen skal beskrive det primære budskab på den aktuelle side.</a:t>
            </a:r>
          </a:p>
          <a:p>
            <a:pPr marL="174621"/>
            <a:endParaRPr lang="da-DK" sz="900" dirty="0"/>
          </a:p>
          <a:p>
            <a:pPr marL="174621"/>
            <a:r>
              <a:rPr lang="da-DK" sz="900" dirty="0"/>
              <a:t>Sætningen i overskriften skal fokusere læserens opmærksomhed, så det er det rigtige læseren leder efter i indholdet. Læseren må ikke efterlades til fri fortolkning.</a:t>
            </a:r>
          </a:p>
          <a:p>
            <a:pPr marL="174621"/>
            <a:endParaRPr lang="da-DK" sz="900" dirty="0"/>
          </a:p>
          <a:p>
            <a:pPr marL="174621"/>
            <a:r>
              <a:rPr lang="da-DK" sz="900" b="1" dirty="0"/>
              <a:t>Maksimalt 2 linjer og uden orddeling</a:t>
            </a:r>
          </a:p>
          <a:p>
            <a:pPr marL="174621"/>
            <a:r>
              <a:rPr lang="da-DK" sz="900" dirty="0"/>
              <a:t>Overskriften skal maksimalt være på 2 linjer for at gøre det let læseligt. Undgå orddeling i overskriften.</a:t>
            </a:r>
          </a:p>
          <a:p>
            <a:pPr marL="174621"/>
            <a:endParaRPr lang="da-DK" sz="900" dirty="0"/>
          </a:p>
          <a:p>
            <a:pPr marL="174621"/>
            <a:r>
              <a:rPr lang="da-DK" sz="900" b="1" dirty="0"/>
              <a:t>Overskriften skal ikke være generisk</a:t>
            </a:r>
          </a:p>
          <a:p>
            <a:pPr marL="174621"/>
            <a:r>
              <a:rPr lang="da-DK" sz="900" dirty="0"/>
              <a:t>Undgå for alt i verden overskrifter så som ”Status”, ”Omsætning”, ”Budget”, ”Kundetilfredshed”, ”</a:t>
            </a:r>
            <a:r>
              <a:rPr lang="da-DK" sz="900" dirty="0" err="1"/>
              <a:t>Roadmap</a:t>
            </a:r>
            <a:r>
              <a:rPr lang="da-DK" sz="900" dirty="0"/>
              <a:t>” og lignende. Overskriften skal beskrive det budskab, der kan ses på siden.</a:t>
            </a:r>
          </a:p>
          <a:p>
            <a:pPr marL="174621"/>
            <a:endParaRPr lang="da-DK" sz="900" dirty="0"/>
          </a:p>
          <a:p>
            <a:pPr marL="174621"/>
            <a:r>
              <a:rPr lang="da-DK" sz="900" dirty="0"/>
              <a:t>Hvis der ikke </a:t>
            </a:r>
            <a:r>
              <a:rPr lang="da-DK" sz="900" dirty="0" smtClean="0"/>
              <a:t>er </a:t>
            </a:r>
            <a:r>
              <a:rPr lang="da-DK" sz="900" dirty="0"/>
              <a:t>et budskab, så burde der heller ikke være </a:t>
            </a:r>
            <a:r>
              <a:rPr lang="da-DK" sz="900" dirty="0" smtClean="0"/>
              <a:t>noget dias.</a:t>
            </a:r>
            <a:endParaRPr lang="da-DK" sz="900" dirty="0"/>
          </a:p>
          <a:p>
            <a:pPr marL="174621"/>
            <a:endParaRPr lang="da-DK" sz="900" dirty="0"/>
          </a:p>
          <a:p>
            <a:pPr marL="174621"/>
            <a:r>
              <a:rPr lang="da-DK" sz="900" dirty="0"/>
              <a:t>Undtagelsen herfra er standard rapportering.</a:t>
            </a:r>
          </a:p>
          <a:p>
            <a:pPr marL="174621"/>
            <a:endParaRPr lang="da-DK" sz="900" dirty="0"/>
          </a:p>
          <a:p>
            <a:pPr marL="174621"/>
            <a:r>
              <a:rPr lang="da-DK" sz="900" b="1" dirty="0"/>
              <a:t>Aldrig under skriftstørrelse 20</a:t>
            </a:r>
          </a:p>
          <a:p>
            <a:pPr marL="174621"/>
            <a:r>
              <a:rPr lang="da-DK" sz="900" dirty="0"/>
              <a:t>Overskriften må aldrig være mindre end </a:t>
            </a:r>
            <a:r>
              <a:rPr lang="da-DK" sz="900" dirty="0" smtClean="0"/>
              <a:t>skriftstørrelse </a:t>
            </a:r>
            <a:r>
              <a:rPr lang="da-DK" sz="900" dirty="0"/>
              <a:t>20. På den måde sikres både læsbarhed og genkendelighed.</a:t>
            </a:r>
          </a:p>
          <a:p>
            <a:pPr marL="174621"/>
            <a:endParaRPr lang="da-DK" sz="900" dirty="0"/>
          </a:p>
          <a:p>
            <a:pPr marL="174621"/>
            <a:r>
              <a:rPr lang="da-DK" sz="900" b="1" dirty="0"/>
              <a:t>Klar adskillelse fra indholdet</a:t>
            </a:r>
          </a:p>
          <a:p>
            <a:pPr marL="174621"/>
            <a:r>
              <a:rPr lang="da-DK" sz="900" dirty="0"/>
              <a:t>Overskriften skal være klart adskilt fra </a:t>
            </a:r>
            <a:r>
              <a:rPr lang="da-DK" sz="900" dirty="0" err="1" smtClean="0"/>
              <a:t>indholdsele-mentet</a:t>
            </a:r>
            <a:r>
              <a:rPr lang="da-DK" sz="900" dirty="0"/>
              <a:t>. Dette kan gøres med tom plads (som angivet her), med farveskift eller med en streg eller lignende.</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69</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10" name="Tekstfelt 11"/>
          <p:cNvSpPr txBox="1"/>
          <p:nvPr/>
        </p:nvSpPr>
        <p:spPr>
          <a:xfrm>
            <a:off x="827584" y="6309320"/>
            <a:ext cx="7920880" cy="492443"/>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The Boston </a:t>
            </a:r>
            <a:r>
              <a:rPr lang="da-DK" sz="800" dirty="0" err="1" smtClean="0"/>
              <a:t>Consulting</a:t>
            </a:r>
            <a:r>
              <a:rPr lang="da-DK" sz="800" dirty="0" smtClean="0"/>
              <a:t> Group, 2011, </a:t>
            </a:r>
            <a:r>
              <a:rPr lang="en-US" sz="800" dirty="0" smtClean="0"/>
              <a:t>Evolution of a "Killer" Slide, </a:t>
            </a:r>
            <a:r>
              <a:rPr lang="en-US" sz="800" dirty="0" err="1" smtClean="0"/>
              <a:t>nedtaget</a:t>
            </a:r>
            <a:r>
              <a:rPr lang="en-US" sz="800" dirty="0" smtClean="0"/>
              <a:t> pr. 24. </a:t>
            </a:r>
            <a:r>
              <a:rPr lang="en-US" sz="800" dirty="0" err="1" smtClean="0"/>
              <a:t>juli</a:t>
            </a:r>
            <a:r>
              <a:rPr lang="en-US" sz="800" dirty="0" smtClean="0"/>
              <a:t> 2013: http://www.youtube.com/watch?v=V8Mmcce5D0k | </a:t>
            </a:r>
            <a:r>
              <a:rPr lang="en-US" sz="800" dirty="0" err="1" smtClean="0"/>
              <a:t>FirmsCounsulting</a:t>
            </a:r>
            <a:r>
              <a:rPr lang="en-US" sz="800" dirty="0" smtClean="0"/>
              <a:t>, Develop Text Slides Like the McKinsey, Bain and BCG,  </a:t>
            </a:r>
            <a:r>
              <a:rPr lang="en-US" sz="800" dirty="0" err="1" smtClean="0"/>
              <a:t>nedtaget</a:t>
            </a:r>
            <a:r>
              <a:rPr lang="en-US" sz="800" dirty="0" smtClean="0"/>
              <a:t> pr. 24. </a:t>
            </a:r>
            <a:r>
              <a:rPr lang="en-US" sz="800" dirty="0" err="1" smtClean="0"/>
              <a:t>juli</a:t>
            </a:r>
            <a:r>
              <a:rPr lang="en-US" sz="800" dirty="0" smtClean="0"/>
              <a:t> 2013: http://www.youtube.com/watch?v=R4PptUnyHpc | </a:t>
            </a:r>
            <a:r>
              <a:rPr lang="da-DK" sz="800" dirty="0" smtClean="0"/>
              <a:t>Adrian </a:t>
            </a:r>
            <a:r>
              <a:rPr lang="da-DK" sz="800" dirty="0" err="1" smtClean="0"/>
              <a:t>Hyde</a:t>
            </a:r>
            <a:r>
              <a:rPr lang="da-DK" sz="800" dirty="0" smtClean="0"/>
              <a:t> AH, 2013, </a:t>
            </a:r>
            <a:r>
              <a:rPr lang="en-US" sz="800" dirty="0" smtClean="0"/>
              <a:t>Slide guide for consulting-style presentations, </a:t>
            </a:r>
            <a:r>
              <a:rPr lang="en-US" sz="800" dirty="0" err="1" smtClean="0"/>
              <a:t>nedtaget</a:t>
            </a:r>
            <a:r>
              <a:rPr lang="en-US" sz="800" dirty="0" smtClean="0"/>
              <a:t> pr. 24. </a:t>
            </a:r>
            <a:r>
              <a:rPr lang="en-US" sz="800" dirty="0" err="1" smtClean="0"/>
              <a:t>juli</a:t>
            </a:r>
            <a:r>
              <a:rPr lang="en-US" sz="800" dirty="0" smtClean="0"/>
              <a:t> 2013: http://www.reallygoodpowerpoints.com</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dirty="0">
                  <a:solidFill>
                    <a:schemeClr val="bg1"/>
                  </a:solidFill>
                  <a:latin typeface="Verdana"/>
                </a:rPr>
                <a:t>Overskriften skal indeholde det enkelte dias hovedbudskab formuleret som en sætning</a:t>
              </a:r>
              <a:endParaRPr kumimoji="0" lang="da-DK" sz="900" b="0" i="0" u="none" strike="noStrike" cap="none" normalizeH="0" baseline="0" dirty="0"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 arbejdet med diassæt kan vi gøres os en række antagelser om kanalen og den ønskede effekt</a:t>
            </a:r>
            <a:endParaRPr lang="da-DK" dirty="0"/>
          </a:p>
        </p:txBody>
      </p:sp>
      <p:sp>
        <p:nvSpPr>
          <p:cNvPr id="28" name="Proces 27"/>
          <p:cNvSpPr/>
          <p:nvPr/>
        </p:nvSpPr>
        <p:spPr bwMode="auto">
          <a:xfrm>
            <a:off x="1763688" y="191683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Afsender</a:t>
            </a:r>
          </a:p>
        </p:txBody>
      </p:sp>
      <p:sp>
        <p:nvSpPr>
          <p:cNvPr id="32" name="Proces 31"/>
          <p:cNvSpPr/>
          <p:nvPr/>
        </p:nvSpPr>
        <p:spPr bwMode="auto">
          <a:xfrm>
            <a:off x="3166236" y="191683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Budskab</a:t>
            </a:r>
          </a:p>
        </p:txBody>
      </p:sp>
      <p:sp>
        <p:nvSpPr>
          <p:cNvPr id="33" name="Proces 32"/>
          <p:cNvSpPr/>
          <p:nvPr/>
        </p:nvSpPr>
        <p:spPr bwMode="auto">
          <a:xfrm>
            <a:off x="4568782" y="191683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Kanal</a:t>
            </a:r>
          </a:p>
        </p:txBody>
      </p:sp>
      <p:sp>
        <p:nvSpPr>
          <p:cNvPr id="34" name="Proces 33"/>
          <p:cNvSpPr/>
          <p:nvPr/>
        </p:nvSpPr>
        <p:spPr bwMode="auto">
          <a:xfrm>
            <a:off x="5971330" y="1916833"/>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Modtager</a:t>
            </a:r>
          </a:p>
        </p:txBody>
      </p:sp>
      <p:sp>
        <p:nvSpPr>
          <p:cNvPr id="35" name="Proces 34"/>
          <p:cNvSpPr/>
          <p:nvPr/>
        </p:nvSpPr>
        <p:spPr bwMode="auto">
          <a:xfrm>
            <a:off x="7373877" y="1916832"/>
            <a:ext cx="1152128" cy="720080"/>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600" dirty="0"/>
              <a:t>Effekt</a:t>
            </a:r>
          </a:p>
        </p:txBody>
      </p:sp>
      <p:cxnSp>
        <p:nvCxnSpPr>
          <p:cNvPr id="27" name="Lige pilforbindelse 26"/>
          <p:cNvCxnSpPr>
            <a:stCxn id="28" idx="3"/>
            <a:endCxn id="32" idx="1"/>
          </p:cNvCxnSpPr>
          <p:nvPr/>
        </p:nvCxnSpPr>
        <p:spPr bwMode="auto">
          <a:xfrm>
            <a:off x="2915816" y="227687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8" name="Lige pilforbindelse 37"/>
          <p:cNvCxnSpPr>
            <a:stCxn id="32" idx="3"/>
            <a:endCxn id="33" idx="1"/>
          </p:cNvCxnSpPr>
          <p:nvPr/>
        </p:nvCxnSpPr>
        <p:spPr bwMode="auto">
          <a:xfrm>
            <a:off x="4318364" y="227687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1" name="Lige pilforbindelse 40"/>
          <p:cNvCxnSpPr>
            <a:stCxn id="33" idx="3"/>
            <a:endCxn id="34" idx="1"/>
          </p:cNvCxnSpPr>
          <p:nvPr/>
        </p:nvCxnSpPr>
        <p:spPr bwMode="auto">
          <a:xfrm>
            <a:off x="5720911" y="2276872"/>
            <a:ext cx="250419"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4" name="Lige pilforbindelse 43"/>
          <p:cNvCxnSpPr>
            <a:stCxn id="34" idx="3"/>
            <a:endCxn id="35" idx="1"/>
          </p:cNvCxnSpPr>
          <p:nvPr/>
        </p:nvCxnSpPr>
        <p:spPr bwMode="auto">
          <a:xfrm>
            <a:off x="7123458" y="2276872"/>
            <a:ext cx="250420" cy="0"/>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aphicFrame>
        <p:nvGraphicFramePr>
          <p:cNvPr id="49" name="Tabel 48"/>
          <p:cNvGraphicFramePr>
            <a:graphicFrameLocks noGrp="1"/>
          </p:cNvGraphicFramePr>
          <p:nvPr>
            <p:extLst>
              <p:ext uri="{D42A27DB-BD31-4B8C-83A1-F6EECF244321}">
                <p14:modId xmlns:p14="http://schemas.microsoft.com/office/powerpoint/2010/main" xmlns="" val="758805849"/>
              </p:ext>
            </p:extLst>
          </p:nvPr>
        </p:nvGraphicFramePr>
        <p:xfrm>
          <a:off x="612432" y="2489553"/>
          <a:ext cx="7940460" cy="3376930"/>
        </p:xfrm>
        <a:graphic>
          <a:graphicData uri="http://schemas.openxmlformats.org/drawingml/2006/table">
            <a:tbl>
              <a:tblPr firstRow="1" bandRow="1">
                <a:tableStyleId>{5C22544A-7EE6-4342-B048-85BDC9FD1C3A}</a:tableStyleId>
              </a:tblPr>
              <a:tblGrid>
                <a:gridCol w="1080000"/>
                <a:gridCol w="56460"/>
                <a:gridCol w="1188000"/>
                <a:gridCol w="216000"/>
                <a:gridCol w="1188000"/>
                <a:gridCol w="216000"/>
                <a:gridCol w="1188000"/>
                <a:gridCol w="216000"/>
                <a:gridCol w="1188000"/>
                <a:gridCol w="216000"/>
                <a:gridCol w="1188000"/>
              </a:tblGrid>
              <a:tr h="370840">
                <a:tc>
                  <a:txBody>
                    <a:bodyPr/>
                    <a:lstStyle/>
                    <a:p>
                      <a:pPr marL="0" indent="0" algn="ctr">
                        <a:buFont typeface="Arial" pitchFamily="34" charset="0"/>
                        <a:buNone/>
                      </a:pPr>
                      <a:endParaRPr lang="da-DK" sz="800" b="1" noProof="0" dirty="0">
                        <a:solidFill>
                          <a:schemeClr val="tx1"/>
                        </a:solidFill>
                      </a:endParaRPr>
                    </a:p>
                  </a:txBody>
                  <a:tcPr marL="36000" marR="36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itchFamily="34" charset="0"/>
                        <a:buNone/>
                      </a:pPr>
                      <a:endParaRPr lang="da-DK" sz="800" noProof="0" dirty="0">
                        <a:solidFill>
                          <a:schemeClr val="tx1"/>
                        </a:solidFill>
                      </a:endParaRPr>
                    </a:p>
                  </a:txBody>
                  <a:tcPr marL="0" marR="0" marT="0" marB="0" anchor="b">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Hvem siger</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Siger hvad</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I</a:t>
                      </a:r>
                      <a:r>
                        <a:rPr lang="da-DK" sz="800" baseline="0" noProof="0" dirty="0" smtClean="0">
                          <a:solidFill>
                            <a:schemeClr val="tx1"/>
                          </a:solidFill>
                        </a:rPr>
                        <a:t> hvilken kanal</a:t>
                      </a:r>
                      <a:endParaRPr lang="da-DK" sz="800" noProof="0" dirty="0">
                        <a:solidFill>
                          <a:schemeClr val="tx1"/>
                        </a:solidFill>
                      </a:endParaRPr>
                    </a:p>
                  </a:txBody>
                  <a:tcPr marL="36000" marR="3600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a:solidFill>
                          <a:schemeClr val="tx1"/>
                        </a:solidFill>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Til hvem</a:t>
                      </a:r>
                    </a:p>
                  </a:txBody>
                  <a:tcPr marL="36000" marR="3600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endParaRPr lang="da-DK" sz="800" noProof="0" dirty="0" smtClean="0">
                        <a:solidFill>
                          <a:schemeClr val="tx1"/>
                        </a:solidFill>
                      </a:endParaRPr>
                    </a:p>
                  </a:txBody>
                  <a:tcPr marL="36000" marR="36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da-DK" sz="800" noProof="0" dirty="0" smtClean="0">
                          <a:solidFill>
                            <a:schemeClr val="tx1"/>
                          </a:solidFill>
                        </a:rPr>
                        <a:t>Med hvilken effekt</a:t>
                      </a:r>
                    </a:p>
                  </a:txBody>
                  <a:tcPr marL="36000" marR="3600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223010">
                <a:tc>
                  <a:txBody>
                    <a:bodyPr/>
                    <a:lstStyle/>
                    <a:p>
                      <a:r>
                        <a:rPr lang="da-DK" sz="800" b="1" noProof="0" dirty="0" smtClean="0"/>
                        <a:t>Antagelser</a:t>
                      </a:r>
                      <a:endParaRPr lang="da-DK" sz="800" b="1"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endParaRPr lang="da-DK" sz="800" noProof="0" dirty="0"/>
                    </a:p>
                  </a:txBody>
                  <a:tcPr marL="0" marR="0" marT="0" marB="0">
                    <a:lnL w="12700" cmpd="sng">
                      <a:noFill/>
                    </a:lnL>
                    <a:lnR w="12700" cmpd="sng">
                      <a:noFill/>
                    </a:lnR>
                    <a:lnT w="38100" cmpd="sng">
                      <a:noFill/>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0" marR="0" marT="0" marB="0">
                    <a:lnL w="12700" cmpd="sng">
                      <a:noFill/>
                    </a:lnL>
                    <a:lnR w="12700" cmpd="sng">
                      <a:noFill/>
                    </a:lnR>
                    <a:lnT w="38100" cmpd="sng">
                      <a:noFill/>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0" marR="0" marT="0" marB="0">
                    <a:lnL w="12700" cmpd="sng">
                      <a:noFill/>
                    </a:lnL>
                    <a:lnR w="12700" cmpd="sng">
                      <a:noFill/>
                    </a:lnR>
                    <a:lnT w="38100" cmpd="sng">
                      <a:noFill/>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r>
                        <a:rPr lang="da-DK" sz="800" noProof="0" dirty="0" smtClean="0"/>
                        <a:t>PowerPoint er</a:t>
                      </a:r>
                      <a:r>
                        <a:rPr lang="da-DK" sz="800" baseline="0" noProof="0" dirty="0" smtClean="0"/>
                        <a:t> det primære værktøj</a:t>
                      </a:r>
                    </a:p>
                    <a:p>
                      <a:pPr marL="93663" indent="-93663">
                        <a:buFont typeface="Arial" panose="020B0604020202020204" pitchFamily="34" charset="0"/>
                        <a:buChar char="•"/>
                      </a:pPr>
                      <a:r>
                        <a:rPr lang="da-DK" sz="800" baseline="0" noProof="0" dirty="0" smtClean="0"/>
                        <a:t>Alle har PowerPoint</a:t>
                      </a:r>
                    </a:p>
                    <a:p>
                      <a:pPr marL="93663" indent="-93663">
                        <a:buFont typeface="Arial" panose="020B0604020202020204" pitchFamily="34" charset="0"/>
                        <a:buChar char="•"/>
                      </a:pPr>
                      <a:r>
                        <a:rPr lang="da-DK" sz="800" baseline="0" noProof="0" dirty="0" smtClean="0"/>
                        <a:t>Det er skriftligt</a:t>
                      </a:r>
                    </a:p>
                    <a:p>
                      <a:pPr marL="93663" indent="-93663">
                        <a:buFont typeface="Arial" panose="020B0604020202020204" pitchFamily="34" charset="0"/>
                        <a:buChar char="•"/>
                      </a:pPr>
                      <a:r>
                        <a:rPr lang="da-DK" sz="800" baseline="0" noProof="0" dirty="0" smtClean="0"/>
                        <a:t>Materialet skal altid kunne stå alene</a:t>
                      </a:r>
                    </a:p>
                    <a:p>
                      <a:pPr marL="93663" indent="-93663">
                        <a:buFont typeface="Arial" panose="020B0604020202020204" pitchFamily="34" charset="0"/>
                        <a:buChar char="•"/>
                      </a:pPr>
                      <a:r>
                        <a:rPr lang="da-DK" sz="800" baseline="0" noProof="0" dirty="0" smtClean="0"/>
                        <a:t>Materialet arkiveres ”for evigt”</a:t>
                      </a:r>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0" marR="0" marT="0" marB="0">
                    <a:lnL w="12700" cmpd="sng">
                      <a:noFill/>
                    </a:lnL>
                    <a:lnR w="12700" cmpd="sng">
                      <a:noFill/>
                    </a:lnR>
                    <a:lnT w="38100" cmpd="sng">
                      <a:noFill/>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endParaRPr lang="da-DK" sz="800" noProof="0" dirty="0" smtClean="0"/>
                    </a:p>
                  </a:txBody>
                  <a:tcPr marL="36000" marR="36000">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smtClean="0"/>
                    </a:p>
                  </a:txBody>
                  <a:tcPr marL="36000" marR="36000">
                    <a:lnL w="12700" cmpd="sng">
                      <a:noFill/>
                    </a:lnL>
                    <a:lnR w="12700" cmpd="sng">
                      <a:noFill/>
                    </a:lnR>
                    <a:lnT w="12700" cap="flat" cmpd="sng" algn="ctr">
                      <a:no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r>
                        <a:rPr lang="da-DK" sz="800" noProof="0" dirty="0" smtClean="0"/>
                        <a:t>Beslutning</a:t>
                      </a:r>
                    </a:p>
                    <a:p>
                      <a:pPr marL="93663" indent="-93663">
                        <a:buFont typeface="Arial" panose="020B0604020202020204" pitchFamily="34" charset="0"/>
                        <a:buChar char="•"/>
                      </a:pPr>
                      <a:r>
                        <a:rPr lang="da-DK" sz="800" noProof="0" dirty="0" smtClean="0"/>
                        <a:t>Handling</a:t>
                      </a:r>
                    </a:p>
                    <a:p>
                      <a:pPr marL="93663" indent="-93663">
                        <a:buFont typeface="Arial" panose="020B0604020202020204" pitchFamily="34" charset="0"/>
                        <a:buChar char="•"/>
                      </a:pPr>
                      <a:r>
                        <a:rPr lang="da-DK" sz="800" noProof="0" dirty="0" smtClean="0"/>
                        <a:t>Forståelse for situationen / status</a:t>
                      </a:r>
                    </a:p>
                  </a:txBody>
                  <a:tcPr marL="36000" marR="36000">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bg1">
                          <a:lumMod val="65000"/>
                        </a:schemeClr>
                      </a:solidFill>
                      <a:prstDash val="dash"/>
                      <a:round/>
                      <a:headEnd type="none" w="med" len="med"/>
                      <a:tailEnd type="none" w="med" len="med"/>
                    </a:lnB>
                    <a:lnTlToBr w="12700" cmpd="sng">
                      <a:noFill/>
                      <a:prstDash val="solid"/>
                    </a:lnTlToBr>
                    <a:lnBlToTr w="12700" cmpd="sng">
                      <a:noFill/>
                      <a:prstDash val="solid"/>
                    </a:lnBlToTr>
                    <a:noFill/>
                  </a:tcPr>
                </a:tc>
              </a:tr>
              <a:tr h="1097280">
                <a:tc>
                  <a:txBody>
                    <a:bodyPr/>
                    <a:lstStyle/>
                    <a:p>
                      <a:r>
                        <a:rPr lang="da-DK" sz="800" b="1" noProof="0" dirty="0" smtClean="0"/>
                        <a:t>Betydning:</a:t>
                      </a:r>
                      <a:endParaRPr lang="da-DK" sz="800" b="1" noProof="0" dirty="0"/>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a-DK" sz="800" noProof="0" dirty="0"/>
                    </a:p>
                  </a:txBody>
                  <a:tcPr marL="0" marR="0" marT="0" marB="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r>
                        <a:rPr lang="da-DK" sz="800" noProof="0" dirty="0" smtClean="0"/>
                        <a:t>Angive kilder og noter på alt for at underbygge autoritet</a:t>
                      </a:r>
                    </a:p>
                    <a:p>
                      <a:pPr marL="93663" indent="-93663">
                        <a:buFont typeface="Arial" panose="020B0604020202020204" pitchFamily="34" charset="0"/>
                        <a:buChar char="•"/>
                      </a:pPr>
                      <a:r>
                        <a:rPr lang="da-DK" sz="800" noProof="0" dirty="0" smtClean="0"/>
                        <a:t>Adskil hvad</a:t>
                      </a:r>
                      <a:r>
                        <a:rPr lang="da-DK" sz="800" baseline="0" noProof="0" dirty="0" smtClean="0"/>
                        <a:t> der er fakta og hvad der er antagelser</a:t>
                      </a:r>
                      <a:endParaRPr lang="da-DK" sz="800" noProof="0" dirty="0"/>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0" marR="0" marT="0" marB="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0" marR="0" marT="0" marB="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buFont typeface="Arial" panose="020B0604020202020204" pitchFamily="34" charset="0"/>
                        <a:buChar char="•"/>
                      </a:pPr>
                      <a:r>
                        <a:rPr lang="da-DK" sz="800" baseline="0" noProof="0" dirty="0" smtClean="0"/>
                        <a:t>Kilder og noter er vigtige</a:t>
                      </a:r>
                    </a:p>
                    <a:p>
                      <a:pPr marL="93663" indent="-93663">
                        <a:buFont typeface="Arial" panose="020B0604020202020204" pitchFamily="34" charset="0"/>
                        <a:buChar char="•"/>
                      </a:pPr>
                      <a:r>
                        <a:rPr lang="da-DK" sz="800" baseline="0" noProof="0" dirty="0" smtClean="0"/>
                        <a:t>Forfatter er vigtig</a:t>
                      </a:r>
                    </a:p>
                    <a:p>
                      <a:pPr marL="93663" indent="-93663">
                        <a:buFont typeface="Arial" panose="020B0604020202020204" pitchFamily="34" charset="0"/>
                        <a:buChar char="•"/>
                      </a:pPr>
                      <a:r>
                        <a:rPr lang="da-DK" sz="800" baseline="0" noProof="0" dirty="0" smtClean="0"/>
                        <a:t>Produktionsdato er vigtig</a:t>
                      </a:r>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endParaRPr lang="da-DK" sz="800" noProof="0" dirty="0"/>
                    </a:p>
                  </a:txBody>
                  <a:tcPr marL="0" marR="0" marT="0" marB="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endParaRPr lang="da-DK" sz="800" kern="1200" noProof="0" dirty="0" smtClean="0">
                        <a:solidFill>
                          <a:schemeClr val="dk1"/>
                        </a:solidFill>
                        <a:latin typeface="+mn-lt"/>
                        <a:ea typeface="+mn-ea"/>
                        <a:cs typeface="+mn-cs"/>
                      </a:endParaRPr>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defTabSz="914400" rtl="0" eaLnBrk="1" latinLnBrk="0" hangingPunct="1">
                        <a:buFont typeface="Arial" panose="020B0604020202020204" pitchFamily="34" charset="0"/>
                        <a:buChar char="•"/>
                      </a:pPr>
                      <a:endParaRPr lang="da-DK" sz="800" kern="1200" noProof="0" dirty="0" smtClean="0">
                        <a:solidFill>
                          <a:schemeClr val="dk1"/>
                        </a:solidFill>
                        <a:latin typeface="+mn-lt"/>
                        <a:ea typeface="+mn-ea"/>
                        <a:cs typeface="+mn-cs"/>
                      </a:endParaRPr>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3663" indent="-93663" algn="l" defTabSz="914400" rtl="0" eaLnBrk="1" latinLnBrk="0" hangingPunct="1">
                        <a:buFont typeface="Arial" panose="020B0604020202020204" pitchFamily="34" charset="0"/>
                        <a:buChar char="•"/>
                      </a:pPr>
                      <a:r>
                        <a:rPr lang="da-DK" sz="800" kern="1200" noProof="0" dirty="0" smtClean="0">
                          <a:solidFill>
                            <a:schemeClr val="dk1"/>
                          </a:solidFill>
                          <a:latin typeface="+mn-lt"/>
                          <a:ea typeface="+mn-ea"/>
                          <a:cs typeface="+mn-cs"/>
                        </a:rPr>
                        <a:t>Beslutninger og handlinger:</a:t>
                      </a:r>
                      <a:r>
                        <a:rPr lang="da-DK" sz="800" kern="1200" baseline="0" noProof="0" dirty="0" smtClean="0">
                          <a:solidFill>
                            <a:schemeClr val="dk1"/>
                          </a:solidFill>
                          <a:latin typeface="+mn-lt"/>
                          <a:ea typeface="+mn-ea"/>
                          <a:cs typeface="+mn-cs"/>
                        </a:rPr>
                        <a:t> Husk altid en anbefaling</a:t>
                      </a:r>
                    </a:p>
                    <a:p>
                      <a:pPr marL="93663" indent="-93663" algn="l" defTabSz="914400" rtl="0" eaLnBrk="1" latinLnBrk="0" hangingPunct="1">
                        <a:buFont typeface="Arial" panose="020B0604020202020204" pitchFamily="34" charset="0"/>
                        <a:buChar char="•"/>
                      </a:pPr>
                      <a:r>
                        <a:rPr lang="da-DK" sz="800" kern="1200" baseline="0" noProof="0" dirty="0" smtClean="0">
                          <a:solidFill>
                            <a:schemeClr val="dk1"/>
                          </a:solidFill>
                          <a:latin typeface="+mn-lt"/>
                          <a:ea typeface="+mn-ea"/>
                          <a:cs typeface="+mn-cs"/>
                        </a:rPr>
                        <a:t>Forståelse: Forklar altid hvad ting betyder</a:t>
                      </a:r>
                    </a:p>
                    <a:p>
                      <a:pPr marL="93663" indent="-93663" algn="l" defTabSz="914400" rtl="0" eaLnBrk="1" latinLnBrk="0" hangingPunct="1">
                        <a:buFont typeface="Arial" panose="020B0604020202020204" pitchFamily="34" charset="0"/>
                        <a:buChar char="•"/>
                      </a:pPr>
                      <a:r>
                        <a:rPr lang="da-DK" sz="800" kern="1200" baseline="0" noProof="0" dirty="0" smtClean="0">
                          <a:solidFill>
                            <a:schemeClr val="dk1"/>
                          </a:solidFill>
                          <a:latin typeface="+mn-lt"/>
                          <a:ea typeface="+mn-ea"/>
                          <a:cs typeface="+mn-cs"/>
                        </a:rPr>
                        <a:t>Vi laver ikke dias til foredrag/</a:t>
                      </a:r>
                      <a:br>
                        <a:rPr lang="da-DK" sz="800" kern="1200" baseline="0" noProof="0" dirty="0" smtClean="0">
                          <a:solidFill>
                            <a:schemeClr val="dk1"/>
                          </a:solidFill>
                          <a:latin typeface="+mn-lt"/>
                          <a:ea typeface="+mn-ea"/>
                          <a:cs typeface="+mn-cs"/>
                        </a:rPr>
                      </a:br>
                      <a:r>
                        <a:rPr lang="da-DK" sz="800" kern="1200" baseline="0" noProof="0" dirty="0" smtClean="0">
                          <a:solidFill>
                            <a:schemeClr val="dk1"/>
                          </a:solidFill>
                          <a:latin typeface="+mn-lt"/>
                          <a:ea typeface="+mn-ea"/>
                          <a:cs typeface="+mn-cs"/>
                        </a:rPr>
                        <a:t>auditorier</a:t>
                      </a:r>
                      <a:endParaRPr lang="da-DK" sz="800" kern="1200" noProof="0" dirty="0" smtClean="0">
                        <a:solidFill>
                          <a:schemeClr val="dk1"/>
                        </a:solidFill>
                        <a:latin typeface="+mn-lt"/>
                        <a:ea typeface="+mn-ea"/>
                        <a:cs typeface="+mn-cs"/>
                      </a:endParaRPr>
                    </a:p>
                  </a:txBody>
                  <a:tcPr marL="36000" marR="36000">
                    <a:lnL w="12700" cmpd="sng">
                      <a:noFill/>
                    </a:lnL>
                    <a:lnR w="12700" cmpd="sng">
                      <a:noFill/>
                    </a:lnR>
                    <a:lnT w="6350" cap="flat" cmpd="sng" algn="ctr">
                      <a:solidFill>
                        <a:schemeClr val="bg1">
                          <a:lumMod val="65000"/>
                        </a:schemeClr>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594360">
                <a:tc gridSpan="11">
                  <a:txBody>
                    <a:bodyPr/>
                    <a:lstStyle/>
                    <a:p>
                      <a:pPr marL="446088" indent="-446088"/>
                      <a:r>
                        <a:rPr lang="da-DK" sz="800" b="0" noProof="0" dirty="0" smtClean="0"/>
                        <a:t>Kilde: Tilpasset udgave af Harold D. </a:t>
                      </a:r>
                      <a:r>
                        <a:rPr lang="da-DK" sz="800" b="0" noProof="0" dirty="0" err="1" smtClean="0"/>
                        <a:t>Lasswell</a:t>
                      </a:r>
                      <a:r>
                        <a:rPr lang="da-DK" sz="800" b="0" noProof="0" dirty="0" smtClean="0"/>
                        <a:t> kommunikationsteori fra 1960</a:t>
                      </a:r>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a-DK" sz="800" b="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da-DK" sz="800" b="0" noProof="0" dirty="0"/>
                    </a:p>
                  </a:txBody>
                  <a:tcPr marL="36000" marR="3600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3" name="Pladsholder til slidenummer 2"/>
          <p:cNvSpPr>
            <a:spLocks noGrp="1"/>
          </p:cNvSpPr>
          <p:nvPr>
            <p:ph type="sldNum" sz="quarter" idx="11"/>
          </p:nvPr>
        </p:nvSpPr>
        <p:spPr/>
        <p:txBody>
          <a:bodyPr/>
          <a:lstStyle/>
          <a:p>
            <a:fld id="{E2E1D250-0014-450E-ADD3-929C6907FF4E}" type="slidenum">
              <a:rPr lang="da-DK" smtClean="0"/>
              <a:pPr/>
              <a:t>7</a:t>
            </a:fld>
            <a:endParaRPr lang="da-DK"/>
          </a:p>
        </p:txBody>
      </p:sp>
      <p:sp>
        <p:nvSpPr>
          <p:cNvPr id="14" name="Rektangel 13"/>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57253993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424862" cy="762000"/>
          </a:xfrm>
          <a:noFill/>
        </p:spPr>
        <p:txBody>
          <a:bodyPr/>
          <a:lstStyle/>
          <a:p>
            <a:r>
              <a:rPr lang="da-DK" dirty="0" err="1" smtClean="0"/>
              <a:t>Kicker/tombstone</a:t>
            </a:r>
            <a:r>
              <a:rPr lang="da-DK" dirty="0" smtClean="0"/>
              <a:t> elementet bruges til at understøtte sidens konklusion og til at lave overgangen til næste side</a:t>
            </a:r>
            <a:endParaRPr lang="da-DK" dirty="0"/>
          </a:p>
        </p:txBody>
      </p:sp>
      <p:sp>
        <p:nvSpPr>
          <p:cNvPr id="4" name="Pentagon 3"/>
          <p:cNvSpPr/>
          <p:nvPr/>
        </p:nvSpPr>
        <p:spPr bwMode="auto">
          <a:xfrm flipH="1">
            <a:off x="5148064" y="1628801"/>
            <a:ext cx="3744416" cy="4608511"/>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Indeholder konklusionen for det enkelte </a:t>
            </a:r>
            <a:r>
              <a:rPr lang="da-DK" sz="900" b="1" dirty="0" smtClean="0"/>
              <a:t>dias</a:t>
            </a:r>
            <a:endParaRPr lang="da-DK" sz="900" b="1" dirty="0"/>
          </a:p>
          <a:p>
            <a:pPr marL="174621"/>
            <a:r>
              <a:rPr lang="da-DK" sz="900" dirty="0"/>
              <a:t>Bruges til at lave en opsummering af det enkelte </a:t>
            </a:r>
            <a:r>
              <a:rPr lang="da-DK" sz="900" dirty="0" smtClean="0"/>
              <a:t>dias på </a:t>
            </a:r>
            <a:r>
              <a:rPr lang="da-DK" sz="900" dirty="0"/>
              <a:t>en konkluderende måde. Det er en formulering, der siger hvilke handlinger, beslutninger eller konsekvenser, det enkelte </a:t>
            </a:r>
            <a:r>
              <a:rPr lang="da-DK" sz="900" dirty="0" smtClean="0"/>
              <a:t>dias medfører</a:t>
            </a:r>
            <a:r>
              <a:rPr lang="da-DK" sz="900" dirty="0"/>
              <a:t>.</a:t>
            </a:r>
          </a:p>
          <a:p>
            <a:pPr marL="174621"/>
            <a:endParaRPr lang="da-DK" sz="900" i="1" dirty="0"/>
          </a:p>
          <a:p>
            <a:pPr marL="174621"/>
            <a:r>
              <a:rPr lang="da-DK" sz="900" dirty="0"/>
              <a:t>Formuleringen må gerne have lidt ”kant”.</a:t>
            </a:r>
          </a:p>
          <a:p>
            <a:pPr marL="174621"/>
            <a:endParaRPr lang="da-DK" sz="900" i="1" dirty="0"/>
          </a:p>
          <a:p>
            <a:pPr marL="174621"/>
            <a:r>
              <a:rPr lang="da-DK" sz="900" b="1" dirty="0"/>
              <a:t>Elementets indhold skal være indlysende</a:t>
            </a:r>
          </a:p>
          <a:p>
            <a:pPr marL="174621"/>
            <a:r>
              <a:rPr lang="da-DK" sz="900" dirty="0"/>
              <a:t>Indholdet i elementet skal være en naturlig deduktiv eller induktiv konsekvens af den information, der er præsenteret i indholdselementet. Der må ikke introduceres nye informationer.</a:t>
            </a:r>
          </a:p>
          <a:p>
            <a:pPr marL="174621"/>
            <a:endParaRPr lang="da-DK" sz="900" i="1" dirty="0"/>
          </a:p>
          <a:p>
            <a:pPr marL="174621"/>
            <a:r>
              <a:rPr lang="da-DK" sz="900" b="1" dirty="0"/>
              <a:t>Maksimalt 2 linjer og 3 sætninger.</a:t>
            </a:r>
          </a:p>
          <a:p>
            <a:pPr marL="174621"/>
            <a:r>
              <a:rPr lang="da-DK" sz="900" dirty="0"/>
              <a:t>Indholdet i elementet må maksimalt fylde to linjer og have 3 sætninger. Mere end det gør, at det sjældent vil blive </a:t>
            </a:r>
            <a:r>
              <a:rPr lang="da-DK" sz="900" dirty="0" smtClean="0"/>
              <a:t>læst, </a:t>
            </a:r>
            <a:r>
              <a:rPr lang="da-DK" sz="900" dirty="0"/>
              <a:t>når en præsentation skimmes.</a:t>
            </a:r>
          </a:p>
          <a:p>
            <a:pPr marL="174621"/>
            <a:endParaRPr lang="da-DK" sz="900" dirty="0"/>
          </a:p>
          <a:p>
            <a:pPr marL="174621"/>
            <a:r>
              <a:rPr lang="da-DK" sz="900" b="1" dirty="0"/>
              <a:t>Brug gerne som overgang til næste </a:t>
            </a:r>
            <a:r>
              <a:rPr lang="da-DK" sz="900" b="1" dirty="0" smtClean="0"/>
              <a:t>dias</a:t>
            </a:r>
            <a:endParaRPr lang="da-DK" sz="900" b="1" dirty="0"/>
          </a:p>
          <a:p>
            <a:pPr marL="174621"/>
            <a:r>
              <a:rPr lang="da-DK" sz="900" dirty="0"/>
              <a:t>Brug gerne konklusionen i elementet som et oplæg til skiftet til den næste pointe, der kommer på næste </a:t>
            </a:r>
            <a:r>
              <a:rPr lang="da-DK" sz="900" dirty="0" smtClean="0"/>
              <a:t>dias. </a:t>
            </a:r>
            <a:r>
              <a:rPr lang="da-DK" sz="900" dirty="0"/>
              <a:t>Hvis konklusionen enten direkte eller indirekte stiller et spørgsmål, der besvares på næste side, er det optimalt.</a:t>
            </a:r>
          </a:p>
          <a:p>
            <a:pPr marL="174621"/>
            <a:endParaRPr lang="da-DK" sz="900" dirty="0"/>
          </a:p>
          <a:p>
            <a:pPr marL="174621"/>
            <a:r>
              <a:rPr lang="da-DK" sz="900" b="1" dirty="0"/>
              <a:t>Brug kun når nødvendigt</a:t>
            </a:r>
          </a:p>
          <a:p>
            <a:pPr marL="174621"/>
            <a:r>
              <a:rPr lang="da-DK" sz="900" dirty="0"/>
              <a:t>Et </a:t>
            </a:r>
            <a:r>
              <a:rPr lang="da-DK" sz="900" dirty="0" err="1"/>
              <a:t>kicker</a:t>
            </a:r>
            <a:r>
              <a:rPr lang="da-DK" sz="900" dirty="0"/>
              <a:t> eller </a:t>
            </a:r>
            <a:r>
              <a:rPr lang="da-DK" sz="900" dirty="0" err="1"/>
              <a:t>tombstone</a:t>
            </a:r>
            <a:r>
              <a:rPr lang="da-DK" sz="900" dirty="0"/>
              <a:t> element skal kun bruges når det ikke er muligt eller hensigtsmæssigt at komme med samme konklusion i overskriften eller fordi det giver en god overgang til næste </a:t>
            </a:r>
            <a:r>
              <a:rPr lang="da-DK" sz="900" dirty="0" smtClean="0"/>
              <a:t>dias.</a:t>
            </a:r>
            <a:endParaRPr lang="da-DK" sz="900" dirty="0"/>
          </a:p>
          <a:p>
            <a:pPr marL="174621"/>
            <a:endParaRPr lang="da-DK" sz="900" dirty="0"/>
          </a:p>
          <a:p>
            <a:pPr marL="174621"/>
            <a:r>
              <a:rPr lang="da-DK" sz="900" dirty="0"/>
              <a:t>Bemærk i den sammenhæng, at den skal kunne stå alene sammen med overskriften.</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70</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9" name="Tekstfelt 11"/>
          <p:cNvSpPr txBox="1"/>
          <p:nvPr/>
        </p:nvSpPr>
        <p:spPr>
          <a:xfrm>
            <a:off x="827584" y="6372036"/>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The Boston </a:t>
            </a:r>
            <a:r>
              <a:rPr lang="da-DK" sz="800" dirty="0" err="1" smtClean="0"/>
              <a:t>Consulting</a:t>
            </a:r>
            <a:r>
              <a:rPr lang="da-DK" sz="800" dirty="0" smtClean="0"/>
              <a:t> Group, 2011, </a:t>
            </a:r>
            <a:r>
              <a:rPr lang="en-US" sz="800" dirty="0" smtClean="0"/>
              <a:t>Evolution of a "Killer" Slide, </a:t>
            </a:r>
            <a:r>
              <a:rPr lang="en-US" sz="800" dirty="0" err="1" smtClean="0"/>
              <a:t>nedtaget</a:t>
            </a:r>
            <a:r>
              <a:rPr lang="en-US" sz="800" dirty="0" smtClean="0"/>
              <a:t> pr. 24. </a:t>
            </a:r>
            <a:r>
              <a:rPr lang="en-US" sz="800" dirty="0" err="1" smtClean="0"/>
              <a:t>juli</a:t>
            </a:r>
            <a:r>
              <a:rPr lang="en-US" sz="800" dirty="0" smtClean="0"/>
              <a:t> 2013: http://www.youtube.com/watch?v=V8Mmcce5D0k | </a:t>
            </a:r>
            <a:r>
              <a:rPr lang="en-US" sz="800" dirty="0" err="1" smtClean="0"/>
              <a:t>FirmsCounsulting</a:t>
            </a:r>
            <a:r>
              <a:rPr lang="en-US" sz="800" dirty="0" smtClean="0"/>
              <a:t>, Develop Text Slides Like the McKinsey, Bain and BCG,  </a:t>
            </a:r>
            <a:r>
              <a:rPr lang="en-US" sz="800" dirty="0" err="1" smtClean="0"/>
              <a:t>nedtaget</a:t>
            </a:r>
            <a:r>
              <a:rPr lang="en-US" sz="800" dirty="0" smtClean="0"/>
              <a:t> pr. 24. </a:t>
            </a:r>
            <a:r>
              <a:rPr lang="en-US" sz="800" dirty="0" err="1" smtClean="0"/>
              <a:t>juli</a:t>
            </a:r>
            <a:r>
              <a:rPr lang="en-US" sz="800" dirty="0" smtClean="0"/>
              <a:t> 2013: http://www.youtube.com/watch?v=R4PptUnyHpc</a:t>
            </a:r>
            <a:endParaRPr lang="da-DK" sz="800" dirty="0"/>
          </a:p>
        </p:txBody>
      </p:sp>
      <p:sp>
        <p:nvSpPr>
          <p:cNvPr id="10" name="Rektangel 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dirty="0">
                  <a:solidFill>
                    <a:srgbClr val="000000"/>
                  </a:solidFill>
                  <a:latin typeface="Verdana"/>
                </a:rPr>
                <a:t>Overskriften skal indeholde det enkelte dias hovedbudskab formuleret som en sætning</a:t>
              </a:r>
              <a:endParaRPr kumimoji="0" lang="da-DK" sz="900" b="0" i="0" u="none" strike="noStrike" cap="none" normalizeH="0" baseline="0" dirty="0"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tx2"/>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solidFill>
                    <a:schemeClr val="bg1"/>
                  </a:solidFill>
                </a:rPr>
                <a:t>Kicker</a:t>
              </a:r>
              <a:r>
                <a:rPr lang="da-DK" sz="500" dirty="0">
                  <a:solidFill>
                    <a:schemeClr val="bg1"/>
                  </a:solidFill>
                </a:rPr>
                <a:t>/</a:t>
              </a:r>
              <a:r>
                <a:rPr lang="da-DK" sz="500" dirty="0" err="1">
                  <a:solidFill>
                    <a:schemeClr val="bg1"/>
                  </a:solidFill>
                </a:rPr>
                <a:t>Tombstone</a:t>
              </a:r>
              <a:r>
                <a:rPr lang="da-DK" sz="500" dirty="0">
                  <a:solidFill>
                    <a:schemeClr val="bg1"/>
                  </a:solidFill>
                </a:rPr>
                <a:t> bruges til at beskrive ”so </a:t>
              </a:r>
              <a:r>
                <a:rPr lang="da-DK" sz="500" dirty="0" err="1">
                  <a:solidFill>
                    <a:schemeClr val="bg1"/>
                  </a:solidFill>
                </a:rPr>
                <a:t>what</a:t>
              </a:r>
              <a:r>
                <a:rPr lang="da-DK" sz="500" dirty="0">
                  <a:solidFill>
                    <a:schemeClr val="bg1"/>
                  </a:solidFill>
                </a:rPr>
                <a:t>”, konklusionen eller implikationen ved det enkelte </a:t>
              </a:r>
              <a:r>
                <a:rPr lang="da-DK" sz="500" dirty="0" smtClean="0">
                  <a:solidFill>
                    <a:schemeClr val="bg1"/>
                  </a:solidFill>
                </a:rPr>
                <a:t>dias. </a:t>
              </a:r>
              <a:r>
                <a:rPr lang="da-DK" sz="500" dirty="0">
                  <a:solidFill>
                    <a:schemeClr val="bg1"/>
                  </a:solidFill>
                </a:rPr>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029326" cy="762000"/>
          </a:xfrm>
          <a:noFill/>
        </p:spPr>
        <p:txBody>
          <a:bodyPr/>
          <a:lstStyle/>
          <a:p>
            <a:r>
              <a:rPr lang="da-DK" dirty="0" smtClean="0"/>
              <a:t>Noter og kilder er med til at understøtte validiteten af gennem muligheden for at reproducere de angivne data</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Noter først, kilder bagefter</a:t>
            </a:r>
          </a:p>
          <a:p>
            <a:pPr marL="174621"/>
            <a:r>
              <a:rPr lang="da-DK" sz="900" dirty="0"/>
              <a:t>Angiv først eventuelle noter og derefter kilder</a:t>
            </a:r>
          </a:p>
          <a:p>
            <a:pPr marL="174621"/>
            <a:endParaRPr lang="da-DK" sz="900" dirty="0"/>
          </a:p>
          <a:p>
            <a:pPr marL="174621"/>
            <a:r>
              <a:rPr lang="da-DK" sz="900" b="1" dirty="0"/>
              <a:t>Noter må gerne indeholde definitioner</a:t>
            </a:r>
          </a:p>
          <a:p>
            <a:pPr marL="174621"/>
            <a:r>
              <a:rPr lang="da-DK" sz="900" dirty="0"/>
              <a:t>Brug gerne notefeltet til en kort beskrivelse af de definitioner, der eventuelt er brugt i data – eksempelvis ROI.</a:t>
            </a:r>
          </a:p>
          <a:p>
            <a:pPr marL="174621"/>
            <a:endParaRPr lang="da-DK" sz="900" dirty="0"/>
          </a:p>
          <a:p>
            <a:pPr marL="174621"/>
            <a:r>
              <a:rPr lang="da-DK" sz="900" b="1" dirty="0"/>
              <a:t>Kilder skal på næsten alt</a:t>
            </a:r>
          </a:p>
          <a:p>
            <a:pPr marL="174621"/>
            <a:r>
              <a:rPr lang="da-DK" sz="900" dirty="0"/>
              <a:t>Angiv en kilde hver gang, der er indhold på siden, som ikke bygger på noget tidligere vist. Det gælder alt fra billeder over citater til data og grafer.</a:t>
            </a:r>
          </a:p>
          <a:p>
            <a:pPr marL="174621"/>
            <a:endParaRPr lang="da-DK" sz="900" dirty="0"/>
          </a:p>
          <a:p>
            <a:pPr marL="174621"/>
            <a:r>
              <a:rPr lang="da-DK" sz="900" b="1" dirty="0"/>
              <a:t>Brug hængende indrykning</a:t>
            </a:r>
          </a:p>
          <a:p>
            <a:pPr marL="174621"/>
            <a:r>
              <a:rPr lang="da-DK" sz="900" dirty="0"/>
              <a:t>Brug en hængende indrykning (som her til venstre på siden) så det er tydeligt at se, hvor en linje hører hjemme.</a:t>
            </a:r>
          </a:p>
          <a:p>
            <a:pPr marL="174621"/>
            <a:endParaRPr lang="da-DK" sz="900" dirty="0"/>
          </a:p>
          <a:p>
            <a:pPr marL="174621"/>
            <a:r>
              <a:rPr lang="da-DK" sz="900" b="1" dirty="0"/>
              <a:t>Brug gerne hævet skrift til kildeangivelsen</a:t>
            </a:r>
          </a:p>
          <a:p>
            <a:pPr marL="174621"/>
            <a:r>
              <a:rPr lang="da-DK" sz="900" dirty="0"/>
              <a:t>I modsætning til videnskabelige værker er det ikke nødvendigt at anføre kilden direkte ved brug. Anvend i stedet hævet skrift med tal, der gengives i kildedelen af det enkelte </a:t>
            </a:r>
            <a:r>
              <a:rPr lang="da-DK" sz="900" dirty="0" smtClean="0"/>
              <a:t>dias.</a:t>
            </a:r>
            <a:endParaRPr lang="da-DK" sz="900" dirty="0"/>
          </a:p>
          <a:p>
            <a:pPr marL="174621"/>
            <a:endParaRPr lang="da-DK" sz="900" dirty="0"/>
          </a:p>
          <a:p>
            <a:pPr marL="174621"/>
            <a:r>
              <a:rPr lang="da-DK" sz="900" b="1" dirty="0"/>
              <a:t>TIP: Kilder og noter gør det nemt for dig selv</a:t>
            </a:r>
          </a:p>
          <a:p>
            <a:pPr marL="174621"/>
            <a:r>
              <a:rPr lang="da-DK" sz="900" dirty="0"/>
              <a:t>Brugen af kilder og noter gør det nemt for dig selv at vende tilbage til et </a:t>
            </a:r>
            <a:r>
              <a:rPr lang="da-DK" sz="900" dirty="0" smtClean="0"/>
              <a:t>dias, </a:t>
            </a:r>
            <a:r>
              <a:rPr lang="da-DK" sz="900" dirty="0"/>
              <a:t>når der er gået uger, måneder eller år, siden du lavede det.</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71</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10" name="Tekstfelt 11"/>
          <p:cNvSpPr txBox="1"/>
          <p:nvPr/>
        </p:nvSpPr>
        <p:spPr>
          <a:xfrm>
            <a:off x="827584" y="6444044"/>
            <a:ext cx="7920880" cy="369332"/>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The Boston </a:t>
            </a:r>
            <a:r>
              <a:rPr lang="da-DK" sz="800" dirty="0" err="1" smtClean="0"/>
              <a:t>Consulting</a:t>
            </a:r>
            <a:r>
              <a:rPr lang="da-DK" sz="800" dirty="0" smtClean="0"/>
              <a:t> Group, 2011, </a:t>
            </a:r>
            <a:r>
              <a:rPr lang="en-US" sz="800" dirty="0" smtClean="0"/>
              <a:t>Evolution of a "Killer" Slide, </a:t>
            </a:r>
            <a:r>
              <a:rPr lang="en-US" sz="800" dirty="0" err="1" smtClean="0"/>
              <a:t>nedtaget</a:t>
            </a:r>
            <a:r>
              <a:rPr lang="en-US" sz="800" dirty="0" smtClean="0"/>
              <a:t> pr. 24. </a:t>
            </a:r>
            <a:r>
              <a:rPr lang="en-US" sz="800" dirty="0" err="1" smtClean="0"/>
              <a:t>juli</a:t>
            </a:r>
            <a:r>
              <a:rPr lang="en-US" sz="800" dirty="0" smtClean="0"/>
              <a:t> 2013: http://www.youtube.com/watch?v=V8Mmcce5D0k | </a:t>
            </a:r>
            <a:r>
              <a:rPr lang="en-US" sz="800" dirty="0" err="1" smtClean="0"/>
              <a:t>FirmsCounsulting</a:t>
            </a:r>
            <a:r>
              <a:rPr lang="en-US" sz="800" dirty="0" smtClean="0"/>
              <a:t>, Develop Text Slides Like the McKinsey, Bain and BCG,  </a:t>
            </a:r>
            <a:r>
              <a:rPr lang="en-US" sz="800" dirty="0" err="1" smtClean="0"/>
              <a:t>nedtaget</a:t>
            </a:r>
            <a:r>
              <a:rPr lang="en-US" sz="800" dirty="0" smtClean="0"/>
              <a:t> pr. 24. </a:t>
            </a:r>
            <a:r>
              <a:rPr lang="en-US" sz="800" dirty="0" err="1" smtClean="0"/>
              <a:t>juli</a:t>
            </a:r>
            <a:r>
              <a:rPr lang="en-US" sz="800" dirty="0" smtClean="0"/>
              <a:t> 2013: http://www.youtube.com/watch?v=R4PptUnyHpc</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tx2"/>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solidFill>
                    <a:schemeClr val="bg1"/>
                  </a:solidFill>
                  <a:latin typeface="+mn-lt"/>
                </a:rPr>
                <a:t>Noter:</a:t>
              </a:r>
            </a:p>
            <a:p>
              <a:pPr defTabSz="914378">
                <a:lnSpc>
                  <a:spcPct val="105000"/>
                </a:lnSpc>
                <a:spcBef>
                  <a:spcPct val="20000"/>
                </a:spcBef>
                <a:buSzPct val="90000"/>
                <a:defRPr/>
              </a:pPr>
              <a:r>
                <a:rPr lang="da-DK" sz="100" kern="0" dirty="0">
                  <a:solidFill>
                    <a:schemeClr val="bg1"/>
                  </a:solidFill>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029326" cy="762000"/>
          </a:xfrm>
          <a:noFill/>
        </p:spPr>
        <p:txBody>
          <a:bodyPr/>
          <a:lstStyle/>
          <a:p>
            <a:r>
              <a:rPr lang="da-DK" dirty="0" smtClean="0"/>
              <a:t>Kilder skal angives korrekt i forhold til de klassiske videnskabelige retningslinjer</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Kilder formaters videnskabeligt korrekt</a:t>
            </a:r>
          </a:p>
          <a:p>
            <a:pPr marL="174621"/>
            <a:endParaRPr lang="da-DK" sz="900" i="1" dirty="0"/>
          </a:p>
          <a:p>
            <a:pPr marL="174621"/>
            <a:r>
              <a:rPr lang="da-DK" sz="900" i="1" dirty="0"/>
              <a:t>Personlig kommunikation:</a:t>
            </a:r>
          </a:p>
          <a:p>
            <a:pPr marL="174621"/>
            <a:r>
              <a:rPr lang="da-DK" sz="900" dirty="0"/>
              <a:t>Personens fulde navn og initialer, [ medie: </a:t>
            </a:r>
            <a:r>
              <a:rPr lang="da-DK" sz="900" dirty="0" err="1"/>
              <a:t>email</a:t>
            </a:r>
            <a:r>
              <a:rPr lang="da-DK" sz="900" dirty="0"/>
              <a:t> / interview / telefonsamtale / etc. ], præcis dato og gerne klokkeslæt</a:t>
            </a:r>
          </a:p>
          <a:p>
            <a:pPr marL="174621"/>
            <a:endParaRPr lang="da-DK" sz="900" dirty="0"/>
          </a:p>
          <a:p>
            <a:pPr marL="174621"/>
            <a:r>
              <a:rPr lang="da-DK" sz="900" i="1" dirty="0"/>
              <a:t>Skriftlige materialer fra én (eller flere) person(er): </a:t>
            </a:r>
          </a:p>
          <a:p>
            <a:pPr marL="174621"/>
            <a:r>
              <a:rPr lang="da-DK" sz="900" dirty="0"/>
              <a:t>Personens fulde </a:t>
            </a:r>
            <a:r>
              <a:rPr lang="da-DK" sz="900" dirty="0" smtClean="0"/>
              <a:t>navn, </a:t>
            </a:r>
            <a:r>
              <a:rPr lang="da-DK" sz="900" dirty="0"/>
              <a:t>dato for udgivelse, </a:t>
            </a:r>
            <a:r>
              <a:rPr lang="da-DK" sz="900" dirty="0" smtClean="0"/>
              <a:t>titel </a:t>
            </a:r>
            <a:r>
              <a:rPr lang="da-DK" sz="900" dirty="0"/>
              <a:t>på materiale, eventuelt versionsnummer</a:t>
            </a:r>
          </a:p>
          <a:p>
            <a:pPr marL="174621"/>
            <a:endParaRPr lang="da-DK" sz="900" dirty="0"/>
          </a:p>
          <a:p>
            <a:pPr marL="174621"/>
            <a:r>
              <a:rPr lang="da-DK" sz="900" i="1" dirty="0"/>
              <a:t>Skriftlige materialer fra én (eller flere) organisation(er):</a:t>
            </a:r>
          </a:p>
          <a:p>
            <a:pPr marL="174621"/>
            <a:r>
              <a:rPr lang="da-DK" sz="900" dirty="0"/>
              <a:t>Organisationens fulde navn og organisationsforkortelse, dato for </a:t>
            </a:r>
            <a:r>
              <a:rPr lang="da-DK" sz="900" dirty="0" smtClean="0"/>
              <a:t>udgivelse, titel </a:t>
            </a:r>
            <a:r>
              <a:rPr lang="da-DK" sz="900" dirty="0"/>
              <a:t>på materiale, eventuelt versionsnummer</a:t>
            </a:r>
          </a:p>
          <a:p>
            <a:pPr marL="174621"/>
            <a:endParaRPr lang="da-DK" sz="900" dirty="0"/>
          </a:p>
          <a:p>
            <a:pPr marL="174621"/>
            <a:r>
              <a:rPr lang="da-DK" sz="900" i="1" dirty="0"/>
              <a:t>Bøger og lign:</a:t>
            </a:r>
          </a:p>
          <a:p>
            <a:pPr marL="174621"/>
            <a:r>
              <a:rPr lang="da-DK" sz="900" dirty="0"/>
              <a:t>Forfatternavn og initialer (eller organisation), udgivelsesår, titel på materiale, forlagets hjemsted: forlagets navn</a:t>
            </a:r>
          </a:p>
          <a:p>
            <a:pPr marL="174621"/>
            <a:endParaRPr lang="da-DK" sz="900" dirty="0"/>
          </a:p>
          <a:p>
            <a:pPr marL="174621"/>
            <a:r>
              <a:rPr lang="da-DK" sz="900" i="1" dirty="0"/>
              <a:t>Hjemmesider:</a:t>
            </a:r>
          </a:p>
          <a:p>
            <a:pPr marL="174621"/>
            <a:r>
              <a:rPr lang="da-DK" sz="900" dirty="0"/>
              <a:t>Forfatternavn og initialer (eller organisation), udgivelsesår (hvis muligt), titel på materiale, nedtaget pr.: fuld dato, adressen til hjemmesiden</a:t>
            </a:r>
          </a:p>
          <a:p>
            <a:pPr marL="174621"/>
            <a:endParaRPr lang="da-DK" sz="900" dirty="0"/>
          </a:p>
          <a:p>
            <a:pPr marL="174621"/>
            <a:r>
              <a:rPr lang="da-DK" sz="900" b="1" dirty="0"/>
              <a:t>Kilder kan adskilles af |</a:t>
            </a:r>
          </a:p>
          <a:p>
            <a:pPr marL="174621"/>
            <a:r>
              <a:rPr lang="da-DK" sz="900" dirty="0"/>
              <a:t>Optimalt set er hver kilde på en linje for sig, men hvis det af pladsmæssige årsager er uhensigtsmæssigt, kan de i stedet holdes på samme linje adskilt af ”|”.</a:t>
            </a:r>
          </a:p>
          <a:p>
            <a:pPr marL="174621"/>
            <a:endParaRPr lang="da-DK" sz="900"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72</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10"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Ålborg Universitet, 2009, Studiehåndbog for Psykologi ved Aalborg Universitet, Danmark: Ålborg Universitet</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tx2"/>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solidFill>
                    <a:schemeClr val="bg1"/>
                  </a:solidFill>
                  <a:latin typeface="+mn-lt"/>
                </a:rPr>
                <a:t>Noter:</a:t>
              </a:r>
            </a:p>
            <a:p>
              <a:pPr defTabSz="914378">
                <a:lnSpc>
                  <a:spcPct val="105000"/>
                </a:lnSpc>
                <a:spcBef>
                  <a:spcPct val="20000"/>
                </a:spcBef>
                <a:buSzPct val="90000"/>
                <a:defRPr/>
              </a:pPr>
              <a:r>
                <a:rPr lang="da-DK" sz="100" kern="0" dirty="0">
                  <a:solidFill>
                    <a:schemeClr val="bg1"/>
                  </a:solidFill>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029326" cy="762000"/>
          </a:xfrm>
          <a:noFill/>
        </p:spPr>
        <p:txBody>
          <a:bodyPr/>
          <a:lstStyle/>
          <a:p>
            <a:r>
              <a:rPr lang="da-DK" dirty="0" smtClean="0"/>
              <a:t>Alle sider skal indeholde et sidetal for at gøre det nemt at henvise til en bestemt side i præsentationen</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Skal være i et af hjørnerne</a:t>
            </a:r>
          </a:p>
          <a:p>
            <a:pPr marL="174621"/>
            <a:r>
              <a:rPr lang="da-DK" sz="900" dirty="0"/>
              <a:t>Sidetallet skal altid angives i enten venstre eller højre hjørne af det enkelte </a:t>
            </a:r>
            <a:r>
              <a:rPr lang="da-DK" sz="900" dirty="0" smtClean="0"/>
              <a:t>dias.</a:t>
            </a:r>
            <a:endParaRPr lang="da-DK" sz="900" dirty="0"/>
          </a:p>
          <a:p>
            <a:pPr marL="174621"/>
            <a:endParaRPr lang="da-DK" sz="900" dirty="0"/>
          </a:p>
          <a:p>
            <a:pPr marL="174621"/>
            <a:r>
              <a:rPr lang="da-DK" sz="900" b="1" dirty="0"/>
              <a:t>Marginerne skal brydes her</a:t>
            </a:r>
          </a:p>
          <a:p>
            <a:pPr marL="174621"/>
            <a:r>
              <a:rPr lang="da-DK" sz="900" dirty="0"/>
              <a:t>For tydeligt at vise, at der er tale om et struktur element, og ikke en del af det egentlige indhold på siden, skal sidetallet være placeret i marginen.</a:t>
            </a:r>
          </a:p>
          <a:p>
            <a:pPr marL="174621"/>
            <a:endParaRPr lang="da-DK" sz="900" dirty="0"/>
          </a:p>
          <a:p>
            <a:pPr marL="174621"/>
            <a:r>
              <a:rPr lang="da-DK" sz="900" b="1" dirty="0"/>
              <a:t>Altid det nederste på siden</a:t>
            </a:r>
          </a:p>
          <a:p>
            <a:pPr marL="174621"/>
            <a:r>
              <a:rPr lang="da-DK" sz="900" dirty="0"/>
              <a:t>Sidetallet skal altid være det nederste på siden.</a:t>
            </a:r>
          </a:p>
          <a:p>
            <a:pPr marL="174621"/>
            <a:endParaRPr lang="da-DK" sz="900" dirty="0"/>
          </a:p>
          <a:p>
            <a:pPr marL="174621"/>
            <a:r>
              <a:rPr lang="da-DK" sz="900" dirty="0"/>
              <a:t>Der skal ikke være tekst længere nede eller på linje med sidetallet. Undtagelsen er et eventuelt logo eller lignende i den designskabelon, der benyttes.</a:t>
            </a:r>
          </a:p>
          <a:p>
            <a:pPr marL="174621"/>
            <a:endParaRPr lang="da-DK" sz="900" dirty="0"/>
          </a:p>
          <a:p>
            <a:pPr marL="174621"/>
            <a:r>
              <a:rPr lang="da-DK" sz="900" b="1" dirty="0"/>
              <a:t>Brug absolut sidetal</a:t>
            </a:r>
          </a:p>
          <a:p>
            <a:pPr marL="174621"/>
            <a:r>
              <a:rPr lang="da-DK" sz="900" dirty="0"/>
              <a:t>Angiv sidetallet som den aktuelle side. Undgå at angive at det er side X ud af Y.  Denne sidste angivelse mindsker læsevenligheden, når der hurtigt skimmes ned over siden.</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73</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8" name="Gruppe 7"/>
          <p:cNvGrpSpPr/>
          <p:nvPr/>
        </p:nvGrpSpPr>
        <p:grpSpPr>
          <a:xfrm>
            <a:off x="755479" y="1628800"/>
            <a:ext cx="4198292" cy="3168351"/>
            <a:chOff x="755479" y="1628800"/>
            <a:chExt cx="4198292" cy="3168351"/>
          </a:xfrm>
        </p:grpSpPr>
        <p:sp>
          <p:nvSpPr>
            <p:cNvPr id="10" name="Rektangel 9"/>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2" name="Gruppe 11"/>
            <p:cNvGrpSpPr/>
            <p:nvPr/>
          </p:nvGrpSpPr>
          <p:grpSpPr>
            <a:xfrm>
              <a:off x="755576" y="1628800"/>
              <a:ext cx="4198001" cy="3168351"/>
              <a:chOff x="-870" y="-17263"/>
              <a:chExt cx="9144448" cy="6885383"/>
            </a:xfrm>
          </p:grpSpPr>
          <p:sp>
            <p:nvSpPr>
              <p:cNvPr id="21" name="Rektangel 20"/>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2" name="Rektangel 21"/>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3" name="Rektangel 22"/>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3" name="Rektangel 12"/>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4" name="Rektangel 13"/>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5" name="Rektangel 14"/>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6" name="Rektangel 15"/>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18"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19" name="Rektangel 18"/>
            <p:cNvSpPr/>
            <p:nvPr/>
          </p:nvSpPr>
          <p:spPr bwMode="auto">
            <a:xfrm>
              <a:off x="904500" y="4639024"/>
              <a:ext cx="165286" cy="120240"/>
            </a:xfrm>
            <a:prstGeom prst="rect">
              <a:avLst/>
            </a:prstGeom>
            <a:solidFill>
              <a:schemeClr val="tx2"/>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solidFill>
                    <a:schemeClr val="bg1"/>
                  </a:solidFill>
                  <a:latin typeface="+mn-lt"/>
                </a:rPr>
                <a:t>X</a:t>
              </a:r>
            </a:p>
          </p:txBody>
        </p:sp>
        <p:sp>
          <p:nvSpPr>
            <p:cNvPr id="20" name="Rektangel 19"/>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173342" cy="762000"/>
          </a:xfrm>
          <a:noFill/>
        </p:spPr>
        <p:txBody>
          <a:bodyPr/>
          <a:lstStyle/>
          <a:p>
            <a:r>
              <a:rPr lang="da-DK" dirty="0" smtClean="0"/>
              <a:t>Skriftstørrelserne skal være ens på tværs af diassættet og skal overholde et internt hierarki på det enkelte dias</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Størrelsen signalerer vigtigheden</a:t>
            </a:r>
          </a:p>
          <a:p>
            <a:pPr marL="174621"/>
            <a:r>
              <a:rPr lang="da-DK" sz="900" dirty="0"/>
              <a:t>Den valgte skriftstørrelse sender et signal til læseren om vigtigheden af det enkelte element. Det er derfor </a:t>
            </a:r>
            <a:r>
              <a:rPr lang="da-DK" sz="900" dirty="0" smtClean="0"/>
              <a:t>vigtigt, </a:t>
            </a:r>
            <a:r>
              <a:rPr lang="da-DK" sz="900" dirty="0"/>
              <a:t>at forholdet mellem skriftstørrelsen af de enkelte elementer afspejler denne vigtighed.</a:t>
            </a:r>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endParaRPr lang="da-DK" sz="900" dirty="0"/>
          </a:p>
          <a:p>
            <a:pPr marL="174621"/>
            <a:r>
              <a:rPr lang="da-DK" sz="900" b="1" dirty="0"/>
              <a:t>Vær konsekvent på tværs af </a:t>
            </a:r>
            <a:r>
              <a:rPr lang="da-DK" sz="900" b="1" dirty="0" smtClean="0"/>
              <a:t>dias</a:t>
            </a:r>
            <a:endParaRPr lang="da-DK" sz="900" b="1" dirty="0"/>
          </a:p>
          <a:p>
            <a:pPr marL="174621"/>
            <a:r>
              <a:rPr lang="da-DK" sz="900" dirty="0"/>
              <a:t>Skriftstørrelsen skal være den samme for de enkelte elementer på tværs af </a:t>
            </a:r>
            <a:r>
              <a:rPr lang="da-DK" sz="900" dirty="0" smtClean="0"/>
              <a:t>dias. </a:t>
            </a:r>
            <a:r>
              <a:rPr lang="da-DK" sz="900" dirty="0"/>
              <a:t>Det øger læsevenligheden og genkendeligheden.</a:t>
            </a:r>
          </a:p>
          <a:p>
            <a:pPr marL="174621"/>
            <a:endParaRPr lang="da-DK" sz="900" b="1" dirty="0"/>
          </a:p>
          <a:p>
            <a:pPr marL="174621"/>
            <a:r>
              <a:rPr lang="da-DK" sz="900" b="1" dirty="0"/>
              <a:t>Konsekvens på det enkelte </a:t>
            </a:r>
            <a:r>
              <a:rPr lang="da-DK" sz="900" b="1" dirty="0" smtClean="0"/>
              <a:t>dias er </a:t>
            </a:r>
            <a:r>
              <a:rPr lang="da-DK" sz="900" b="1" dirty="0"/>
              <a:t>vigtigst</a:t>
            </a:r>
          </a:p>
          <a:p>
            <a:pPr marL="174621"/>
            <a:r>
              <a:rPr lang="da-DK" sz="900" dirty="0"/>
              <a:t>Reglerne for skriftstørrelser i en præsentation kan afviges på et enkelt </a:t>
            </a:r>
            <a:r>
              <a:rPr lang="da-DK" sz="900" dirty="0" smtClean="0"/>
              <a:t>dias, </a:t>
            </a:r>
            <a:r>
              <a:rPr lang="da-DK" sz="900" dirty="0"/>
              <a:t>hvis nødvendigt. Det er dog stadig kritisk, at det ovenfor beskrevne hierarki af størrelser overholdes.</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74</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graphicFrame>
        <p:nvGraphicFramePr>
          <p:cNvPr id="16" name="Tabel 15"/>
          <p:cNvGraphicFramePr>
            <a:graphicFrameLocks noGrp="1"/>
          </p:cNvGraphicFramePr>
          <p:nvPr>
            <p:extLst>
              <p:ext uri="{D42A27DB-BD31-4B8C-83A1-F6EECF244321}">
                <p14:modId xmlns:p14="http://schemas.microsoft.com/office/powerpoint/2010/main" xmlns="" val="655560370"/>
              </p:ext>
            </p:extLst>
          </p:nvPr>
        </p:nvGraphicFramePr>
        <p:xfrm>
          <a:off x="5580113" y="2492896"/>
          <a:ext cx="3071981" cy="1600200"/>
        </p:xfrm>
        <a:graphic>
          <a:graphicData uri="http://schemas.openxmlformats.org/drawingml/2006/table">
            <a:tbl>
              <a:tblPr firstRow="1" bandRow="1">
                <a:tableStyleId>{5C22544A-7EE6-4342-B048-85BDC9FD1C3A}</a:tableStyleId>
              </a:tblPr>
              <a:tblGrid>
                <a:gridCol w="1800200"/>
                <a:gridCol w="1271781"/>
              </a:tblGrid>
              <a:tr h="228600">
                <a:tc>
                  <a:txBody>
                    <a:bodyPr/>
                    <a:lstStyle/>
                    <a:p>
                      <a:r>
                        <a:rPr lang="da-DK" sz="900" dirty="0" smtClean="0"/>
                        <a:t>Element</a:t>
                      </a:r>
                      <a:endParaRPr lang="da-DK" sz="900" dirty="0"/>
                    </a:p>
                  </a:txBody>
                  <a:tcPr/>
                </a:tc>
                <a:tc>
                  <a:txBody>
                    <a:bodyPr/>
                    <a:lstStyle/>
                    <a:p>
                      <a:endParaRPr lang="da-DK" sz="900" dirty="0"/>
                    </a:p>
                  </a:txBody>
                  <a:tcPr>
                    <a:noFill/>
                  </a:tcPr>
                </a:tc>
              </a:tr>
              <a:tr h="228600">
                <a:tc>
                  <a:txBody>
                    <a:bodyPr/>
                    <a:lstStyle/>
                    <a:p>
                      <a:r>
                        <a:rPr lang="da-DK" sz="900" dirty="0" smtClean="0"/>
                        <a:t>Overskriften</a:t>
                      </a:r>
                      <a:endParaRPr lang="da-DK" sz="900" dirty="0"/>
                    </a:p>
                  </a:txBody>
                  <a:tcPr/>
                </a:tc>
                <a:tc>
                  <a:txBody>
                    <a:bodyPr/>
                    <a:lstStyle/>
                    <a:p>
                      <a:r>
                        <a:rPr lang="da-DK" sz="900" dirty="0" smtClean="0"/>
                        <a:t>(altid størst)</a:t>
                      </a:r>
                      <a:endParaRPr lang="da-DK" sz="900" dirty="0"/>
                    </a:p>
                  </a:txBody>
                  <a:tcPr>
                    <a:noFill/>
                  </a:tcPr>
                </a:tc>
              </a:tr>
              <a:tr h="228600">
                <a:tc>
                  <a:txBody>
                    <a:bodyPr/>
                    <a:lstStyle/>
                    <a:p>
                      <a:r>
                        <a:rPr lang="da-DK" sz="900" dirty="0" smtClean="0"/>
                        <a:t>Indholdet</a:t>
                      </a:r>
                      <a:endParaRPr lang="da-DK" sz="900" dirty="0"/>
                    </a:p>
                  </a:txBody>
                  <a:tcPr/>
                </a:tc>
                <a:tc>
                  <a:txBody>
                    <a:bodyPr/>
                    <a:lstStyle/>
                    <a:p>
                      <a:endParaRPr lang="da-DK" sz="900" dirty="0"/>
                    </a:p>
                  </a:txBody>
                  <a:tcPr>
                    <a:noFill/>
                  </a:tcPr>
                </a:tc>
              </a:tr>
              <a:tr h="228600">
                <a:tc>
                  <a:txBody>
                    <a:bodyPr/>
                    <a:lstStyle/>
                    <a:p>
                      <a:r>
                        <a:rPr lang="da-DK" sz="900" dirty="0" err="1" smtClean="0"/>
                        <a:t>Kicker</a:t>
                      </a:r>
                      <a:r>
                        <a:rPr lang="da-DK" sz="900" dirty="0" smtClean="0"/>
                        <a:t>/</a:t>
                      </a:r>
                      <a:r>
                        <a:rPr lang="da-DK" sz="900" dirty="0" err="1" smtClean="0"/>
                        <a:t>Tombstone</a:t>
                      </a:r>
                      <a:endParaRPr lang="da-DK" sz="900" dirty="0"/>
                    </a:p>
                  </a:txBody>
                  <a:tcPr/>
                </a:tc>
                <a:tc>
                  <a:txBody>
                    <a:bodyPr/>
                    <a:lstStyle/>
                    <a:p>
                      <a:endParaRPr lang="da-DK" sz="900" dirty="0"/>
                    </a:p>
                  </a:txBody>
                  <a:tcPr>
                    <a:noFill/>
                  </a:tcPr>
                </a:tc>
              </a:tr>
              <a:tr h="228600">
                <a:tc>
                  <a:txBody>
                    <a:bodyPr/>
                    <a:lstStyle/>
                    <a:p>
                      <a:r>
                        <a:rPr lang="da-DK" sz="900" dirty="0" smtClean="0"/>
                        <a:t>Hvor</a:t>
                      </a:r>
                      <a:r>
                        <a:rPr lang="da-DK" sz="900" baseline="0" dirty="0" smtClean="0"/>
                        <a:t> er vi nu?</a:t>
                      </a:r>
                      <a:endParaRPr lang="da-DK" sz="900" dirty="0"/>
                    </a:p>
                  </a:txBody>
                  <a:tcPr/>
                </a:tc>
                <a:tc>
                  <a:txBody>
                    <a:bodyPr/>
                    <a:lstStyle/>
                    <a:p>
                      <a:endParaRPr lang="da-DK" sz="900" dirty="0"/>
                    </a:p>
                  </a:txBody>
                  <a:tcPr>
                    <a:noFill/>
                  </a:tcPr>
                </a:tc>
              </a:tr>
              <a:tr h="228600">
                <a:tc>
                  <a:txBody>
                    <a:bodyPr/>
                    <a:lstStyle/>
                    <a:p>
                      <a:r>
                        <a:rPr lang="da-DK" sz="900" dirty="0" smtClean="0"/>
                        <a:t>Noter og kilder </a:t>
                      </a:r>
                      <a:endParaRPr lang="da-DK" sz="900" dirty="0"/>
                    </a:p>
                  </a:txBody>
                  <a:tcPr/>
                </a:tc>
                <a:tc>
                  <a:txBody>
                    <a:bodyPr/>
                    <a:lstStyle/>
                    <a:p>
                      <a:endParaRPr lang="da-DK" sz="900" dirty="0"/>
                    </a:p>
                  </a:txBody>
                  <a:tcPr>
                    <a:noFill/>
                  </a:tcPr>
                </a:tc>
              </a:tr>
              <a:tr h="228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900" dirty="0" smtClean="0"/>
                        <a:t>Sidetal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sz="900" dirty="0" smtClean="0"/>
                    </a:p>
                  </a:txBody>
                  <a:tcPr>
                    <a:noFill/>
                  </a:tcPr>
                </a:tc>
              </a:tr>
            </a:tbl>
          </a:graphicData>
        </a:graphic>
      </p:graphicFrame>
      <p:sp>
        <p:nvSpPr>
          <p:cNvPr id="22" name="Nedadgående pil 21"/>
          <p:cNvSpPr/>
          <p:nvPr/>
        </p:nvSpPr>
        <p:spPr bwMode="auto">
          <a:xfrm>
            <a:off x="7524328" y="3068960"/>
            <a:ext cx="1152128" cy="1008112"/>
          </a:xfrm>
          <a:prstGeom prst="downArrow">
            <a:avLst/>
          </a:prstGeom>
          <a:solidFill>
            <a:schemeClr val="accent1"/>
          </a:solidFill>
          <a:ln w="6350" cap="flat" cmpd="sng" algn="ctr">
            <a:noFill/>
            <a:prstDash val="solid"/>
            <a:round/>
            <a:headEnd type="none" w="med" len="med"/>
            <a:tailEnd type="none" w="med" len="med"/>
          </a:ln>
          <a:effectLst/>
        </p:spPr>
        <p:txBody>
          <a:bodyPr vert="vert" wrap="square" lIns="72000" tIns="54000" rIns="72000" bIns="54000" numCol="1" rtlCol="0" anchor="ctr" anchorCtr="0" compatLnSpc="1">
            <a:prstTxWarp prst="textNoShape">
              <a:avLst/>
            </a:prstTxWarp>
          </a:bodyPr>
          <a:lstStyle/>
          <a:p>
            <a:pPr algn="ctr" defTabSz="914378"/>
            <a:r>
              <a:rPr lang="da-DK" sz="900" dirty="0">
                <a:solidFill>
                  <a:schemeClr val="bg1"/>
                </a:solidFill>
              </a:rPr>
              <a:t>Mindre end eller lig med</a:t>
            </a:r>
          </a:p>
        </p:txBody>
      </p:sp>
      <p:sp>
        <p:nvSpPr>
          <p:cNvPr id="12" name="Rektangel 1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0" name="Gruppe 9"/>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5" name="Rektangel 24"/>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6" name="Rektangel 25"/>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7" name="Rektangel 26"/>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8" name="Rektangel 17"/>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9" name="Rektangel 18"/>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20" name="Rektangel 19"/>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1"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3" name="Rektangel 22"/>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4" name="Rektangel 23"/>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029326" cy="762000"/>
          </a:xfrm>
        </p:spPr>
        <p:txBody>
          <a:bodyPr/>
          <a:lstStyle/>
          <a:p>
            <a:r>
              <a:rPr lang="da-DK" dirty="0" smtClean="0"/>
              <a:t>Marginer er med til at give et positivt visuelt indtryk og skal derfor altid overholdes</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Marginen skal være af samme størrelse</a:t>
            </a:r>
          </a:p>
          <a:p>
            <a:pPr marL="174621"/>
            <a:r>
              <a:rPr lang="da-DK" sz="900" dirty="0"/>
              <a:t>Det er vigtigt, at specielt marginen til højre og venstre, men også gerne den i bunden,  har ens afstand fra kanten, for at give et mere ligevægtigt indtryk af siden.</a:t>
            </a:r>
          </a:p>
          <a:p>
            <a:pPr marL="174621"/>
            <a:endParaRPr lang="da-DK" sz="900" dirty="0"/>
          </a:p>
          <a:p>
            <a:pPr marL="174621"/>
            <a:r>
              <a:rPr lang="da-DK" sz="900" dirty="0"/>
              <a:t>En god størrelse for en passende margin er 1,5-2 cm.</a:t>
            </a:r>
          </a:p>
          <a:p>
            <a:pPr marL="174621"/>
            <a:endParaRPr lang="da-DK" sz="900" b="1" dirty="0"/>
          </a:p>
          <a:p>
            <a:pPr marL="174621"/>
            <a:r>
              <a:rPr lang="da-DK" sz="900" b="1" dirty="0"/>
              <a:t>Bryd aldrig dine marginer</a:t>
            </a:r>
          </a:p>
          <a:p>
            <a:pPr marL="174621"/>
            <a:r>
              <a:rPr lang="da-DK" sz="900" dirty="0"/>
              <a:t>På et klassisk </a:t>
            </a:r>
            <a:r>
              <a:rPr lang="da-DK" sz="900" dirty="0" smtClean="0"/>
              <a:t>dias uden </a:t>
            </a:r>
            <a:r>
              <a:rPr lang="da-DK" sz="900" dirty="0"/>
              <a:t>kunstneriske elementer er der aldrig en grund til at bryde de opstilede marginer. Enten må indholdet tilpasses eller også må det deles over flere sider.</a:t>
            </a:r>
          </a:p>
          <a:p>
            <a:pPr marL="174621"/>
            <a:endParaRPr lang="da-DK" sz="900" dirty="0"/>
          </a:p>
          <a:p>
            <a:pPr marL="174621"/>
            <a:r>
              <a:rPr lang="da-DK" sz="900" dirty="0"/>
              <a:t>Undtagelsen fra denne regel er sidetallet og ”hvor er vi nu” elementet.</a:t>
            </a:r>
          </a:p>
          <a:p>
            <a:pPr marL="174621"/>
            <a:endParaRPr lang="da-DK" sz="900" b="1" dirty="0"/>
          </a:p>
          <a:p>
            <a:pPr marL="174621"/>
            <a:r>
              <a:rPr lang="da-DK" sz="900" b="1" dirty="0"/>
              <a:t>Manglen på marginer efterlader et rodet indtryk</a:t>
            </a:r>
          </a:p>
          <a:p>
            <a:pPr marL="174621"/>
            <a:r>
              <a:rPr lang="da-DK" sz="900" dirty="0"/>
              <a:t>Marginerne er med til at skabe såkaldt ”</a:t>
            </a:r>
            <a:r>
              <a:rPr lang="da-DK" sz="900" dirty="0" err="1"/>
              <a:t>white</a:t>
            </a:r>
            <a:r>
              <a:rPr lang="da-DK" sz="900" dirty="0"/>
              <a:t> </a:t>
            </a:r>
            <a:r>
              <a:rPr lang="da-DK" sz="900" dirty="0" err="1"/>
              <a:t>space</a:t>
            </a:r>
            <a:r>
              <a:rPr lang="da-DK" sz="900" dirty="0"/>
              <a:t>” på siden. Det gør siden mere overskuelig og nemmere at ”hvile øjet på”. </a:t>
            </a:r>
            <a:endParaRPr lang="da-DK" sz="900" b="1" dirty="0"/>
          </a:p>
          <a:p>
            <a:pPr marL="174621"/>
            <a:endParaRPr lang="da-DK" sz="900" b="1" dirty="0"/>
          </a:p>
          <a:p>
            <a:pPr marL="174621"/>
            <a:r>
              <a:rPr lang="da-DK" sz="900" b="1" dirty="0"/>
              <a:t>Marginer gør det nemmere at printe</a:t>
            </a:r>
          </a:p>
          <a:p>
            <a:pPr marL="174621"/>
            <a:r>
              <a:rPr lang="da-DK" sz="900" dirty="0"/>
              <a:t>Nogle printere har svært ved at printe det, der er helt ude i siden af papiret. Det er derfor en god idé at sørge for, at der er god plads til hver side.</a:t>
            </a:r>
          </a:p>
          <a:p>
            <a:pPr marL="174621"/>
            <a:endParaRPr lang="da-DK" sz="900" dirty="0"/>
          </a:p>
          <a:p>
            <a:pPr marL="174621"/>
            <a:r>
              <a:rPr lang="da-DK" sz="900" b="1" dirty="0"/>
              <a:t>Marginer minimerer risikoen for projektorer, der ikke er justeret helt korrekt</a:t>
            </a:r>
          </a:p>
          <a:p>
            <a:pPr marL="174621"/>
            <a:r>
              <a:rPr lang="da-DK" sz="900" dirty="0"/>
              <a:t>En række projektorer i mødelokaler er sat lidt skævt op, så en af kanterne ikke rammer det opstillede lærred. Ved at have marginer tages der højde for dette problem.</a:t>
            </a:r>
          </a:p>
          <a:p>
            <a:pPr marL="174621"/>
            <a:endParaRPr lang="da-DK" sz="900"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75</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22" name="Afrundet rektangulær billedforklaring 21"/>
          <p:cNvSpPr/>
          <p:nvPr/>
        </p:nvSpPr>
        <p:spPr bwMode="auto">
          <a:xfrm>
            <a:off x="251520" y="2060848"/>
            <a:ext cx="432048" cy="288032"/>
          </a:xfrm>
          <a:prstGeom prst="wedgeRoundRectCallout">
            <a:avLst>
              <a:gd name="adj1" fmla="val 84989"/>
              <a:gd name="adj2" fmla="val 49272"/>
              <a:gd name="adj3" fmla="val 16667"/>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800" dirty="0">
                <a:solidFill>
                  <a:schemeClr val="bg1"/>
                </a:solidFill>
              </a:rPr>
              <a:t>Margin</a:t>
            </a:r>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
        <p:nvSpPr>
          <p:cNvPr id="12" name="Rektangel 11"/>
          <p:cNvSpPr/>
          <p:nvPr/>
        </p:nvSpPr>
        <p:spPr bwMode="auto">
          <a:xfrm>
            <a:off x="754681"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3" name="Gruppe 12"/>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4" name="Rektangel 13"/>
          <p:cNvSpPr/>
          <p:nvPr/>
        </p:nvSpPr>
        <p:spPr bwMode="auto">
          <a:xfrm>
            <a:off x="1086114" y="2392625"/>
            <a:ext cx="3535331" cy="1582035"/>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rgbClr val="000000"/>
                </a:solidFill>
                <a:latin typeface="Verdana"/>
              </a:rPr>
              <a:t>Det primære indhold på dit dias</a:t>
            </a:r>
            <a:br>
              <a:rPr lang="da-DK" sz="900" kern="0" dirty="0">
                <a:solidFill>
                  <a:srgbClr val="000000"/>
                </a:solidFill>
                <a:latin typeface="Verdana"/>
              </a:rPr>
            </a:br>
            <a:r>
              <a:rPr lang="da-DK" sz="900" kern="0" dirty="0">
                <a:solidFill>
                  <a:srgbClr val="000000"/>
                </a:solidFill>
                <a:latin typeface="Verdana"/>
              </a:rPr>
              <a:t>(tekst, figurer, diagrammer eller kombinationer)</a:t>
            </a:r>
          </a:p>
        </p:txBody>
      </p:sp>
      <p:sp>
        <p:nvSpPr>
          <p:cNvPr id="15" name="Rektangel 14"/>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6" name="Rektangel 15"/>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8" name="Rektangel 17"/>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19"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0" name="Rektangel 19"/>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1" name="Rektangel 20"/>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424862" cy="762000"/>
          </a:xfrm>
          <a:noFill/>
        </p:spPr>
        <p:txBody>
          <a:bodyPr/>
          <a:lstStyle/>
          <a:p>
            <a:r>
              <a:rPr lang="da-DK" dirty="0" smtClean="0"/>
              <a:t>Indholdet er det primære budskab på siden og kan bestå af op til fem forskellige kombinerbare typer af indhold</a:t>
            </a:r>
            <a:endParaRPr lang="da-DK" dirty="0"/>
          </a:p>
        </p:txBody>
      </p:sp>
      <p:sp>
        <p:nvSpPr>
          <p:cNvPr id="4" name="Pentagon 3"/>
          <p:cNvSpPr/>
          <p:nvPr/>
        </p:nvSpPr>
        <p:spPr bwMode="auto">
          <a:xfrm flipH="1">
            <a:off x="5148064"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Indholdet er budskabet fra </a:t>
            </a:r>
            <a:r>
              <a:rPr lang="da-DK" sz="900" b="1" dirty="0" smtClean="0"/>
              <a:t>storyboard</a:t>
            </a:r>
            <a:endParaRPr lang="da-DK" sz="900" b="1" dirty="0"/>
          </a:p>
          <a:p>
            <a:pPr marL="174621"/>
            <a:r>
              <a:rPr lang="da-DK" sz="900" dirty="0"/>
              <a:t>Indholdet er (eventuelt med </a:t>
            </a:r>
            <a:r>
              <a:rPr lang="da-DK" sz="900" dirty="0" err="1"/>
              <a:t>kicker/tombstone</a:t>
            </a:r>
            <a:r>
              <a:rPr lang="da-DK" sz="900" dirty="0"/>
              <a:t> elementet) selve budskabet på siden. Alle øvrige elementer er med til at sætte rammen for indholdet.</a:t>
            </a:r>
          </a:p>
          <a:p>
            <a:pPr marL="174621"/>
            <a:endParaRPr lang="da-DK" sz="900" i="1" dirty="0"/>
          </a:p>
          <a:p>
            <a:pPr marL="174621"/>
            <a:r>
              <a:rPr lang="da-DK" sz="900" b="1" dirty="0"/>
              <a:t>Indholdet kan bestå af fem forskellige typer</a:t>
            </a:r>
          </a:p>
          <a:p>
            <a:pPr marL="174621"/>
            <a:r>
              <a:rPr lang="da-DK" sz="900" dirty="0"/>
              <a:t>Indholdet kan overordnet set inddeles i fem forskellige typer, med hver deres fordele og ulemper.</a:t>
            </a:r>
            <a:br>
              <a:rPr lang="da-DK" sz="900" dirty="0"/>
            </a:br>
            <a:endParaRPr lang="da-DK" sz="900" dirty="0"/>
          </a:p>
          <a:p>
            <a:pPr marL="263519" indent="-84136">
              <a:buFont typeface="Arial" pitchFamily="34" charset="0"/>
              <a:buChar char="•"/>
            </a:pPr>
            <a:r>
              <a:rPr lang="da-DK" sz="900" dirty="0"/>
              <a:t>Tekst</a:t>
            </a:r>
            <a:br>
              <a:rPr lang="da-DK" sz="900" dirty="0"/>
            </a:br>
            <a:r>
              <a:rPr lang="da-DK" sz="900" i="1" dirty="0"/>
              <a:t>Eksempelvis citater</a:t>
            </a:r>
            <a:br>
              <a:rPr lang="da-DK" sz="900" i="1" dirty="0"/>
            </a:br>
            <a:endParaRPr lang="da-DK" sz="900" i="1" dirty="0"/>
          </a:p>
          <a:p>
            <a:pPr marL="263519" indent="-84136">
              <a:buFont typeface="Arial" pitchFamily="34" charset="0"/>
              <a:buChar char="•"/>
            </a:pPr>
            <a:r>
              <a:rPr lang="da-DK" sz="900" dirty="0"/>
              <a:t>Tabel</a:t>
            </a:r>
            <a:r>
              <a:rPr lang="da-DK" sz="900" i="1" dirty="0"/>
              <a:t/>
            </a:r>
            <a:br>
              <a:rPr lang="da-DK" sz="900" i="1" dirty="0"/>
            </a:br>
            <a:r>
              <a:rPr lang="da-DK" sz="900" i="1" dirty="0"/>
              <a:t>Eksempelvis data grupperet efter afdeling og projekt</a:t>
            </a:r>
          </a:p>
          <a:p>
            <a:pPr marL="263519" indent="-84136">
              <a:buFont typeface="Arial" pitchFamily="34" charset="0"/>
              <a:buChar char="•"/>
            </a:pPr>
            <a:endParaRPr lang="da-DK" sz="900" i="1" dirty="0"/>
          </a:p>
          <a:p>
            <a:pPr marL="263519" indent="-84136">
              <a:buFont typeface="Arial" pitchFamily="34" charset="0"/>
              <a:buChar char="•"/>
            </a:pPr>
            <a:r>
              <a:rPr lang="da-DK" sz="900" dirty="0"/>
              <a:t>Diagram m. numeriske data</a:t>
            </a:r>
            <a:br>
              <a:rPr lang="da-DK" sz="900" dirty="0"/>
            </a:br>
            <a:r>
              <a:rPr lang="da-DK" sz="900" i="1" dirty="0"/>
              <a:t>Eksempelvis et søjlediagram</a:t>
            </a:r>
            <a:r>
              <a:rPr lang="da-DK" sz="900" dirty="0"/>
              <a:t/>
            </a:r>
            <a:br>
              <a:rPr lang="da-DK" sz="900" dirty="0"/>
            </a:br>
            <a:r>
              <a:rPr lang="da-DK" sz="900" dirty="0"/>
              <a:t>.</a:t>
            </a:r>
          </a:p>
          <a:p>
            <a:pPr marL="263519" indent="-84136">
              <a:buFont typeface="Arial" pitchFamily="34" charset="0"/>
              <a:buChar char="•"/>
            </a:pPr>
            <a:r>
              <a:rPr lang="da-DK" sz="900" dirty="0"/>
              <a:t>Figur med konceptuelle data</a:t>
            </a:r>
            <a:br>
              <a:rPr lang="da-DK" sz="900" dirty="0"/>
            </a:br>
            <a:r>
              <a:rPr lang="da-DK" sz="900" i="1" dirty="0"/>
              <a:t>Eksempelvis et </a:t>
            </a:r>
            <a:r>
              <a:rPr lang="da-DK" sz="900" i="1" dirty="0" err="1"/>
              <a:t>flow-chart</a:t>
            </a:r>
            <a:r>
              <a:rPr lang="da-DK" sz="900" i="1" dirty="0"/>
              <a:t/>
            </a:r>
            <a:br>
              <a:rPr lang="da-DK" sz="900" i="1" dirty="0"/>
            </a:br>
            <a:endParaRPr lang="da-DK" sz="900" i="1" dirty="0"/>
          </a:p>
          <a:p>
            <a:pPr marL="263519" indent="-84136">
              <a:buFont typeface="Arial" pitchFamily="34" charset="0"/>
              <a:buChar char="•"/>
            </a:pPr>
            <a:r>
              <a:rPr lang="da-DK" sz="900" dirty="0"/>
              <a:t>Billede (inkl. </a:t>
            </a:r>
            <a:r>
              <a:rPr lang="da-DK" sz="900" dirty="0" err="1"/>
              <a:t>screenshots</a:t>
            </a:r>
            <a:r>
              <a:rPr lang="da-DK" sz="900" dirty="0"/>
              <a:t>)</a:t>
            </a:r>
            <a:r>
              <a:rPr lang="da-DK" sz="900" i="1" dirty="0"/>
              <a:t/>
            </a:r>
            <a:br>
              <a:rPr lang="da-DK" sz="900" i="1" dirty="0"/>
            </a:br>
            <a:r>
              <a:rPr lang="da-DK" sz="900" i="1" dirty="0"/>
              <a:t>Eksempelvis billede af en bestemt arbejdssituation</a:t>
            </a:r>
            <a:r>
              <a:rPr lang="da-DK" sz="900" dirty="0"/>
              <a:t/>
            </a:r>
            <a:br>
              <a:rPr lang="da-DK" sz="900" dirty="0"/>
            </a:br>
            <a:endParaRPr lang="da-DK" sz="900" dirty="0"/>
          </a:p>
          <a:p>
            <a:pPr marL="174621"/>
            <a:r>
              <a:rPr lang="da-DK" sz="900" dirty="0"/>
              <a:t>Typerne beskrives yderligere efterfølgende.</a:t>
            </a:r>
          </a:p>
          <a:p>
            <a:pPr marL="174621"/>
            <a:endParaRPr lang="da-DK" sz="900" dirty="0"/>
          </a:p>
          <a:p>
            <a:pPr marL="174621"/>
            <a:r>
              <a:rPr lang="da-DK" sz="900" b="1" dirty="0"/>
              <a:t>Typerne kan kombineres i det uendelige</a:t>
            </a:r>
          </a:p>
          <a:p>
            <a:pPr marL="174621"/>
            <a:r>
              <a:rPr lang="da-DK" sz="900" dirty="0"/>
              <a:t>De enkelte indholdstyper kan kombineres i det uendelige for at understøtte det aktuelle budskab bedst  muligt.</a:t>
            </a:r>
          </a:p>
          <a:p>
            <a:pPr marL="174621"/>
            <a:endParaRPr lang="da-DK" sz="900" dirty="0"/>
          </a:p>
          <a:p>
            <a:pPr marL="174621"/>
            <a:r>
              <a:rPr lang="da-DK" sz="900" b="1" dirty="0"/>
              <a:t>Vælg typen ud fra budskabet</a:t>
            </a:r>
          </a:p>
          <a:p>
            <a:pPr marL="174621"/>
            <a:r>
              <a:rPr lang="da-DK" sz="900" dirty="0"/>
              <a:t>Vælg typen af indhold, som skal benyttes baseret på det budskab, der skal kommunikeres på den enkelte side.</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76</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10"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Arnaud</a:t>
            </a:r>
            <a:r>
              <a:rPr lang="da-DK" sz="800" dirty="0" smtClean="0"/>
              <a:t>, 2012, Design </a:t>
            </a:r>
            <a:r>
              <a:rPr lang="da-DK" sz="800" dirty="0" err="1" smtClean="0"/>
              <a:t>effective</a:t>
            </a:r>
            <a:r>
              <a:rPr lang="da-DK" sz="800" dirty="0" smtClean="0"/>
              <a:t> </a:t>
            </a:r>
            <a:r>
              <a:rPr lang="da-DK" sz="800" dirty="0" err="1" smtClean="0"/>
              <a:t>presentations</a:t>
            </a:r>
            <a:r>
              <a:rPr lang="da-DK" sz="800" dirty="0" smtClean="0"/>
              <a:t>, nedtaget 24. juli 2013: http://powerful-problem-solving.com/design-effective-presentation</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chemeClr val="bg1"/>
                  </a:solidFill>
                  <a:latin typeface="Verdana"/>
                </a:rPr>
                <a:t>Det primære indhold på dit dias</a:t>
              </a:r>
              <a:br>
                <a:rPr lang="da-DK" sz="900" kern="0" dirty="0">
                  <a:solidFill>
                    <a:schemeClr val="bg1"/>
                  </a:solidFill>
                  <a:latin typeface="Verdana"/>
                </a:rPr>
              </a:br>
              <a:r>
                <a:rPr lang="da-DK" sz="900" kern="0" dirty="0">
                  <a:solidFill>
                    <a:schemeClr val="bg1"/>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424862" cy="762000"/>
          </a:xfrm>
          <a:noFill/>
        </p:spPr>
        <p:txBody>
          <a:bodyPr/>
          <a:lstStyle/>
          <a:p>
            <a:r>
              <a:rPr lang="da-DK" dirty="0" smtClean="0"/>
              <a:t>Indholdet skal understøtte ét primært budskab med maksimalt 5 understøttende pointer</a:t>
            </a:r>
            <a:endParaRPr lang="da-DK" dirty="0"/>
          </a:p>
        </p:txBody>
      </p:sp>
      <p:sp>
        <p:nvSpPr>
          <p:cNvPr id="4" name="Pentagon 3"/>
          <p:cNvSpPr/>
          <p:nvPr/>
        </p:nvSpPr>
        <p:spPr bwMode="auto">
          <a:xfrm flipH="1">
            <a:off x="5008557" y="1628800"/>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Maksimalt ét budskab pr. side</a:t>
            </a:r>
          </a:p>
          <a:p>
            <a:pPr marL="174621"/>
            <a:r>
              <a:rPr lang="da-DK" sz="900" dirty="0"/>
              <a:t>Den enkelte side skal indeholde maksimalt et budskab, der er defineret af sidens overskrift.</a:t>
            </a:r>
          </a:p>
          <a:p>
            <a:pPr marL="174621"/>
            <a:endParaRPr lang="da-DK" sz="900" dirty="0"/>
          </a:p>
          <a:p>
            <a:pPr marL="174621"/>
            <a:r>
              <a:rPr lang="da-DK" sz="900" dirty="0"/>
              <a:t>Hvis der er mere end et primært budskab skal siden deles op i to.</a:t>
            </a:r>
          </a:p>
          <a:p>
            <a:pPr marL="174621"/>
            <a:endParaRPr lang="da-DK" sz="900" dirty="0"/>
          </a:p>
          <a:p>
            <a:pPr marL="174621"/>
            <a:r>
              <a:rPr lang="da-DK" sz="900" b="1" dirty="0"/>
              <a:t>Maksimalt 5 understøttende pointer</a:t>
            </a:r>
          </a:p>
          <a:p>
            <a:pPr marL="174621"/>
            <a:r>
              <a:rPr lang="da-DK" sz="900" dirty="0"/>
              <a:t>Der skal maksimalt være fem understøttende budskaber på en side. Hvis der benyttes en </a:t>
            </a:r>
            <a:r>
              <a:rPr lang="da-DK" sz="900" dirty="0" err="1"/>
              <a:t>kicker/tombstone</a:t>
            </a:r>
            <a:r>
              <a:rPr lang="da-DK" sz="900" dirty="0"/>
              <a:t> er det maksimale antal 4.</a:t>
            </a:r>
          </a:p>
          <a:p>
            <a:pPr marL="174621"/>
            <a:endParaRPr lang="da-DK" sz="900" dirty="0"/>
          </a:p>
          <a:p>
            <a:pPr marL="174621"/>
            <a:r>
              <a:rPr lang="da-DK" sz="900" dirty="0"/>
              <a:t>De understøttende budskaber kan være tekst, grafer, billeder eller lignende.</a:t>
            </a:r>
          </a:p>
          <a:p>
            <a:pPr marL="174621"/>
            <a:endParaRPr lang="da-DK" sz="900" dirty="0"/>
          </a:p>
          <a:p>
            <a:pPr marL="174621"/>
            <a:r>
              <a:rPr lang="da-DK" sz="900" dirty="0"/>
              <a:t>Det mest hensigtsmæssige er at have 3 understøttende budskaber. Dette gør siden nem at overskue og budskabet hurtigt at forstå for læseren.</a:t>
            </a:r>
          </a:p>
          <a:p>
            <a:pPr marL="174621"/>
            <a:endParaRPr lang="da-DK" sz="900" dirty="0"/>
          </a:p>
          <a:p>
            <a:pPr marL="174621"/>
            <a:r>
              <a:rPr lang="da-DK" sz="900" b="1" dirty="0"/>
              <a:t>Kun indhold der understøtter det primære budskab</a:t>
            </a:r>
          </a:p>
          <a:p>
            <a:pPr marL="174621"/>
            <a:r>
              <a:rPr lang="da-DK" sz="900" dirty="0"/>
              <a:t>Hvis et indholdselement ikke understøtter det primære budskab, så skal det ikke være på siden. Dette kan være svært, hvis der er en analyse, der er brugt lang tid på, som man gerne vil vise. Husk altid på at formålet er at </a:t>
            </a:r>
            <a:r>
              <a:rPr lang="da-DK" sz="900" dirty="0" smtClean="0"/>
              <a:t>kommunikere </a:t>
            </a:r>
            <a:r>
              <a:rPr lang="da-DK" sz="900" dirty="0"/>
              <a:t>budskabet – intet andet.</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77</a:t>
            </a:fld>
            <a:endParaRPr lang="da-DK"/>
          </a:p>
        </p:txBody>
      </p:sp>
      <p:sp>
        <p:nvSpPr>
          <p:cNvPr id="17" name="Tekstboks 16"/>
          <p:cNvSpPr txBox="1"/>
          <p:nvPr/>
        </p:nvSpPr>
        <p:spPr>
          <a:xfrm>
            <a:off x="827584" y="4859868"/>
            <a:ext cx="4032448" cy="369332"/>
          </a:xfrm>
          <a:prstGeom prst="rect">
            <a:avLst/>
          </a:prstGeom>
          <a:noFill/>
        </p:spPr>
        <p:txBody>
          <a:bodyPr wrap="square" lIns="0" tIns="0" rIns="0" bIns="0" rtlCol="0">
            <a:spAutoFit/>
          </a:bodyPr>
          <a:lstStyle/>
          <a:p>
            <a:pPr marL="261932" indent="-261932"/>
            <a:r>
              <a:rPr lang="da-DK" sz="800" dirty="0"/>
              <a:t>Note: Den grå og blå baggrund er </a:t>
            </a:r>
            <a:r>
              <a:rPr lang="da-DK" sz="800" dirty="0" smtClean="0"/>
              <a:t>brugt </a:t>
            </a:r>
            <a:r>
              <a:rPr lang="da-DK" sz="800" dirty="0"/>
              <a:t>for at synliggøre de enkelte elementer. Farvelægningen af elementerne skal afhænge af den enkelte </a:t>
            </a:r>
            <a:r>
              <a:rPr lang="da-DK" sz="800" dirty="0" err="1"/>
              <a:t>farvepalette</a:t>
            </a:r>
            <a:r>
              <a:rPr lang="da-DK" sz="800" dirty="0"/>
              <a:t>, der er valgt til præsentationen</a:t>
            </a:r>
          </a:p>
        </p:txBody>
      </p:sp>
      <p:sp>
        <p:nvSpPr>
          <p:cNvPr id="10" name="Tekstfelt 11"/>
          <p:cNvSpPr txBox="1"/>
          <p:nvPr/>
        </p:nvSpPr>
        <p:spPr>
          <a:xfrm>
            <a:off x="827584" y="6474241"/>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Arnaud</a:t>
            </a:r>
            <a:r>
              <a:rPr lang="da-DK" sz="800" dirty="0" smtClean="0"/>
              <a:t>, 2012, Design </a:t>
            </a:r>
            <a:r>
              <a:rPr lang="da-DK" sz="800" dirty="0" err="1" smtClean="0"/>
              <a:t>effective</a:t>
            </a:r>
            <a:r>
              <a:rPr lang="da-DK" sz="800" dirty="0" smtClean="0"/>
              <a:t> </a:t>
            </a:r>
            <a:r>
              <a:rPr lang="da-DK" sz="800" dirty="0" err="1" smtClean="0"/>
              <a:t>presentations</a:t>
            </a:r>
            <a:r>
              <a:rPr lang="da-DK" sz="800" dirty="0" smtClean="0"/>
              <a:t>, nedtaget 24. juli 2013: http://powerful-problem-solving.com/design-effective-presentation | Cliff Atkinson CA, 2007, </a:t>
            </a:r>
            <a:r>
              <a:rPr lang="da-DK" sz="800" dirty="0" err="1" smtClean="0"/>
              <a:t>Beyond</a:t>
            </a:r>
            <a:r>
              <a:rPr lang="da-DK" sz="800" dirty="0" smtClean="0"/>
              <a:t> </a:t>
            </a:r>
            <a:r>
              <a:rPr lang="da-DK" sz="800" dirty="0" err="1" smtClean="0"/>
              <a:t>Bullet</a:t>
            </a:r>
            <a:r>
              <a:rPr lang="da-DK" sz="800" dirty="0" smtClean="0"/>
              <a:t> </a:t>
            </a:r>
            <a:r>
              <a:rPr lang="da-DK" sz="800" dirty="0" err="1" smtClean="0"/>
              <a:t>Poins</a:t>
            </a:r>
            <a:r>
              <a:rPr lang="da-DK" sz="800" dirty="0" smtClean="0"/>
              <a:t>, </a:t>
            </a:r>
            <a:r>
              <a:rPr lang="da-DK" sz="800" dirty="0" err="1" smtClean="0"/>
              <a:t>Seattel</a:t>
            </a:r>
            <a:r>
              <a:rPr lang="da-DK" sz="800" dirty="0" smtClean="0"/>
              <a:t>: Microsoft </a:t>
            </a:r>
            <a:r>
              <a:rPr lang="da-DK" sz="800" dirty="0" err="1" smtClean="0"/>
              <a:t>Press</a:t>
            </a:r>
            <a:endParaRPr lang="da-DK" sz="800" dirty="0" smtClean="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grpSp>
        <p:nvGrpSpPr>
          <p:cNvPr id="12" name="Gruppe 11"/>
          <p:cNvGrpSpPr/>
          <p:nvPr/>
        </p:nvGrpSpPr>
        <p:grpSpPr>
          <a:xfrm>
            <a:off x="755479" y="1628800"/>
            <a:ext cx="4198292" cy="3168351"/>
            <a:chOff x="755479" y="1628800"/>
            <a:chExt cx="4198292" cy="3168351"/>
          </a:xfrm>
        </p:grpSpPr>
        <p:sp>
          <p:nvSpPr>
            <p:cNvPr id="13" name="Rektangel 12"/>
            <p:cNvSpPr/>
            <p:nvPr/>
          </p:nvSpPr>
          <p:spPr bwMode="auto">
            <a:xfrm>
              <a:off x="755576" y="1628800"/>
              <a:ext cx="4198195" cy="3168351"/>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nvGrpSpPr>
            <p:cNvPr id="14" name="Gruppe 13"/>
            <p:cNvGrpSpPr/>
            <p:nvPr/>
          </p:nvGrpSpPr>
          <p:grpSpPr>
            <a:xfrm>
              <a:off x="755576" y="1628800"/>
              <a:ext cx="4198001" cy="3168351"/>
              <a:chOff x="-870" y="-17263"/>
              <a:chExt cx="9144448" cy="6885383"/>
            </a:xfrm>
          </p:grpSpPr>
          <p:sp>
            <p:nvSpPr>
              <p:cNvPr id="23" name="Rektangel 22"/>
              <p:cNvSpPr/>
              <p:nvPr/>
            </p:nvSpPr>
            <p:spPr bwMode="auto">
              <a:xfrm>
                <a:off x="8603578"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4" name="Rektangel 23"/>
              <p:cNvSpPr/>
              <p:nvPr/>
            </p:nvSpPr>
            <p:spPr bwMode="auto">
              <a:xfrm>
                <a:off x="-870" y="-17263"/>
                <a:ext cx="540000" cy="685800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sp>
            <p:nvSpPr>
              <p:cNvPr id="25" name="Rektangel 24"/>
              <p:cNvSpPr/>
              <p:nvPr/>
            </p:nvSpPr>
            <p:spPr bwMode="auto">
              <a:xfrm rot="5400000">
                <a:off x="4301564" y="2026555"/>
                <a:ext cx="540000" cy="9143129"/>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sz="900" dirty="0" err="1">
                  <a:solidFill>
                    <a:schemeClr val="bg1"/>
                  </a:solidFill>
                </a:endParaRPr>
              </a:p>
            </p:txBody>
          </p:sp>
        </p:grpSp>
        <p:sp>
          <p:nvSpPr>
            <p:cNvPr id="15" name="Rektangel 14"/>
            <p:cNvSpPr/>
            <p:nvPr/>
          </p:nvSpPr>
          <p:spPr bwMode="auto">
            <a:xfrm>
              <a:off x="1086114" y="2392625"/>
              <a:ext cx="3535331" cy="1582035"/>
            </a:xfrm>
            <a:prstGeom prst="rect">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900" kern="0" dirty="0">
                  <a:solidFill>
                    <a:schemeClr val="bg1"/>
                  </a:solidFill>
                  <a:latin typeface="Verdana"/>
                </a:rPr>
                <a:t>Det primære indhold på dit dias</a:t>
              </a:r>
              <a:br>
                <a:rPr lang="da-DK" sz="900" kern="0" dirty="0">
                  <a:solidFill>
                    <a:schemeClr val="bg1"/>
                  </a:solidFill>
                  <a:latin typeface="Verdana"/>
                </a:rPr>
              </a:br>
              <a:r>
                <a:rPr lang="da-DK" sz="900" kern="0" dirty="0">
                  <a:solidFill>
                    <a:schemeClr val="bg1"/>
                  </a:solidFill>
                  <a:latin typeface="Verdana"/>
                </a:rPr>
                <a:t>(tekst, figurer, diagrammer eller kombinationer)</a:t>
              </a:r>
            </a:p>
          </p:txBody>
        </p:sp>
        <p:sp>
          <p:nvSpPr>
            <p:cNvPr id="16" name="Rektangel 15"/>
            <p:cNvSpPr/>
            <p:nvPr/>
          </p:nvSpPr>
          <p:spPr bwMode="auto">
            <a:xfrm>
              <a:off x="1086114" y="1876329"/>
              <a:ext cx="3535331" cy="351520"/>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900" b="1" kern="0">
                  <a:solidFill>
                    <a:srgbClr val="000000"/>
                  </a:solidFill>
                  <a:latin typeface="Verdana"/>
                </a:rPr>
                <a:t>Overskriften skal indeholde det enkelte dias hovedbudskab formuleret som en sætning</a:t>
              </a:r>
              <a:endParaRPr kumimoji="0" lang="da-DK" sz="900" b="0" i="0" u="none" strike="noStrike" cap="none" normalizeH="0" baseline="0" dirty="0" err="1" smtClean="0">
                <a:ln>
                  <a:noFill/>
                </a:ln>
                <a:solidFill>
                  <a:schemeClr val="bg1"/>
                </a:solidFill>
                <a:effectLst/>
              </a:endParaRPr>
            </a:p>
          </p:txBody>
        </p:sp>
        <p:sp>
          <p:nvSpPr>
            <p:cNvPr id="18" name="Rektangel 17"/>
            <p:cNvSpPr/>
            <p:nvPr/>
          </p:nvSpPr>
          <p:spPr bwMode="auto">
            <a:xfrm>
              <a:off x="755577" y="1628800"/>
              <a:ext cx="4197794" cy="12519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500" b="1" dirty="0"/>
                <a:t>Navn på præsentationen &gt; Aktuelt punkt (fra indholdsfortegnelsen)</a:t>
              </a:r>
            </a:p>
          </p:txBody>
        </p:sp>
        <p:sp>
          <p:nvSpPr>
            <p:cNvPr id="19" name="Rektangel 18"/>
            <p:cNvSpPr/>
            <p:nvPr/>
          </p:nvSpPr>
          <p:spPr bwMode="auto">
            <a:xfrm>
              <a:off x="1301186" y="4037377"/>
              <a:ext cx="3173489" cy="239966"/>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500" dirty="0" err="1"/>
                <a:t>Kicker</a:t>
              </a:r>
              <a:r>
                <a:rPr lang="da-DK" sz="500" dirty="0"/>
                <a:t>/</a:t>
              </a:r>
              <a:r>
                <a:rPr lang="da-DK" sz="500" dirty="0" err="1"/>
                <a:t>Tombstone</a:t>
              </a:r>
              <a:r>
                <a:rPr lang="da-DK" sz="500" dirty="0"/>
                <a:t> bruges til at beskrive ”so </a:t>
              </a:r>
              <a:r>
                <a:rPr lang="da-DK" sz="500" dirty="0" err="1"/>
                <a:t>what</a:t>
              </a:r>
              <a:r>
                <a:rPr lang="da-DK" sz="500" dirty="0"/>
                <a:t>”, konklusionen eller implikationen ved det enkelte </a:t>
              </a:r>
              <a:r>
                <a:rPr lang="da-DK" sz="500" dirty="0" smtClean="0"/>
                <a:t>dias. </a:t>
              </a:r>
              <a:r>
                <a:rPr lang="da-DK" sz="500" dirty="0"/>
                <a:t>Kan også bruges til at underbygge overskriften.</a:t>
              </a:r>
            </a:p>
          </p:txBody>
        </p:sp>
        <p:sp>
          <p:nvSpPr>
            <p:cNvPr id="20" name="Pladsholder til indhold 2"/>
            <p:cNvSpPr txBox="1">
              <a:spLocks/>
            </p:cNvSpPr>
            <p:nvPr/>
          </p:nvSpPr>
          <p:spPr bwMode="auto">
            <a:xfrm>
              <a:off x="1102843" y="4340060"/>
              <a:ext cx="3535331" cy="199309"/>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100" kern="0" dirty="0">
                  <a:latin typeface="+mn-lt"/>
                </a:rPr>
                <a:t>Noter:</a:t>
              </a:r>
            </a:p>
            <a:p>
              <a:pPr defTabSz="914378">
                <a:lnSpc>
                  <a:spcPct val="105000"/>
                </a:lnSpc>
                <a:spcBef>
                  <a:spcPct val="20000"/>
                </a:spcBef>
                <a:buSzPct val="90000"/>
                <a:defRPr/>
              </a:pPr>
              <a:r>
                <a:rPr lang="da-DK" sz="100" kern="0" dirty="0">
                  <a:latin typeface="+mn-lt"/>
                </a:rPr>
                <a:t>Kilder:</a:t>
              </a:r>
            </a:p>
          </p:txBody>
        </p:sp>
        <p:sp>
          <p:nvSpPr>
            <p:cNvPr id="21" name="Rektangel 20"/>
            <p:cNvSpPr/>
            <p:nvPr/>
          </p:nvSpPr>
          <p:spPr bwMode="auto">
            <a:xfrm>
              <a:off x="904500" y="4639024"/>
              <a:ext cx="165286" cy="120240"/>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100" kern="0" dirty="0">
                  <a:latin typeface="+mn-lt"/>
                </a:rPr>
                <a:t>X</a:t>
              </a:r>
            </a:p>
          </p:txBody>
        </p:sp>
        <p:sp>
          <p:nvSpPr>
            <p:cNvPr id="22" name="Rektangel 21"/>
            <p:cNvSpPr/>
            <p:nvPr/>
          </p:nvSpPr>
          <p:spPr bwMode="auto">
            <a:xfrm>
              <a:off x="755479" y="1628800"/>
              <a:ext cx="4198195" cy="3168351"/>
            </a:xfrm>
            <a:prstGeom prst="rect">
              <a:avLst/>
            </a:prstGeom>
            <a:no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a-DK" sz="900" b="0" i="0" u="none" strike="noStrike" cap="none" normalizeH="0" baseline="0" dirty="0" err="1" smtClean="0">
                <a:ln>
                  <a:noFill/>
                </a:ln>
                <a:solidFill>
                  <a:schemeClr val="bg1"/>
                </a:solidFill>
                <a:effectLst/>
                <a:latin typeface="Verdana" pitchFamily="34" charset="0"/>
              </a:endParaRPr>
            </a:p>
          </p:txBody>
        </p:sp>
      </p:grpSp>
    </p:spTree>
    <p:extLst>
      <p:ext uri="{BB962C8B-B14F-4D97-AF65-F5344CB8AC3E}">
        <p14:creationId xmlns:p14="http://schemas.microsoft.com/office/powerpoint/2010/main" xmlns="" val="278246311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424862" cy="762000"/>
          </a:xfrm>
          <a:noFill/>
        </p:spPr>
        <p:txBody>
          <a:bodyPr/>
          <a:lstStyle/>
          <a:p>
            <a:r>
              <a:rPr lang="da-DK" dirty="0" smtClean="0"/>
              <a:t>Brug et aktivt stramt sprog i dine formuleringer og begræns </a:t>
            </a:r>
            <a:r>
              <a:rPr lang="da-DK" dirty="0" err="1" smtClean="0"/>
              <a:t>fagord</a:t>
            </a:r>
            <a:r>
              <a:rPr lang="da-DK" dirty="0" smtClean="0"/>
              <a:t> og lange sætninger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78</a:t>
            </a:fld>
            <a:endParaRPr lang="da-DK" noProof="0" dirty="0"/>
          </a:p>
        </p:txBody>
      </p:sp>
      <p:pic>
        <p:nvPicPr>
          <p:cNvPr id="5" name="Billede 4" descr="8413054761_4e011f4a66_o.jpg"/>
          <p:cNvPicPr>
            <a:picLocks/>
          </p:cNvPicPr>
          <p:nvPr/>
        </p:nvPicPr>
        <p:blipFill>
          <a:blip r:embed="rId2" cstate="print"/>
          <a:srcRect l="26230" t="1639" r="22131"/>
          <a:stretch>
            <a:fillRect/>
          </a:stretch>
        </p:blipFill>
        <p:spPr>
          <a:xfrm>
            <a:off x="719138" y="1665606"/>
            <a:ext cx="2952000" cy="4294800"/>
          </a:xfrm>
          <a:prstGeom prst="rect">
            <a:avLst/>
          </a:prstGeom>
        </p:spPr>
      </p:pic>
      <p:sp>
        <p:nvSpPr>
          <p:cNvPr id="7" name="Rektangel 6"/>
          <p:cNvSpPr/>
          <p:nvPr/>
        </p:nvSpPr>
        <p:spPr bwMode="auto">
          <a:xfrm>
            <a:off x="4067944" y="1665606"/>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Regler for sprogbrug i præsentationer</a:t>
            </a:r>
          </a:p>
          <a:p>
            <a:pPr defTabSz="914378"/>
            <a:endParaRPr lang="da-DK" sz="900" b="1" u="sng" dirty="0"/>
          </a:p>
          <a:p>
            <a:pPr defTabSz="914378"/>
            <a:r>
              <a:rPr lang="da-DK" sz="900" b="1" dirty="0"/>
              <a:t>Brug aktivt </a:t>
            </a:r>
            <a:r>
              <a:rPr lang="da-DK" sz="900" b="1" dirty="0" smtClean="0"/>
              <a:t>sprog</a:t>
            </a:r>
            <a:endParaRPr lang="da-DK" sz="900" b="1" baseline="30000" dirty="0"/>
          </a:p>
          <a:p>
            <a:pPr marL="174621" lvl="1" indent="-182558">
              <a:buFont typeface="Arial" panose="020B0604020202020204" pitchFamily="34" charset="0"/>
              <a:buChar char="•"/>
            </a:pPr>
            <a:r>
              <a:rPr lang="da-DK" sz="900" dirty="0"/>
              <a:t>Erstat passive formuleringer med aktive formuleringer (hvem gør det) </a:t>
            </a:r>
            <a:r>
              <a:rPr lang="da-DK" sz="900" i="1" dirty="0"/>
              <a:t>Rapporten bliver leveret på mandag -&gt; Jens sender rapporten på mandag</a:t>
            </a:r>
          </a:p>
          <a:p>
            <a:pPr marL="174621" indent="-182558" defTabSz="914378"/>
            <a:endParaRPr lang="da-DK" sz="900" i="1" dirty="0"/>
          </a:p>
          <a:p>
            <a:pPr marL="174621" lvl="1" indent="-182558">
              <a:buFont typeface="Arial" panose="020B0604020202020204" pitchFamily="34" charset="0"/>
              <a:buChar char="•"/>
            </a:pPr>
            <a:r>
              <a:rPr lang="da-DK" sz="900" dirty="0"/>
              <a:t>Erstat tredje person med første eller anden person</a:t>
            </a:r>
            <a:br>
              <a:rPr lang="da-DK" sz="900" dirty="0"/>
            </a:br>
            <a:r>
              <a:rPr lang="da-DK" sz="900" i="1" u="sng" dirty="0"/>
              <a:t>Man</a:t>
            </a:r>
            <a:r>
              <a:rPr lang="da-DK" sz="900" i="1" dirty="0"/>
              <a:t> bør forholde sig til… -&gt; </a:t>
            </a:r>
            <a:r>
              <a:rPr lang="da-DK" sz="900" i="1" u="sng" dirty="0"/>
              <a:t>Du</a:t>
            </a:r>
            <a:r>
              <a:rPr lang="da-DK" sz="900" i="1" dirty="0"/>
              <a:t> bør forholde dig til</a:t>
            </a:r>
            <a:br>
              <a:rPr lang="da-DK" sz="900" i="1" dirty="0"/>
            </a:br>
            <a:endParaRPr lang="da-DK" sz="900" i="1" dirty="0"/>
          </a:p>
          <a:p>
            <a:pPr marL="174621" lvl="1" indent="-182558">
              <a:buFont typeface="Arial" panose="020B0604020202020204" pitchFamily="34" charset="0"/>
              <a:buChar char="•"/>
            </a:pPr>
            <a:r>
              <a:rPr lang="da-DK" sz="900" dirty="0"/>
              <a:t>Giv dine forslag lidt mere kant ved at bruge ord med mere vægt</a:t>
            </a:r>
            <a:br>
              <a:rPr lang="da-DK" sz="900" dirty="0"/>
            </a:br>
            <a:r>
              <a:rPr lang="da-DK" sz="900" i="1" dirty="0"/>
              <a:t>Du </a:t>
            </a:r>
            <a:r>
              <a:rPr lang="da-DK" sz="900" i="1" u="sng" dirty="0"/>
              <a:t>bør </a:t>
            </a:r>
            <a:r>
              <a:rPr lang="da-DK" sz="900" i="1" dirty="0"/>
              <a:t>forholde dig til -&gt; Du </a:t>
            </a:r>
            <a:r>
              <a:rPr lang="da-DK" sz="900" i="1" u="sng" dirty="0"/>
              <a:t>skal </a:t>
            </a:r>
            <a:r>
              <a:rPr lang="da-DK" sz="900" i="1" dirty="0"/>
              <a:t>forholde dig til</a:t>
            </a:r>
          </a:p>
          <a:p>
            <a:pPr marL="174621" lvl="1" indent="-182558">
              <a:buFont typeface="Arial" panose="020B0604020202020204" pitchFamily="34" charset="0"/>
              <a:buChar char="•"/>
            </a:pPr>
            <a:endParaRPr lang="da-DK" sz="900" i="1" dirty="0"/>
          </a:p>
          <a:p>
            <a:pPr marL="174621" lvl="1" indent="-182558">
              <a:buFont typeface="Arial" panose="020B0604020202020204" pitchFamily="34" charset="0"/>
              <a:buChar char="•"/>
            </a:pPr>
            <a:r>
              <a:rPr lang="da-DK" sz="900" dirty="0"/>
              <a:t>Erstat ord der ender på </a:t>
            </a:r>
            <a:r>
              <a:rPr lang="da-DK" sz="900" dirty="0" err="1"/>
              <a:t>-ing</a:t>
            </a:r>
            <a:r>
              <a:rPr lang="da-DK" sz="900" dirty="0"/>
              <a:t> og </a:t>
            </a:r>
            <a:r>
              <a:rPr lang="da-DK" sz="900" dirty="0" err="1"/>
              <a:t>-else</a:t>
            </a:r>
            <a:r>
              <a:rPr lang="da-DK" sz="900" dirty="0"/>
              <a:t> med udsagnsord (hvis muligt)</a:t>
            </a:r>
            <a:r>
              <a:rPr lang="da-DK" sz="900" i="1" dirty="0"/>
              <a:t/>
            </a:r>
            <a:br>
              <a:rPr lang="da-DK" sz="900" i="1" dirty="0"/>
            </a:br>
            <a:r>
              <a:rPr lang="da-DK" sz="900" i="1" dirty="0"/>
              <a:t>Gennemføre forbedring af -&gt; Forbedre</a:t>
            </a:r>
            <a:endParaRPr lang="da-DK" sz="900" dirty="0"/>
          </a:p>
          <a:p>
            <a:pPr marL="174621" indent="-182558">
              <a:buFont typeface="Arial" panose="020B0604020202020204" pitchFamily="34" charset="0"/>
              <a:buChar char="•"/>
            </a:pPr>
            <a:endParaRPr lang="da-DK" sz="900" dirty="0"/>
          </a:p>
          <a:p>
            <a:pPr marL="174621" indent="-182558"/>
            <a:r>
              <a:rPr lang="da-DK" sz="900" b="1" dirty="0"/>
              <a:t>Gør budskabet helt tydeligt</a:t>
            </a:r>
          </a:p>
          <a:p>
            <a:pPr marL="174621" indent="-182558">
              <a:buFont typeface="Arial" panose="020B0604020202020204" pitchFamily="34" charset="0"/>
              <a:buChar char="•"/>
            </a:pPr>
            <a:r>
              <a:rPr lang="da-DK" sz="900" dirty="0"/>
              <a:t>Bidrager alle ord til budskabet? Hvis ikke, så fjern ordet</a:t>
            </a:r>
          </a:p>
          <a:p>
            <a:pPr marL="174621" indent="-182558">
              <a:buFont typeface="Arial" panose="020B0604020202020204" pitchFamily="34" charset="0"/>
              <a:buChar char="•"/>
            </a:pPr>
            <a:r>
              <a:rPr lang="da-DK" sz="900" dirty="0"/>
              <a:t>Formuler dine sætninger, så et barn i 9. klasse kan forstå dem</a:t>
            </a:r>
          </a:p>
          <a:p>
            <a:pPr marL="174621" indent="-182558">
              <a:buFont typeface="Arial" panose="020B0604020202020204" pitchFamily="34" charset="0"/>
              <a:buChar char="•"/>
            </a:pPr>
            <a:r>
              <a:rPr lang="da-DK" sz="900" dirty="0"/>
              <a:t>Gør sætningerne korte: Sæt et punktum i stedet for et komma</a:t>
            </a:r>
          </a:p>
          <a:p>
            <a:pPr marL="174621" indent="-182558">
              <a:buFont typeface="Arial" panose="020B0604020202020204" pitchFamily="34" charset="0"/>
              <a:buChar char="•"/>
            </a:pPr>
            <a:r>
              <a:rPr lang="da-DK" sz="900" dirty="0"/>
              <a:t>Fjern alle unødvendige </a:t>
            </a:r>
            <a:r>
              <a:rPr lang="da-DK" sz="900" dirty="0" err="1"/>
              <a:t>fagord</a:t>
            </a:r>
            <a:endParaRPr lang="da-DK" sz="900" dirty="0"/>
          </a:p>
          <a:p>
            <a:pPr marL="174621" indent="-182558">
              <a:buFont typeface="Arial" panose="020B0604020202020204" pitchFamily="34" charset="0"/>
              <a:buChar char="•"/>
            </a:pPr>
            <a:r>
              <a:rPr lang="da-DK" sz="900" dirty="0"/>
              <a:t>Definer de nødvendige </a:t>
            </a:r>
            <a:r>
              <a:rPr lang="da-DK" sz="900" dirty="0" err="1"/>
              <a:t>fagord</a:t>
            </a:r>
            <a:r>
              <a:rPr lang="da-DK" sz="900" dirty="0"/>
              <a:t> i noterne</a:t>
            </a:r>
          </a:p>
          <a:p>
            <a:pPr marL="174621" indent="-182558">
              <a:buFont typeface="Arial" panose="020B0604020202020204" pitchFamily="34" charset="0"/>
              <a:buChar char="•"/>
            </a:pPr>
            <a:endParaRPr lang="da-DK" sz="900" dirty="0"/>
          </a:p>
          <a:p>
            <a:pPr marL="174621" indent="-182558" defTabSz="914378"/>
            <a:r>
              <a:rPr lang="da-DK" sz="900" b="1" dirty="0"/>
              <a:t>Vær konsekvent</a:t>
            </a:r>
          </a:p>
          <a:p>
            <a:pPr marL="174621" indent="-182558" defTabSz="914378">
              <a:buFont typeface="Arial" panose="020B0604020202020204" pitchFamily="34" charset="0"/>
              <a:buChar char="•"/>
            </a:pPr>
            <a:r>
              <a:rPr lang="da-DK" sz="900" dirty="0"/>
              <a:t>Forkort altid ord og begreber på samme måde på tværs af dokumentet</a:t>
            </a:r>
          </a:p>
          <a:p>
            <a:pPr marL="174621" indent="-182558" defTabSz="914378">
              <a:buFont typeface="Arial" panose="020B0604020202020204" pitchFamily="34" charset="0"/>
              <a:buChar char="•"/>
            </a:pPr>
            <a:r>
              <a:rPr lang="da-DK" sz="900" dirty="0"/>
              <a:t>Stavemåder skal altid være ens (undgå </a:t>
            </a:r>
            <a:r>
              <a:rPr lang="da-DK" sz="900" dirty="0" err="1"/>
              <a:t>majonaise</a:t>
            </a:r>
            <a:r>
              <a:rPr lang="da-DK" sz="900" dirty="0"/>
              <a:t>, mayonnaise og </a:t>
            </a:r>
            <a:r>
              <a:rPr lang="da-DK" sz="900" dirty="0" err="1"/>
              <a:t>mayo</a:t>
            </a:r>
            <a:r>
              <a:rPr lang="da-DK" sz="900" dirty="0"/>
              <a:t> i samme dokument)</a:t>
            </a:r>
          </a:p>
          <a:p>
            <a:pPr marL="174621" indent="-182558" defTabSz="914378">
              <a:buFont typeface="Arial" panose="020B0604020202020204" pitchFamily="34" charset="0"/>
              <a:buChar char="•"/>
            </a:pPr>
            <a:r>
              <a:rPr lang="da-DK" sz="900" dirty="0"/>
              <a:t>Vær konsekvent med tituleringer. Hvis der bruges titel til en person skal det bruges om alle</a:t>
            </a:r>
            <a:endParaRPr lang="da-DK" sz="900" i="1" dirty="0"/>
          </a:p>
        </p:txBody>
      </p:sp>
      <p:sp>
        <p:nvSpPr>
          <p:cNvPr id="12" name="Tekstfelt 11"/>
          <p:cNvSpPr txBox="1"/>
          <p:nvPr/>
        </p:nvSpPr>
        <p:spPr>
          <a:xfrm>
            <a:off x="827584" y="6093297"/>
            <a:ext cx="7920880" cy="492443"/>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James A Street &amp; Ewa </a:t>
            </a:r>
            <a:r>
              <a:rPr lang="da-DK" sz="800" dirty="0" err="1" smtClean="0"/>
              <a:t>Dabrowska</a:t>
            </a:r>
            <a:r>
              <a:rPr lang="da-DK" sz="800" dirty="0" smtClean="0"/>
              <a:t>, 2010, More </a:t>
            </a:r>
            <a:r>
              <a:rPr lang="da-DK" sz="800" dirty="0" err="1" smtClean="0"/>
              <a:t>individual</a:t>
            </a:r>
            <a:r>
              <a:rPr lang="da-DK" sz="800" dirty="0" smtClean="0"/>
              <a:t> differences in </a:t>
            </a:r>
            <a:r>
              <a:rPr lang="da-DK" sz="800" dirty="0" err="1" smtClean="0"/>
              <a:t>language</a:t>
            </a:r>
            <a:r>
              <a:rPr lang="da-DK" sz="800" dirty="0" smtClean="0"/>
              <a:t> </a:t>
            </a:r>
            <a:r>
              <a:rPr lang="da-DK" sz="800" dirty="0" err="1" smtClean="0"/>
              <a:t>attainment</a:t>
            </a:r>
            <a:r>
              <a:rPr lang="da-DK" sz="800" dirty="0" smtClean="0"/>
              <a:t>: How </a:t>
            </a:r>
            <a:r>
              <a:rPr lang="da-DK" sz="800" dirty="0" err="1" smtClean="0"/>
              <a:t>much</a:t>
            </a:r>
            <a:r>
              <a:rPr lang="da-DK" sz="800" dirty="0" smtClean="0"/>
              <a:t> do </a:t>
            </a:r>
            <a:r>
              <a:rPr lang="da-DK" sz="800" dirty="0" err="1" smtClean="0"/>
              <a:t>adult</a:t>
            </a:r>
            <a:r>
              <a:rPr lang="da-DK" sz="800" dirty="0" smtClean="0"/>
              <a:t> </a:t>
            </a:r>
            <a:r>
              <a:rPr lang="da-DK" sz="800" dirty="0" err="1" smtClean="0"/>
              <a:t>native</a:t>
            </a:r>
            <a:r>
              <a:rPr lang="da-DK" sz="800" dirty="0" smtClean="0"/>
              <a:t> speakers of English kno </a:t>
            </a:r>
            <a:r>
              <a:rPr lang="da-DK" sz="800" dirty="0" err="1" smtClean="0"/>
              <a:t>about</a:t>
            </a:r>
            <a:r>
              <a:rPr lang="da-DK" sz="800" dirty="0" smtClean="0"/>
              <a:t> passives and </a:t>
            </a:r>
            <a:r>
              <a:rPr lang="da-DK" sz="800" dirty="0" err="1" smtClean="0"/>
              <a:t>quantifiers</a:t>
            </a:r>
            <a:r>
              <a:rPr lang="da-DK" sz="800" dirty="0" smtClean="0"/>
              <a:t>?, Elsevier | 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a:t>
            </a:r>
            <a:r>
              <a:rPr lang="da-DK" sz="800" dirty="0" smtClean="0"/>
              <a:t>Limited | Science </a:t>
            </a:r>
            <a:r>
              <a:rPr lang="da-DK" sz="800" dirty="0" err="1" smtClean="0"/>
              <a:t>Daily</a:t>
            </a:r>
            <a:r>
              <a:rPr lang="da-DK" sz="800" dirty="0" smtClean="0"/>
              <a:t>, 2010, </a:t>
            </a:r>
            <a:r>
              <a:rPr lang="en-US" sz="800" dirty="0" smtClean="0"/>
              <a:t>Many English Speakers Cannot Understand Basic Grammar</a:t>
            </a:r>
            <a:r>
              <a:rPr lang="da-DK" sz="800" dirty="0" smtClean="0"/>
              <a:t>,  nedtaget pr. 24. juli 2013: </a:t>
            </a:r>
            <a:r>
              <a:rPr lang="da-DK" sz="800" dirty="0" smtClean="0">
                <a:hlinkClick r:id="rId3"/>
              </a:rPr>
              <a:t>http://www.sciencedaily.com/releases/2010/07/100706082156.htm</a:t>
            </a:r>
            <a:r>
              <a:rPr lang="da-DK" sz="800" dirty="0" smtClean="0"/>
              <a:t> | 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endParaRPr lang="da-DK" sz="800" dirty="0"/>
          </a:p>
        </p:txBody>
      </p:sp>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Rektangel 29"/>
          <p:cNvSpPr/>
          <p:nvPr/>
        </p:nvSpPr>
        <p:spPr bwMode="auto">
          <a:xfrm>
            <a:off x="719138" y="1628800"/>
            <a:ext cx="3852862" cy="4680520"/>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 name="Titel 1"/>
          <p:cNvSpPr>
            <a:spLocks noGrp="1"/>
          </p:cNvSpPr>
          <p:nvPr>
            <p:ph type="title"/>
          </p:nvPr>
        </p:nvSpPr>
        <p:spPr>
          <a:xfrm>
            <a:off x="719139" y="536575"/>
            <a:ext cx="7669285" cy="762000"/>
          </a:xfrm>
        </p:spPr>
        <p:txBody>
          <a:bodyPr/>
          <a:lstStyle/>
          <a:p>
            <a:r>
              <a:rPr lang="da-DK" dirty="0" smtClean="0"/>
              <a:t>Design den enkelte side efter en læseretningen fra venstre mod højre og derefter fra toppen og ned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79</a:t>
            </a:fld>
            <a:endParaRPr lang="da-DK" noProof="0"/>
          </a:p>
        </p:txBody>
      </p:sp>
      <p:grpSp>
        <p:nvGrpSpPr>
          <p:cNvPr id="32" name="Gruppe 31"/>
          <p:cNvGrpSpPr/>
          <p:nvPr/>
        </p:nvGrpSpPr>
        <p:grpSpPr>
          <a:xfrm>
            <a:off x="864000" y="1988840"/>
            <a:ext cx="3532806" cy="3960440"/>
            <a:chOff x="827584" y="1988840"/>
            <a:chExt cx="3532806" cy="3960440"/>
          </a:xfrm>
          <a:solidFill>
            <a:srgbClr val="266BAF">
              <a:alpha val="50196"/>
            </a:srgbClr>
          </a:solidFill>
        </p:grpSpPr>
        <p:grpSp>
          <p:nvGrpSpPr>
            <p:cNvPr id="8" name="Gruppe 7"/>
            <p:cNvGrpSpPr/>
            <p:nvPr/>
          </p:nvGrpSpPr>
          <p:grpSpPr>
            <a:xfrm>
              <a:off x="827584" y="1988840"/>
              <a:ext cx="3532806" cy="3960440"/>
              <a:chOff x="755576" y="1844824"/>
              <a:chExt cx="3532806" cy="3960440"/>
            </a:xfrm>
            <a:grpFill/>
          </p:grpSpPr>
          <p:pic>
            <p:nvPicPr>
              <p:cNvPr id="114690" name="Picture 2"/>
              <p:cNvPicPr>
                <a:picLocks noChangeAspect="1" noChangeArrowheads="1"/>
              </p:cNvPicPr>
              <p:nvPr/>
            </p:nvPicPr>
            <p:blipFill>
              <a:blip r:embed="rId2" cstate="print"/>
              <a:srcRect b="72308"/>
              <a:stretch>
                <a:fillRect/>
              </a:stretch>
            </p:blipFill>
            <p:spPr bwMode="auto">
              <a:xfrm>
                <a:off x="755576" y="1844824"/>
                <a:ext cx="3532806" cy="1296143"/>
              </a:xfrm>
              <a:prstGeom prst="rect">
                <a:avLst/>
              </a:prstGeom>
              <a:grpFill/>
              <a:ln w="9525">
                <a:noFill/>
                <a:miter lim="800000"/>
                <a:headEnd/>
                <a:tailEnd/>
              </a:ln>
            </p:spPr>
          </p:pic>
          <p:pic>
            <p:nvPicPr>
              <p:cNvPr id="6" name="Picture 2"/>
              <p:cNvPicPr>
                <a:picLocks noChangeAspect="1" noChangeArrowheads="1"/>
              </p:cNvPicPr>
              <p:nvPr/>
            </p:nvPicPr>
            <p:blipFill>
              <a:blip r:embed="rId2" cstate="print"/>
              <a:srcRect t="35385" b="35384"/>
              <a:stretch>
                <a:fillRect/>
              </a:stretch>
            </p:blipFill>
            <p:spPr bwMode="auto">
              <a:xfrm>
                <a:off x="755576" y="3140968"/>
                <a:ext cx="3532806" cy="1368152"/>
              </a:xfrm>
              <a:prstGeom prst="rect">
                <a:avLst/>
              </a:prstGeom>
              <a:grpFill/>
              <a:ln w="9525">
                <a:noFill/>
                <a:miter lim="800000"/>
                <a:headEnd/>
                <a:tailEnd/>
              </a:ln>
            </p:spPr>
          </p:pic>
          <p:pic>
            <p:nvPicPr>
              <p:cNvPr id="7" name="Picture 2"/>
              <p:cNvPicPr>
                <a:picLocks noChangeAspect="1" noChangeArrowheads="1"/>
              </p:cNvPicPr>
              <p:nvPr/>
            </p:nvPicPr>
            <p:blipFill>
              <a:blip r:embed="rId2" cstate="print"/>
              <a:srcRect t="72308"/>
              <a:stretch>
                <a:fillRect/>
              </a:stretch>
            </p:blipFill>
            <p:spPr bwMode="auto">
              <a:xfrm>
                <a:off x="755576" y="4509120"/>
                <a:ext cx="3532806" cy="1296144"/>
              </a:xfrm>
              <a:prstGeom prst="rect">
                <a:avLst/>
              </a:prstGeom>
              <a:grpFill/>
              <a:ln w="9525">
                <a:noFill/>
                <a:miter lim="800000"/>
                <a:headEnd/>
                <a:tailEnd/>
              </a:ln>
            </p:spPr>
          </p:pic>
        </p:grpSp>
        <p:sp>
          <p:nvSpPr>
            <p:cNvPr id="9" name="Højrepil 8"/>
            <p:cNvSpPr/>
            <p:nvPr/>
          </p:nvSpPr>
          <p:spPr bwMode="auto">
            <a:xfrm>
              <a:off x="971600" y="2492896"/>
              <a:ext cx="1440160"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0" name="Højrepil 9"/>
            <p:cNvSpPr/>
            <p:nvPr/>
          </p:nvSpPr>
          <p:spPr bwMode="auto">
            <a:xfrm>
              <a:off x="971600" y="3573016"/>
              <a:ext cx="1440160"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1" name="Højrepil 10"/>
            <p:cNvSpPr/>
            <p:nvPr/>
          </p:nvSpPr>
          <p:spPr bwMode="auto">
            <a:xfrm>
              <a:off x="971600" y="4077072"/>
              <a:ext cx="1440160"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cxnSp>
          <p:nvCxnSpPr>
            <p:cNvPr id="15" name="Buet forbindelse 14"/>
            <p:cNvCxnSpPr>
              <a:stCxn id="10" idx="3"/>
              <a:endCxn id="11" idx="1"/>
            </p:cNvCxnSpPr>
            <p:nvPr/>
          </p:nvCxnSpPr>
          <p:spPr bwMode="auto">
            <a:xfrm flipH="1">
              <a:off x="971600" y="3789040"/>
              <a:ext cx="1440160" cy="504056"/>
            </a:xfrm>
            <a:prstGeom prst="curvedConnector5">
              <a:avLst>
                <a:gd name="adj1" fmla="val -15873"/>
                <a:gd name="adj2" fmla="val 50000"/>
                <a:gd name="adj3" fmla="val 115873"/>
              </a:avLst>
            </a:prstGeom>
            <a:grpFill/>
            <a:ln w="38100" cap="flat" cmpd="sng" algn="ctr">
              <a:solidFill>
                <a:schemeClr val="tx2">
                  <a:alpha val="50196"/>
                </a:schemeClr>
              </a:solidFill>
              <a:prstDash val="solid"/>
              <a:round/>
              <a:headEnd type="none" w="med" len="med"/>
              <a:tailEnd type="arrow"/>
            </a:ln>
            <a:effectLst/>
          </p:spPr>
        </p:cxnSp>
        <p:sp>
          <p:nvSpPr>
            <p:cNvPr id="19" name="Højrepil 18"/>
            <p:cNvSpPr/>
            <p:nvPr/>
          </p:nvSpPr>
          <p:spPr bwMode="auto">
            <a:xfrm>
              <a:off x="2771800" y="2492896"/>
              <a:ext cx="1512168"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0" name="Højrepil 19"/>
            <p:cNvSpPr/>
            <p:nvPr/>
          </p:nvSpPr>
          <p:spPr bwMode="auto">
            <a:xfrm>
              <a:off x="2771800" y="5229200"/>
              <a:ext cx="1512168"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grpSp>
          <p:nvGrpSpPr>
            <p:cNvPr id="25" name="Gruppe 24"/>
            <p:cNvGrpSpPr/>
            <p:nvPr/>
          </p:nvGrpSpPr>
          <p:grpSpPr>
            <a:xfrm>
              <a:off x="2843808" y="3573016"/>
              <a:ext cx="1440160" cy="936104"/>
              <a:chOff x="2771800" y="3429000"/>
              <a:chExt cx="1440160" cy="936104"/>
            </a:xfrm>
            <a:grpFill/>
          </p:grpSpPr>
          <p:sp>
            <p:nvSpPr>
              <p:cNvPr id="22" name="Højrepil 21"/>
              <p:cNvSpPr/>
              <p:nvPr/>
            </p:nvSpPr>
            <p:spPr bwMode="auto">
              <a:xfrm>
                <a:off x="2771800" y="3429000"/>
                <a:ext cx="1440160"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3" name="Højrepil 22"/>
              <p:cNvSpPr/>
              <p:nvPr/>
            </p:nvSpPr>
            <p:spPr bwMode="auto">
              <a:xfrm>
                <a:off x="2771800" y="3933056"/>
                <a:ext cx="1440160"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cxnSp>
            <p:nvCxnSpPr>
              <p:cNvPr id="24" name="Buet forbindelse 14"/>
              <p:cNvCxnSpPr>
                <a:stCxn id="22" idx="3"/>
                <a:endCxn id="23" idx="1"/>
              </p:cNvCxnSpPr>
              <p:nvPr/>
            </p:nvCxnSpPr>
            <p:spPr bwMode="auto">
              <a:xfrm flipH="1">
                <a:off x="2771800" y="3645024"/>
                <a:ext cx="1440160" cy="504056"/>
              </a:xfrm>
              <a:prstGeom prst="curvedConnector5">
                <a:avLst>
                  <a:gd name="adj1" fmla="val -1323"/>
                  <a:gd name="adj2" fmla="val 50000"/>
                  <a:gd name="adj3" fmla="val 106614"/>
                </a:avLst>
              </a:prstGeom>
              <a:grpFill/>
              <a:ln w="38100" cap="flat" cmpd="sng" algn="ctr">
                <a:solidFill>
                  <a:schemeClr val="tx2">
                    <a:alpha val="50196"/>
                  </a:schemeClr>
                </a:solidFill>
                <a:prstDash val="solid"/>
                <a:round/>
                <a:headEnd type="none" w="med" len="med"/>
                <a:tailEnd type="arrow"/>
              </a:ln>
              <a:effectLst/>
            </p:spPr>
          </p:cxnSp>
        </p:grpSp>
        <p:sp>
          <p:nvSpPr>
            <p:cNvPr id="27" name="Højrepil 26"/>
            <p:cNvSpPr/>
            <p:nvPr/>
          </p:nvSpPr>
          <p:spPr bwMode="auto">
            <a:xfrm>
              <a:off x="971600" y="4941168"/>
              <a:ext cx="1224136" cy="432048"/>
            </a:xfrm>
            <a:prstGeom prst="rightArrow">
              <a:avLst>
                <a:gd name="adj1" fmla="val 50000"/>
                <a:gd name="adj2" fmla="val 0"/>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8" name="Højrepil 27"/>
            <p:cNvSpPr/>
            <p:nvPr/>
          </p:nvSpPr>
          <p:spPr bwMode="auto">
            <a:xfrm rot="5400000">
              <a:off x="1818016" y="5317216"/>
              <a:ext cx="540060" cy="432048"/>
            </a:xfrm>
            <a:prstGeom prst="rightArrow">
              <a:avLst/>
            </a:prstGeom>
            <a:grp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grpSp>
      <p:sp>
        <p:nvSpPr>
          <p:cNvPr id="29" name="Pentagon 28"/>
          <p:cNvSpPr/>
          <p:nvPr/>
        </p:nvSpPr>
        <p:spPr bwMode="auto">
          <a:xfrm flipH="1">
            <a:off x="4644009" y="1628801"/>
            <a:ext cx="3744416" cy="4680520"/>
          </a:xfrm>
          <a:prstGeom prst="homePlate">
            <a:avLst>
              <a:gd name="adj" fmla="val 5827"/>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marL="174621"/>
            <a:r>
              <a:rPr lang="da-DK" sz="900" b="1" dirty="0"/>
              <a:t>Layoutet skal afspejle læseretningen</a:t>
            </a:r>
          </a:p>
          <a:p>
            <a:pPr marL="174621"/>
            <a:r>
              <a:rPr lang="da-DK" sz="900" dirty="0"/>
              <a:t>I designet af den enkelte side skal der tænkes over den rækkefølge af de enkelte elementer, som læseren typisk vil læse.</a:t>
            </a:r>
          </a:p>
          <a:p>
            <a:pPr marL="174621"/>
            <a:endParaRPr lang="da-DK" sz="900" dirty="0"/>
          </a:p>
          <a:p>
            <a:pPr marL="174621"/>
            <a:r>
              <a:rPr lang="da-DK" sz="900" dirty="0"/>
              <a:t>I den vestlige kultur læses der først fra venstre  mod højre og dernæst fra toppen og ned.</a:t>
            </a:r>
          </a:p>
          <a:p>
            <a:pPr marL="174621"/>
            <a:endParaRPr lang="da-DK" sz="900" i="1" dirty="0"/>
          </a:p>
          <a:p>
            <a:pPr marL="174621"/>
            <a:r>
              <a:rPr lang="da-DK" sz="900" b="1" dirty="0"/>
              <a:t>Kausalitet er fra venstre mod højre</a:t>
            </a:r>
          </a:p>
          <a:p>
            <a:pPr marL="174621"/>
            <a:r>
              <a:rPr lang="da-DK" sz="900" dirty="0"/>
              <a:t>Hvis der er en grad af kausalitet i en opstilling, så skal denne afspejles i en rækkefølge fra venstre mod højre.</a:t>
            </a:r>
          </a:p>
          <a:p>
            <a:pPr marL="174621"/>
            <a:endParaRPr lang="da-DK" sz="900" dirty="0"/>
          </a:p>
          <a:p>
            <a:pPr marL="174621"/>
            <a:r>
              <a:rPr lang="da-DK" sz="900" b="1" dirty="0"/>
              <a:t>Det vigtige skal komme først</a:t>
            </a:r>
          </a:p>
          <a:p>
            <a:pPr marL="174621"/>
            <a:r>
              <a:rPr lang="da-DK" sz="900" dirty="0"/>
              <a:t>Generelt skal det vigtigste eller første budskab være i toppen til venstre, for at det er det første læseren ser.</a:t>
            </a:r>
          </a:p>
          <a:p>
            <a:pPr marL="174621"/>
            <a:endParaRPr lang="da-DK" sz="900" dirty="0"/>
          </a:p>
          <a:p>
            <a:pPr marL="174621"/>
            <a:r>
              <a:rPr lang="da-DK" sz="900" b="1" dirty="0"/>
              <a:t>Venstresiden er data, højresiden kommentering</a:t>
            </a:r>
          </a:p>
          <a:p>
            <a:pPr marL="174621"/>
            <a:r>
              <a:rPr lang="da-DK" sz="900" dirty="0"/>
              <a:t>Generelt kan det anbefales at lade venstresiden indeholde data (i en eller anden form), mens venstresiden kommenterer på data.</a:t>
            </a:r>
          </a:p>
          <a:p>
            <a:pPr marL="174621"/>
            <a:endParaRPr lang="da-DK" sz="900" dirty="0"/>
          </a:p>
          <a:p>
            <a:pPr marL="174621"/>
            <a:r>
              <a:rPr lang="da-DK" sz="900" dirty="0"/>
              <a:t>Alternativt er data øverst, mens kommenteringen sker nedenunder.</a:t>
            </a:r>
          </a:p>
          <a:p>
            <a:pPr marL="174621"/>
            <a:endParaRPr lang="da-DK" sz="900" dirty="0"/>
          </a:p>
          <a:p>
            <a:pPr marL="174621"/>
            <a:r>
              <a:rPr lang="da-DK" sz="900" b="1" dirty="0"/>
              <a:t>Standarder hjælper øjet med at læse</a:t>
            </a:r>
          </a:p>
          <a:p>
            <a:pPr marL="174621"/>
            <a:r>
              <a:rPr lang="da-DK" sz="900" dirty="0"/>
              <a:t>Brugen af </a:t>
            </a:r>
            <a:r>
              <a:rPr lang="da-DK" sz="900" dirty="0" err="1"/>
              <a:t>standarder/templates</a:t>
            </a:r>
            <a:r>
              <a:rPr lang="da-DK" sz="900" dirty="0"/>
              <a:t> hjælper læseren med at bevæge øjet ”rigtigt” hen over en side.</a:t>
            </a:r>
          </a:p>
          <a:p>
            <a:pPr marL="174621"/>
            <a:endParaRPr lang="da-DK" sz="900" dirty="0"/>
          </a:p>
          <a:p>
            <a:pPr marL="174621"/>
            <a:r>
              <a:rPr lang="da-DK" sz="900" dirty="0"/>
              <a:t>Den faste placering af overskriften, kilderne, ”hvor er vi nu?” og lignende er med til at fortælle læseren, hvor det primære indhold er og hvor det sekundære indhold er.</a:t>
            </a:r>
          </a:p>
        </p:txBody>
      </p:sp>
      <p:sp>
        <p:nvSpPr>
          <p:cNvPr id="33" name="Rektangel 32"/>
          <p:cNvSpPr/>
          <p:nvPr/>
        </p:nvSpPr>
        <p:spPr bwMode="auto">
          <a:xfrm>
            <a:off x="755576" y="1628800"/>
            <a:ext cx="3816424" cy="360040"/>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r>
              <a:rPr lang="da-DK" sz="1200" b="1" dirty="0"/>
              <a:t>Læserækkefølge for typiske layouts</a:t>
            </a:r>
          </a:p>
        </p:txBody>
      </p:sp>
      <p:sp>
        <p:nvSpPr>
          <p:cNvPr id="26" name="Tekstfelt 11"/>
          <p:cNvSpPr txBox="1"/>
          <p:nvPr/>
        </p:nvSpPr>
        <p:spPr>
          <a:xfrm>
            <a:off x="827584" y="6372036"/>
            <a:ext cx="7560840" cy="369332"/>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Uni-C</a:t>
            </a:r>
            <a:r>
              <a:rPr lang="da-DK" sz="800" dirty="0" smtClean="0"/>
              <a:t>, Læseretninger, 2009, nedtaget pr. 24. juli 2013: http://fskweb.ene.uni-c.dk/da/node/690 | Jakob Nielsen JN, 2006, </a:t>
            </a:r>
            <a:r>
              <a:rPr lang="en-US" sz="800" dirty="0" smtClean="0"/>
              <a:t>F-Shaped Pattern For Reading Web Content, </a:t>
            </a:r>
            <a:r>
              <a:rPr lang="en-US" sz="800" dirty="0" err="1" smtClean="0"/>
              <a:t>nedtaget</a:t>
            </a:r>
            <a:r>
              <a:rPr lang="en-US" sz="800" dirty="0" smtClean="0"/>
              <a:t> pr. 24. </a:t>
            </a:r>
            <a:r>
              <a:rPr lang="en-US" sz="800" dirty="0" err="1" smtClean="0"/>
              <a:t>juli</a:t>
            </a:r>
            <a:r>
              <a:rPr lang="en-US" sz="800" dirty="0" smtClean="0"/>
              <a:t> 2013: http://www.nngroup.com/articles/f-shaped-pattern-reading-web-content/ | Presentation </a:t>
            </a:r>
            <a:r>
              <a:rPr lang="en-US" sz="800" dirty="0" err="1" smtClean="0"/>
              <a:t>Proces</a:t>
            </a:r>
            <a:r>
              <a:rPr lang="en-US" sz="800" dirty="0" smtClean="0"/>
              <a:t>, Rules for Slide Layout, 2013, </a:t>
            </a:r>
            <a:r>
              <a:rPr lang="en-US" sz="800" dirty="0" err="1" smtClean="0"/>
              <a:t>nedtaget</a:t>
            </a:r>
            <a:r>
              <a:rPr lang="en-US" sz="800" dirty="0" smtClean="0"/>
              <a:t> pr. 24. </a:t>
            </a:r>
            <a:r>
              <a:rPr lang="en-US" sz="800" dirty="0" err="1" smtClean="0"/>
              <a:t>juli</a:t>
            </a:r>
            <a:r>
              <a:rPr lang="en-US" sz="800" dirty="0" smtClean="0"/>
              <a:t> 2013: http://www.presentation-process.com/slide-layout.html</a:t>
            </a:r>
            <a:endParaRPr lang="da-DK" sz="800" dirty="0"/>
          </a:p>
        </p:txBody>
      </p:sp>
      <p:sp>
        <p:nvSpPr>
          <p:cNvPr id="34" name="Rektangel 33"/>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a:noFill/>
        </p:spPr>
        <p:txBody>
          <a:bodyPr/>
          <a:lstStyle/>
          <a:p>
            <a:r>
              <a:rPr lang="da-DK" dirty="0" smtClean="0"/>
              <a:t>Teorien siger yderligere til os at modtageren har en begrænset båndbredde til modtagelse af information</a:t>
            </a:r>
            <a:endParaRPr lang="da-DK" dirty="0"/>
          </a:p>
        </p:txBody>
      </p:sp>
      <p:sp>
        <p:nvSpPr>
          <p:cNvPr id="3" name="Tekstboks 2"/>
          <p:cNvSpPr txBox="1"/>
          <p:nvPr/>
        </p:nvSpPr>
        <p:spPr>
          <a:xfrm>
            <a:off x="35496" y="6309320"/>
            <a:ext cx="8856984" cy="369332"/>
          </a:xfrm>
          <a:prstGeom prst="rect">
            <a:avLst/>
          </a:prstGeom>
          <a:noFill/>
        </p:spPr>
        <p:txBody>
          <a:bodyPr wrap="square" lIns="0" tIns="0" rIns="0" bIns="0" rtlCol="0">
            <a:spAutoFit/>
          </a:bodyPr>
          <a:lstStyle/>
          <a:p>
            <a:pPr marL="446077" indent="-446077"/>
            <a:r>
              <a:rPr lang="da-DK" sz="800" dirty="0">
                <a:solidFill>
                  <a:srgbClr val="000000"/>
                </a:solidFill>
              </a:rPr>
              <a:t>Kilde: Tilpasset udgave af Harold D. </a:t>
            </a:r>
            <a:r>
              <a:rPr lang="da-DK" sz="800" dirty="0" err="1">
                <a:solidFill>
                  <a:srgbClr val="000000"/>
                </a:solidFill>
              </a:rPr>
              <a:t>Lasswell</a:t>
            </a:r>
            <a:r>
              <a:rPr lang="da-DK" sz="800" dirty="0">
                <a:solidFill>
                  <a:srgbClr val="000000"/>
                </a:solidFill>
              </a:rPr>
              <a:t> kommunikationsteori fra </a:t>
            </a:r>
            <a:r>
              <a:rPr lang="da-DK" sz="800" dirty="0" smtClean="0">
                <a:solidFill>
                  <a:srgbClr val="000000"/>
                </a:solidFill>
              </a:rPr>
              <a:t>1960 samt Shannon &amp; Weavers ”</a:t>
            </a:r>
            <a:r>
              <a:rPr lang="en-US" sz="800" dirty="0" smtClean="0"/>
              <a:t>A </a:t>
            </a:r>
            <a:r>
              <a:rPr lang="en-US" sz="800" dirty="0"/>
              <a:t>Mathematical Theory of </a:t>
            </a:r>
            <a:r>
              <a:rPr lang="en-US" sz="800" dirty="0" smtClean="0"/>
              <a:t>Communication”</a:t>
            </a:r>
            <a:r>
              <a:rPr lang="da-DK" sz="800" dirty="0" smtClean="0">
                <a:solidFill>
                  <a:srgbClr val="000000"/>
                </a:solidFill>
              </a:rPr>
              <a:t> fra 1948 | </a:t>
            </a:r>
            <a:r>
              <a:rPr lang="en-US" sz="800" dirty="0" err="1" smtClean="0"/>
              <a:t>Halford</a:t>
            </a:r>
            <a:r>
              <a:rPr lang="en-US" sz="800" dirty="0"/>
              <a:t>, G. S., Baker, R., </a:t>
            </a:r>
            <a:r>
              <a:rPr lang="en-US" sz="800" dirty="0" err="1"/>
              <a:t>McCredden</a:t>
            </a:r>
            <a:r>
              <a:rPr lang="en-US" sz="800" dirty="0"/>
              <a:t>, J. E., Bain, J. D. (January 2005). "How many variables can humans process?". </a:t>
            </a:r>
            <a:r>
              <a:rPr lang="en-US" sz="800" i="1" dirty="0"/>
              <a:t>Psychological Science</a:t>
            </a:r>
            <a:r>
              <a:rPr lang="en-US" sz="800" dirty="0"/>
              <a:t> </a:t>
            </a:r>
            <a:r>
              <a:rPr lang="en-US" sz="800" b="1" dirty="0"/>
              <a:t>16</a:t>
            </a:r>
            <a:r>
              <a:rPr lang="en-US" sz="800" dirty="0"/>
              <a:t> (1): </a:t>
            </a:r>
            <a:r>
              <a:rPr lang="en-US" sz="800" dirty="0" smtClean="0"/>
              <a:t>70–6 | Graham Williamson, 2013, Communication Theory, England: SLT Info</a:t>
            </a:r>
          </a:p>
        </p:txBody>
      </p:sp>
      <p:sp>
        <p:nvSpPr>
          <p:cNvPr id="4" name="Pladsholder til slidenummer 3"/>
          <p:cNvSpPr>
            <a:spLocks noGrp="1"/>
          </p:cNvSpPr>
          <p:nvPr>
            <p:ph type="sldNum" sz="quarter" idx="11"/>
          </p:nvPr>
        </p:nvSpPr>
        <p:spPr/>
        <p:txBody>
          <a:bodyPr/>
          <a:lstStyle/>
          <a:p>
            <a:fld id="{E2E1D250-0014-450E-ADD3-929C6907FF4E}" type="slidenum">
              <a:rPr lang="da-DK" smtClean="0"/>
              <a:pPr/>
              <a:t>8</a:t>
            </a:fld>
            <a:endParaRPr lang="da-DK"/>
          </a:p>
        </p:txBody>
      </p:sp>
      <p:sp>
        <p:nvSpPr>
          <p:cNvPr id="28" name="Proces 27"/>
          <p:cNvSpPr/>
          <p:nvPr/>
        </p:nvSpPr>
        <p:spPr bwMode="auto">
          <a:xfrm>
            <a:off x="1907704" y="2132856"/>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Afsender</a:t>
            </a:r>
          </a:p>
        </p:txBody>
      </p:sp>
      <p:sp>
        <p:nvSpPr>
          <p:cNvPr id="32" name="Proces 31"/>
          <p:cNvSpPr/>
          <p:nvPr/>
        </p:nvSpPr>
        <p:spPr bwMode="auto">
          <a:xfrm>
            <a:off x="1907704" y="2924944"/>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Budskab</a:t>
            </a:r>
          </a:p>
        </p:txBody>
      </p:sp>
      <p:sp>
        <p:nvSpPr>
          <p:cNvPr id="33" name="Proces 32"/>
          <p:cNvSpPr/>
          <p:nvPr/>
        </p:nvSpPr>
        <p:spPr bwMode="auto">
          <a:xfrm>
            <a:off x="1907704" y="3717032"/>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Kanal</a:t>
            </a:r>
          </a:p>
        </p:txBody>
      </p:sp>
      <p:sp>
        <p:nvSpPr>
          <p:cNvPr id="34" name="Proces 33"/>
          <p:cNvSpPr/>
          <p:nvPr/>
        </p:nvSpPr>
        <p:spPr bwMode="auto">
          <a:xfrm>
            <a:off x="1907704" y="4509120"/>
            <a:ext cx="1152128" cy="504056"/>
          </a:xfrm>
          <a:prstGeom prst="flowChartProcess">
            <a:avLst/>
          </a:prstGeom>
          <a:solidFill>
            <a:schemeClr val="bg1">
              <a:lumMod val="75000"/>
            </a:schemeClr>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Modtager</a:t>
            </a:r>
          </a:p>
        </p:txBody>
      </p:sp>
      <p:sp>
        <p:nvSpPr>
          <p:cNvPr id="35" name="Proces 34"/>
          <p:cNvSpPr/>
          <p:nvPr/>
        </p:nvSpPr>
        <p:spPr bwMode="auto">
          <a:xfrm>
            <a:off x="1907704" y="5301208"/>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Effekt</a:t>
            </a:r>
          </a:p>
        </p:txBody>
      </p:sp>
      <p:cxnSp>
        <p:nvCxnSpPr>
          <p:cNvPr id="27" name="Lige pilforbindelse 26"/>
          <p:cNvCxnSpPr>
            <a:stCxn id="28" idx="2"/>
            <a:endCxn id="32" idx="0"/>
          </p:cNvCxnSpPr>
          <p:nvPr/>
        </p:nvCxnSpPr>
        <p:spPr bwMode="auto">
          <a:xfrm>
            <a:off x="2483768" y="2636912"/>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8" name="Lige pilforbindelse 37"/>
          <p:cNvCxnSpPr>
            <a:stCxn id="32" idx="2"/>
            <a:endCxn id="33" idx="0"/>
          </p:cNvCxnSpPr>
          <p:nvPr/>
        </p:nvCxnSpPr>
        <p:spPr bwMode="auto">
          <a:xfrm>
            <a:off x="2483768" y="3429000"/>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1" name="Lige pilforbindelse 40"/>
          <p:cNvCxnSpPr>
            <a:stCxn id="33" idx="2"/>
            <a:endCxn id="34" idx="0"/>
          </p:cNvCxnSpPr>
          <p:nvPr/>
        </p:nvCxnSpPr>
        <p:spPr bwMode="auto">
          <a:xfrm>
            <a:off x="2483768" y="4221088"/>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4" name="Lige pilforbindelse 43"/>
          <p:cNvCxnSpPr>
            <a:stCxn id="34" idx="2"/>
            <a:endCxn id="35" idx="0"/>
          </p:cNvCxnSpPr>
          <p:nvPr/>
        </p:nvCxnSpPr>
        <p:spPr bwMode="auto">
          <a:xfrm>
            <a:off x="2483768" y="5013176"/>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pSp>
        <p:nvGrpSpPr>
          <p:cNvPr id="31" name="Gruppe 30"/>
          <p:cNvGrpSpPr/>
          <p:nvPr/>
        </p:nvGrpSpPr>
        <p:grpSpPr>
          <a:xfrm rot="5400000">
            <a:off x="587289" y="3673955"/>
            <a:ext cx="2088232" cy="590209"/>
            <a:chOff x="2661306" y="4255567"/>
            <a:chExt cx="3957224" cy="590209"/>
          </a:xfrm>
          <a:effectLst/>
        </p:grpSpPr>
        <p:cxnSp>
          <p:nvCxnSpPr>
            <p:cNvPr id="22" name="Lige pilforbindelse 21"/>
            <p:cNvCxnSpPr/>
            <p:nvPr/>
          </p:nvCxnSpPr>
          <p:spPr bwMode="auto">
            <a:xfrm flipV="1">
              <a:off x="3237371" y="4255567"/>
              <a:ext cx="0" cy="244022"/>
            </a:xfrm>
            <a:prstGeom prst="straightConnector1">
              <a:avLst/>
            </a:prstGeom>
            <a:solidFill>
              <a:schemeClr val="accent2"/>
            </a:solidFill>
            <a:ln w="12700" cap="flat" cmpd="sng" algn="ctr">
              <a:solidFill>
                <a:schemeClr val="tx1"/>
              </a:solidFill>
              <a:prstDash val="dash"/>
              <a:round/>
              <a:headEnd type="none" w="med" len="med"/>
              <a:tailEnd type="arrow"/>
            </a:ln>
            <a:effectLst/>
          </p:spPr>
        </p:cxnSp>
        <p:cxnSp>
          <p:nvCxnSpPr>
            <p:cNvPr id="26" name="Lige pilforbindelse 25"/>
            <p:cNvCxnSpPr/>
            <p:nvPr/>
          </p:nvCxnSpPr>
          <p:spPr bwMode="auto">
            <a:xfrm flipV="1">
              <a:off x="4639918" y="4255567"/>
              <a:ext cx="1" cy="250136"/>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6" name="Lige pilforbindelse 35"/>
            <p:cNvCxnSpPr/>
            <p:nvPr/>
          </p:nvCxnSpPr>
          <p:spPr bwMode="auto">
            <a:xfrm flipV="1">
              <a:off x="6042465" y="4255567"/>
              <a:ext cx="1" cy="253553"/>
            </a:xfrm>
            <a:prstGeom prst="straightConnector1">
              <a:avLst/>
            </a:prstGeom>
            <a:solidFill>
              <a:schemeClr val="accent2"/>
            </a:solidFill>
            <a:ln w="12700" cap="flat" cmpd="sng" algn="ctr">
              <a:solidFill>
                <a:schemeClr val="tx1"/>
              </a:solidFill>
              <a:prstDash val="dash"/>
              <a:round/>
              <a:headEnd type="none" w="med" len="med"/>
              <a:tailEnd type="arrow"/>
            </a:ln>
            <a:effectLst/>
          </p:spPr>
        </p:cxnSp>
        <p:sp>
          <p:nvSpPr>
            <p:cNvPr id="21" name="Proces 20"/>
            <p:cNvSpPr/>
            <p:nvPr/>
          </p:nvSpPr>
          <p:spPr bwMode="auto">
            <a:xfrm>
              <a:off x="2661306" y="4509120"/>
              <a:ext cx="3957224" cy="3366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smtClean="0"/>
                <a:t>Støj</a:t>
              </a:r>
              <a:endParaRPr lang="da-DK" sz="1200" dirty="0"/>
            </a:p>
          </p:txBody>
        </p:sp>
      </p:grpSp>
      <p:sp>
        <p:nvSpPr>
          <p:cNvPr id="69" name="Rektangel 68"/>
          <p:cNvSpPr/>
          <p:nvPr/>
        </p:nvSpPr>
        <p:spPr bwMode="auto">
          <a:xfrm>
            <a:off x="4067944" y="1881630"/>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Modtagerens kapacitet er begrænset</a:t>
            </a:r>
            <a:endParaRPr lang="da-DK" sz="1200" b="1" dirty="0"/>
          </a:p>
          <a:p>
            <a:pPr defTabSz="914378"/>
            <a:endParaRPr lang="da-DK" sz="900" b="1" u="sng" dirty="0" smtClean="0"/>
          </a:p>
          <a:p>
            <a:pPr defTabSz="914378"/>
            <a:r>
              <a:rPr lang="da-DK" sz="900" b="1" dirty="0" smtClean="0"/>
              <a:t>Kapaciteten hos modtageren  er begrænset</a:t>
            </a:r>
          </a:p>
          <a:p>
            <a:pPr marL="179388" indent="-179388" defTabSz="914378">
              <a:buFont typeface="Arial" charset="0"/>
              <a:buChar char="•"/>
            </a:pPr>
            <a:r>
              <a:rPr lang="da-DK" sz="900" dirty="0" smtClean="0"/>
              <a:t>Modtageren har en fysisk begrænset kapacitet i antallet af informationer, der kan modtages og processes af sanserne på én gang</a:t>
            </a:r>
          </a:p>
          <a:p>
            <a:pPr marL="179388" indent="-179388" defTabSz="914378">
              <a:buFont typeface="Arial" charset="0"/>
              <a:buChar char="•"/>
            </a:pPr>
            <a:r>
              <a:rPr lang="da-DK" sz="900" dirty="0" smtClean="0"/>
              <a:t>Som konsekvens sorteres alt andet end det absolut nødvendige fra allerede ved sansningen</a:t>
            </a:r>
          </a:p>
          <a:p>
            <a:pPr marL="179388" indent="-179388" defTabSz="914378">
              <a:buFont typeface="Arial" charset="0"/>
              <a:buChar char="•"/>
            </a:pPr>
            <a:endParaRPr lang="da-DK" sz="900" dirty="0" smtClean="0"/>
          </a:p>
          <a:p>
            <a:pPr defTabSz="914378"/>
            <a:r>
              <a:rPr lang="da-DK" sz="900" b="1" dirty="0" smtClean="0"/>
              <a:t>Vores evne til at behandle data er en yderligere begrænsning</a:t>
            </a:r>
          </a:p>
          <a:p>
            <a:pPr marL="171450" indent="-171450" defTabSz="914378">
              <a:buFont typeface="Arial" panose="020B0604020202020204" pitchFamily="34" charset="0"/>
              <a:buChar char="•"/>
            </a:pPr>
            <a:r>
              <a:rPr lang="da-DK" sz="900" dirty="0" smtClean="0"/>
              <a:t>Arbejdshukommelsen kan rumme omkring 4 stykker information (</a:t>
            </a:r>
            <a:r>
              <a:rPr lang="da-DK" sz="900" dirty="0" err="1" smtClean="0"/>
              <a:t>chunks</a:t>
            </a:r>
            <a:r>
              <a:rPr lang="da-DK" sz="900" dirty="0" smtClean="0"/>
              <a:t>) på samme tid</a:t>
            </a:r>
          </a:p>
          <a:p>
            <a:pPr marL="171450" indent="-171450" defTabSz="914378">
              <a:buFont typeface="Arial" panose="020B0604020202020204" pitchFamily="34" charset="0"/>
              <a:buChar char="•"/>
            </a:pPr>
            <a:r>
              <a:rPr lang="da-DK" sz="900" dirty="0" smtClean="0"/>
              <a:t>Hvis det er emner, der skal relateres til hinanden (som ved budskaber i et diassæt) er kapaciteten begrænset til ca. 3</a:t>
            </a:r>
          </a:p>
          <a:p>
            <a:pPr marL="171450" indent="-171450" defTabSz="914378">
              <a:buFont typeface="Arial" panose="020B0604020202020204" pitchFamily="34" charset="0"/>
              <a:buChar char="•"/>
            </a:pPr>
            <a:endParaRPr lang="da-DK" sz="900" b="1" dirty="0" smtClean="0"/>
          </a:p>
          <a:p>
            <a:pPr defTabSz="914378"/>
            <a:r>
              <a:rPr lang="da-DK" sz="900" b="1" dirty="0" smtClean="0"/>
              <a:t>Kapaciteten bruges på både støj og budskab</a:t>
            </a:r>
          </a:p>
          <a:p>
            <a:pPr marL="179388" indent="-179388" defTabSz="914378">
              <a:buFont typeface="Arial" pitchFamily="34" charset="0"/>
              <a:buChar char="•"/>
            </a:pPr>
            <a:r>
              <a:rPr lang="da-DK" sz="900" dirty="0" smtClean="0"/>
              <a:t>Såvel arbejdshukommelsen som sanserne bliver brugt til både at modtage det reelle budsskab, men også den omkringliggende støj</a:t>
            </a:r>
          </a:p>
          <a:p>
            <a:pPr marL="179388" indent="-179388" defTabSz="914378">
              <a:buFont typeface="Arial" pitchFamily="34" charset="0"/>
              <a:buChar char="•"/>
            </a:pPr>
            <a:r>
              <a:rPr lang="da-DK" sz="900" dirty="0" smtClean="0"/>
              <a:t>Hvis modtageren er bevidst om, hvad der kan forventes (hvilke informationer, der skal ledes efter) kan det øge kapaciteten og derved forståelsen, idet brugen af sanserne og arbejdshukommelsen kan fokuseres.</a:t>
            </a:r>
          </a:p>
          <a:p>
            <a:pPr defTabSz="914378"/>
            <a:endParaRPr lang="da-DK" sz="900" b="1" dirty="0" smtClean="0"/>
          </a:p>
          <a:p>
            <a:pPr defTabSz="914378"/>
            <a:r>
              <a:rPr lang="da-DK" sz="900" b="1" dirty="0" smtClean="0"/>
              <a:t>Kun ét budskab kan modtages ad gangen</a:t>
            </a:r>
          </a:p>
          <a:p>
            <a:pPr marL="179388" indent="-179388" defTabSz="914378">
              <a:buFont typeface="Arial" pitchFamily="34" charset="0"/>
              <a:buChar char="•"/>
            </a:pPr>
            <a:r>
              <a:rPr lang="da-DK" sz="900" dirty="0" smtClean="0"/>
              <a:t>Reelt betyder ovenstående, at vi kun kan modtage ét budskab ad gangen</a:t>
            </a:r>
          </a:p>
          <a:p>
            <a:pPr marL="179388" indent="-179388" defTabSz="914378">
              <a:buFont typeface="Arial" pitchFamily="34" charset="0"/>
              <a:buChar char="•"/>
            </a:pPr>
            <a:r>
              <a:rPr lang="da-DK" sz="900" dirty="0" smtClean="0"/>
              <a:t>Skal vi kommunikere noget kompliceret, skal det brydes ned i omkring tre underliggende budskaber, der igen kan brydes ned i tre osv.</a:t>
            </a:r>
          </a:p>
        </p:txBody>
      </p:sp>
      <p:sp>
        <p:nvSpPr>
          <p:cNvPr id="20" name="Rektangel 1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257628779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p:spPr>
        <p:txBody>
          <a:bodyPr/>
          <a:lstStyle/>
          <a:p>
            <a:r>
              <a:rPr lang="da-DK" dirty="0" smtClean="0"/>
              <a:t>Brug animationer sparsomt til at understrege en pointe ved gradvis afsløring af 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80</a:t>
            </a:fld>
            <a:endParaRPr lang="da-DK" noProof="0"/>
          </a:p>
        </p:txBody>
      </p:sp>
      <p:pic>
        <p:nvPicPr>
          <p:cNvPr id="115714" name="Picture 2"/>
          <p:cNvPicPr>
            <a:picLocks noChangeAspect="1" noChangeArrowheads="1"/>
          </p:cNvPicPr>
          <p:nvPr/>
        </p:nvPicPr>
        <p:blipFill>
          <a:blip r:embed="rId2" cstate="print"/>
          <a:srcRect/>
          <a:stretch>
            <a:fillRect/>
          </a:stretch>
        </p:blipFill>
        <p:spPr bwMode="auto">
          <a:xfrm>
            <a:off x="719138" y="1628800"/>
            <a:ext cx="3204790" cy="4703646"/>
          </a:xfrm>
          <a:prstGeom prst="rect">
            <a:avLst/>
          </a:prstGeom>
          <a:noFill/>
          <a:ln w="9525">
            <a:noFill/>
            <a:miter lim="800000"/>
            <a:headEnd/>
            <a:tailEnd/>
          </a:ln>
        </p:spPr>
      </p:pic>
      <p:sp>
        <p:nvSpPr>
          <p:cNvPr id="7" name="Rektangel 6"/>
          <p:cNvSpPr/>
          <p:nvPr/>
        </p:nvSpPr>
        <p:spPr bwMode="auto">
          <a:xfrm>
            <a:off x="4067944" y="1628801"/>
            <a:ext cx="4608512" cy="4680520"/>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Regler for animationseffekter</a:t>
            </a:r>
          </a:p>
          <a:p>
            <a:pPr defTabSz="914378"/>
            <a:endParaRPr lang="da-DK" sz="900" b="1" u="sng" dirty="0"/>
          </a:p>
          <a:p>
            <a:r>
              <a:rPr lang="da-DK" sz="900" b="1" dirty="0"/>
              <a:t>Brug generelt animationer meget lidt</a:t>
            </a:r>
          </a:p>
          <a:p>
            <a:pPr marL="182558" indent="-182558">
              <a:buFont typeface="Arial" pitchFamily="34" charset="0"/>
              <a:buChar char="•"/>
            </a:pPr>
            <a:r>
              <a:rPr lang="da-DK" sz="900" dirty="0"/>
              <a:t>I et dokument der skal kunne læses af modtageren enten i printet form eller på skærmen er animationer ikke hensigtsmæssige.</a:t>
            </a:r>
          </a:p>
          <a:p>
            <a:endParaRPr lang="da-DK" sz="900" dirty="0"/>
          </a:p>
          <a:p>
            <a:r>
              <a:rPr lang="da-DK" sz="900" b="1" dirty="0"/>
              <a:t>Animationer skal kunne undværes, når de bruges</a:t>
            </a:r>
          </a:p>
          <a:p>
            <a:pPr marL="182558" indent="-182558">
              <a:buFont typeface="Arial" pitchFamily="34" charset="0"/>
              <a:buChar char="•"/>
            </a:pPr>
            <a:r>
              <a:rPr lang="da-DK" sz="900" dirty="0"/>
              <a:t>Når der benyttes animationer af elementer på siden er det vigtigt, at siden kan læses uden denne effekt. Ellers skal animationseffekten ikke bruges.</a:t>
            </a:r>
          </a:p>
          <a:p>
            <a:endParaRPr lang="da-DK" sz="900" dirty="0"/>
          </a:p>
          <a:p>
            <a:r>
              <a:rPr lang="da-DK" sz="900" b="1" dirty="0"/>
              <a:t>Brug til løbende afsløringer</a:t>
            </a:r>
          </a:p>
          <a:p>
            <a:pPr marL="182558" indent="-182558">
              <a:buFont typeface="Arial" pitchFamily="34" charset="0"/>
              <a:buChar char="•"/>
            </a:pPr>
            <a:r>
              <a:rPr lang="da-DK" sz="900" dirty="0"/>
              <a:t>Animationseffekter skal udelukkende benyttes til løbende afsløringer af indholdselementer på siden. Dette for at understøtte en fremlæggelse og holde fokus for læseren.</a:t>
            </a:r>
          </a:p>
        </p:txBody>
      </p:sp>
      <p:sp>
        <p:nvSpPr>
          <p:cNvPr id="6" name="Tekstfelt 11"/>
          <p:cNvSpPr txBox="1"/>
          <p:nvPr/>
        </p:nvSpPr>
        <p:spPr>
          <a:xfrm>
            <a:off x="827584" y="6474241"/>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Mirren</a:t>
            </a:r>
            <a:r>
              <a:rPr lang="da-DK" sz="800" dirty="0" smtClean="0"/>
              <a:t>, </a:t>
            </a:r>
            <a:r>
              <a:rPr lang="da-DK" sz="800" dirty="0" err="1" smtClean="0"/>
              <a:t>Avoid</a:t>
            </a:r>
            <a:r>
              <a:rPr lang="da-DK" sz="800" dirty="0" smtClean="0"/>
              <a:t> </a:t>
            </a:r>
            <a:r>
              <a:rPr lang="da-DK" sz="800" dirty="0" err="1" smtClean="0"/>
              <a:t>Death</a:t>
            </a:r>
            <a:r>
              <a:rPr lang="da-DK" sz="800" dirty="0" smtClean="0"/>
              <a:t> by PowerPoint </a:t>
            </a:r>
            <a:r>
              <a:rPr lang="da-DK" sz="800" dirty="0" err="1" smtClean="0"/>
              <a:t>Using</a:t>
            </a:r>
            <a:r>
              <a:rPr lang="da-DK" sz="800" dirty="0" smtClean="0"/>
              <a:t> Animation </a:t>
            </a:r>
            <a:r>
              <a:rPr lang="da-DK" sz="800" dirty="0" err="1" smtClean="0"/>
              <a:t>Correctly</a:t>
            </a:r>
            <a:r>
              <a:rPr lang="da-DK" sz="800" dirty="0" smtClean="0"/>
              <a:t>, 2013, nedtaget pr. 24. juli 2013: https://www.mirren.org/training/Avoid-Death-by-PowerPoint-Using-Animation-Correctly</a:t>
            </a:r>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424862" cy="762000"/>
          </a:xfrm>
        </p:spPr>
        <p:txBody>
          <a:bodyPr/>
          <a:lstStyle/>
          <a:p>
            <a:r>
              <a:rPr lang="da-DK" dirty="0" smtClean="0"/>
              <a:t>Brug kun figureffekter når det understreger din pointe eller passer ind med det dokuments overordnede design</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81</a:t>
            </a:fld>
            <a:endParaRPr lang="da-DK" noProof="0"/>
          </a:p>
        </p:txBody>
      </p:sp>
      <p:pic>
        <p:nvPicPr>
          <p:cNvPr id="117762" name="Picture 2"/>
          <p:cNvPicPr>
            <a:picLocks noChangeAspect="1" noChangeArrowheads="1"/>
          </p:cNvPicPr>
          <p:nvPr/>
        </p:nvPicPr>
        <p:blipFill rotWithShape="1">
          <a:blip r:embed="rId2" cstate="print">
            <a:extLst>
              <a:ext uri="{BEBA8EAE-BF5A-486C-A8C5-ECC9F3942E4B}">
                <a14:imgProps xmlns:a14="http://schemas.microsoft.com/office/drawing/2010/main" xmlns="">
                  <a14:imgLayer r:embed="rId3">
                    <a14:imgEffect>
                      <a14:saturation sat="33000"/>
                    </a14:imgEffect>
                  </a14:imgLayer>
                </a14:imgProps>
              </a:ext>
            </a:extLst>
          </a:blip>
          <a:srcRect l="35729" t="16500" r="53334" b="57996"/>
          <a:stretch/>
        </p:blipFill>
        <p:spPr bwMode="auto">
          <a:xfrm>
            <a:off x="719138" y="1628800"/>
            <a:ext cx="2772742" cy="4320479"/>
          </a:xfrm>
          <a:prstGeom prst="rect">
            <a:avLst/>
          </a:prstGeom>
          <a:noFill/>
          <a:ln w="9525">
            <a:noFill/>
            <a:miter lim="800000"/>
            <a:headEnd/>
            <a:tailEnd/>
          </a:ln>
        </p:spPr>
      </p:pic>
      <p:sp>
        <p:nvSpPr>
          <p:cNvPr id="7" name="Rektangel 6"/>
          <p:cNvSpPr/>
          <p:nvPr/>
        </p:nvSpPr>
        <p:spPr bwMode="auto">
          <a:xfrm>
            <a:off x="4067944" y="1628800"/>
            <a:ext cx="4608512" cy="4320479"/>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Regler for figureffekter</a:t>
            </a:r>
          </a:p>
          <a:p>
            <a:pPr defTabSz="914378"/>
            <a:endParaRPr lang="da-DK" sz="900" b="1" u="sng" dirty="0"/>
          </a:p>
          <a:p>
            <a:r>
              <a:rPr lang="da-DK" sz="900" b="1" dirty="0" err="1"/>
              <a:t>Less</a:t>
            </a:r>
            <a:r>
              <a:rPr lang="da-DK" sz="900" b="1" dirty="0"/>
              <a:t> is more</a:t>
            </a:r>
          </a:p>
          <a:p>
            <a:pPr marL="176209" indent="-176209">
              <a:buFont typeface="Arial" pitchFamily="34" charset="0"/>
              <a:buChar char="•"/>
            </a:pPr>
            <a:r>
              <a:rPr lang="da-DK" sz="900" dirty="0"/>
              <a:t>Formålet med en side er at kommunikere et budskab</a:t>
            </a:r>
          </a:p>
          <a:p>
            <a:pPr marL="176209" indent="-176209">
              <a:buFont typeface="Arial" pitchFamily="34" charset="0"/>
              <a:buChar char="•"/>
            </a:pPr>
            <a:r>
              <a:rPr lang="da-DK" sz="900" dirty="0"/>
              <a:t>Tænk derfor rigtig meget over, hvorfor en given figureffekt kan være med til at understøtte dette budskab</a:t>
            </a:r>
          </a:p>
          <a:p>
            <a:pPr marL="176209" indent="-176209">
              <a:buFont typeface="Arial" pitchFamily="34" charset="0"/>
              <a:buChar char="•"/>
            </a:pPr>
            <a:r>
              <a:rPr lang="da-DK" sz="900" dirty="0"/>
              <a:t>Der skal ikke være alt for mange effekter på en side, før den kommer til at virke rodet og svær for øjet at se på</a:t>
            </a:r>
          </a:p>
          <a:p>
            <a:pPr marL="176209" indent="-176209">
              <a:buFont typeface="Arial" pitchFamily="34" charset="0"/>
              <a:buChar char="•"/>
            </a:pPr>
            <a:r>
              <a:rPr lang="da-DK" sz="900" dirty="0" smtClean="0"/>
              <a:t>Prøv </a:t>
            </a:r>
            <a:r>
              <a:rPr lang="da-DK" sz="900" dirty="0"/>
              <a:t>generelt at undgå figureffekter</a:t>
            </a:r>
          </a:p>
          <a:p>
            <a:endParaRPr lang="da-DK" sz="900" dirty="0"/>
          </a:p>
          <a:p>
            <a:r>
              <a:rPr lang="da-DK" sz="900" b="1" dirty="0"/>
              <a:t>Brug kun figureffekter, når det passer ind i designet</a:t>
            </a:r>
          </a:p>
          <a:p>
            <a:pPr marL="176209" indent="-176209">
              <a:buFont typeface="Arial" pitchFamily="34" charset="0"/>
              <a:buChar char="•"/>
            </a:pPr>
            <a:r>
              <a:rPr lang="da-DK" sz="900" dirty="0"/>
              <a:t>Brug udelukkende figureffekter, når det passer ind i det overordnede design for hele dokumentet samt den skabelon, der er brugt til den aktuelle side</a:t>
            </a:r>
          </a:p>
          <a:p>
            <a:endParaRPr lang="da-DK" sz="900" dirty="0"/>
          </a:p>
          <a:p>
            <a:r>
              <a:rPr lang="da-DK" sz="900" b="1" dirty="0"/>
              <a:t>Figureffekter skal være subtile</a:t>
            </a:r>
          </a:p>
          <a:p>
            <a:pPr marL="176209" indent="-176209">
              <a:buFont typeface="Arial" pitchFamily="34" charset="0"/>
              <a:buChar char="•"/>
            </a:pPr>
            <a:r>
              <a:rPr lang="da-DK" sz="900" dirty="0"/>
              <a:t>Figureffekter er bedst brugt, når de er subtile og er med til at understøtte det primære budskab på siden, uden at påkalde opmærksomhed til sig selv</a:t>
            </a:r>
          </a:p>
          <a:p>
            <a:pPr marL="176209" indent="-176209">
              <a:buFont typeface="Arial" pitchFamily="34" charset="0"/>
              <a:buChar char="•"/>
            </a:pPr>
            <a:r>
              <a:rPr lang="da-DK" sz="900" dirty="0"/>
              <a:t>Hvis nogen siger ”sikke en flot effekt”, så er der noget galt. Det er ikke effekten, men budskabet der skal være i fokus</a:t>
            </a:r>
          </a:p>
          <a:p>
            <a:endParaRPr lang="da-DK" sz="900" b="1" dirty="0"/>
          </a:p>
          <a:p>
            <a:r>
              <a:rPr lang="da-DK" sz="900" b="1" dirty="0"/>
              <a:t>Undgå 3D effekter</a:t>
            </a:r>
          </a:p>
          <a:p>
            <a:pPr marL="176209" indent="-176209">
              <a:buFont typeface="Arial" pitchFamily="34" charset="0"/>
              <a:buChar char="•"/>
            </a:pPr>
            <a:r>
              <a:rPr lang="da-DK" sz="900" dirty="0"/>
              <a:t>Undgå generelt 3D effekter på alle elementer på siden</a:t>
            </a:r>
          </a:p>
          <a:p>
            <a:pPr marL="176209" indent="-176209">
              <a:buFont typeface="Arial" pitchFamily="34" charset="0"/>
              <a:buChar char="•"/>
            </a:pPr>
            <a:r>
              <a:rPr lang="da-DK" sz="900" dirty="0"/>
              <a:t>3D kan være rigtig godt som værktøj til grafisk design, og derved til at designe ”flotte” elementer til eksempelvis trykt materiale. Generelt er det dog et farligt værktøj, da effekten meget hurtigt kommer til at træde i stedet for budskabet</a:t>
            </a:r>
          </a:p>
        </p:txBody>
      </p:sp>
      <p:sp>
        <p:nvSpPr>
          <p:cNvPr id="9"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Edward </a:t>
            </a:r>
            <a:r>
              <a:rPr lang="da-DK" sz="800" dirty="0" err="1" smtClean="0"/>
              <a:t>Tufte</a:t>
            </a:r>
            <a:r>
              <a:rPr lang="da-DK" sz="800" dirty="0" smtClean="0"/>
              <a:t>, 2001, </a:t>
            </a:r>
            <a:r>
              <a:rPr lang="en-US" sz="800" dirty="0" smtClean="0"/>
              <a:t>The Visual Display of Quantitative Information, USA: Edward R. </a:t>
            </a:r>
            <a:r>
              <a:rPr lang="en-US" sz="800" dirty="0" err="1" smtClean="0"/>
              <a:t>Tufte</a:t>
            </a:r>
            <a:endParaRPr lang="da-DK" sz="800" dirty="0" smtClean="0"/>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9" y="536575"/>
            <a:ext cx="8173342" cy="762000"/>
          </a:xfrm>
          <a:noFill/>
        </p:spPr>
        <p:txBody>
          <a:bodyPr/>
          <a:lstStyle/>
          <a:p>
            <a:r>
              <a:rPr lang="da-DK" dirty="0" smtClean="0"/>
              <a:t>Skrifttyper skal understøtte budskabet på siden, uden at blive set</a:t>
            </a:r>
            <a:endParaRPr lang="da-DK" dirty="0"/>
          </a:p>
        </p:txBody>
      </p:sp>
      <p:pic>
        <p:nvPicPr>
          <p:cNvPr id="7" name="Billede 6"/>
          <p:cNvPicPr>
            <a:picLocks noChangeAspect="1"/>
          </p:cNvPicPr>
          <p:nvPr/>
        </p:nvPicPr>
        <p:blipFill rotWithShape="1">
          <a:blip r:embed="rId2" cstate="print">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rcRect l="26228" t="628" r="28001" b="-628"/>
          <a:stretch/>
        </p:blipFill>
        <p:spPr>
          <a:xfrm>
            <a:off x="719138" y="1655763"/>
            <a:ext cx="2952329" cy="4293517"/>
          </a:xfrm>
          <a:prstGeom prst="rect">
            <a:avLst/>
          </a:prstGeom>
        </p:spPr>
      </p:pic>
      <p:sp>
        <p:nvSpPr>
          <p:cNvPr id="8" name="Rektangel 7"/>
          <p:cNvSpPr/>
          <p:nvPr/>
        </p:nvSpPr>
        <p:spPr bwMode="auto">
          <a:xfrm>
            <a:off x="4067944" y="1628801"/>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Regler for skrifttyper i præsentationer</a:t>
            </a:r>
          </a:p>
          <a:p>
            <a:pPr defTabSz="914378"/>
            <a:endParaRPr lang="da-DK" sz="900" b="1" u="sng" dirty="0"/>
          </a:p>
          <a:p>
            <a:pPr defTabSz="914378"/>
            <a:r>
              <a:rPr lang="da-DK" sz="900" b="1" dirty="0"/>
              <a:t>Hvilken skrifttype og farver</a:t>
            </a:r>
          </a:p>
          <a:p>
            <a:pPr marL="174621" indent="-182558" defTabSz="914378">
              <a:buFont typeface="Arial" panose="020B0604020202020204" pitchFamily="34" charset="0"/>
              <a:buChar char="•"/>
            </a:pPr>
            <a:r>
              <a:rPr lang="da-DK" sz="900" dirty="0"/>
              <a:t>Brug aldrig mere end én skrifttype på en side.</a:t>
            </a:r>
          </a:p>
          <a:p>
            <a:pPr marL="174621" indent="-182558" defTabSz="914378">
              <a:buFont typeface="Arial" panose="020B0604020202020204" pitchFamily="34" charset="0"/>
              <a:buChar char="•"/>
            </a:pPr>
            <a:r>
              <a:rPr lang="da-DK" sz="900" dirty="0"/>
              <a:t>Skrifttypen skal være den samme som for hele dokumentet</a:t>
            </a:r>
          </a:p>
          <a:p>
            <a:pPr marL="174621" indent="-182558" defTabSz="914378">
              <a:buFont typeface="Arial" panose="020B0604020202020204" pitchFamily="34" charset="0"/>
              <a:buChar char="•"/>
            </a:pPr>
            <a:r>
              <a:rPr lang="da-DK" sz="900" dirty="0"/>
              <a:t>Brug helst en </a:t>
            </a:r>
            <a:r>
              <a:rPr lang="da-DK" sz="900" dirty="0" err="1"/>
              <a:t>Sans-Serif</a:t>
            </a:r>
            <a:r>
              <a:rPr lang="da-DK" sz="900" dirty="0"/>
              <a:t> font (det er mere læsevenligt i præsentationer)</a:t>
            </a:r>
          </a:p>
          <a:p>
            <a:pPr marL="174621" indent="-182558" defTabSz="914378">
              <a:buFont typeface="Arial" panose="020B0604020202020204" pitchFamily="34" charset="0"/>
              <a:buChar char="•"/>
            </a:pPr>
            <a:r>
              <a:rPr lang="da-DK" sz="900" dirty="0"/>
              <a:t>Brug aldrig mere end 2 tekstfarver (helst sort og hvid) til at få kontrast</a:t>
            </a:r>
          </a:p>
          <a:p>
            <a:pPr marL="174621" indent="-182558" defTabSz="914378">
              <a:buFont typeface="Arial" panose="020B0604020202020204" pitchFamily="34" charset="0"/>
              <a:buChar char="•"/>
            </a:pPr>
            <a:endParaRPr lang="da-DK" sz="900" dirty="0"/>
          </a:p>
          <a:p>
            <a:pPr marL="174621" indent="-182558" defTabSz="914378"/>
            <a:r>
              <a:rPr lang="da-DK" sz="900" b="1" dirty="0"/>
              <a:t>Fremhævning</a:t>
            </a:r>
          </a:p>
          <a:p>
            <a:pPr marL="174621" indent="-182558" defTabSz="914378">
              <a:buFont typeface="Arial" panose="020B0604020202020204" pitchFamily="34" charset="0"/>
              <a:buChar char="•"/>
            </a:pPr>
            <a:r>
              <a:rPr lang="da-DK" sz="900" dirty="0"/>
              <a:t>Fremhævning sker ved fed og kursiv. Understregning er kun til links</a:t>
            </a:r>
          </a:p>
          <a:p>
            <a:pPr marL="174621" indent="-182558" defTabSz="914378">
              <a:buFont typeface="Arial" panose="020B0604020202020204" pitchFamily="34" charset="0"/>
              <a:buChar char="•"/>
            </a:pPr>
            <a:r>
              <a:rPr lang="da-DK" sz="900" dirty="0"/>
              <a:t>Kun overskrifter og meget få fremhævninger må være med fed</a:t>
            </a:r>
          </a:p>
          <a:p>
            <a:pPr marL="174621" indent="-182558">
              <a:buFont typeface="Arial" panose="020B0604020202020204" pitchFamily="34" charset="0"/>
              <a:buChar char="•"/>
            </a:pPr>
            <a:r>
              <a:rPr lang="da-DK" sz="900"/>
              <a:t>KUN </a:t>
            </a:r>
            <a:r>
              <a:rPr lang="da-DK" sz="900" smtClean="0"/>
              <a:t>FORKORTELSER OG BRANDNAVNE MÅ </a:t>
            </a:r>
            <a:r>
              <a:rPr lang="da-DK" sz="900" dirty="0"/>
              <a:t>SKRIVES </a:t>
            </a:r>
            <a:r>
              <a:rPr lang="da-DK" sz="900"/>
              <a:t>MED </a:t>
            </a:r>
            <a:r>
              <a:rPr lang="da-DK" sz="900" smtClean="0"/>
              <a:t>VERSALER, NÅR DER ER KOTYME FOR DET</a:t>
            </a:r>
            <a:endParaRPr lang="da-DK" sz="900" dirty="0"/>
          </a:p>
          <a:p>
            <a:pPr marL="174621" indent="-182558">
              <a:buFont typeface="Arial" panose="020B0604020202020204" pitchFamily="34" charset="0"/>
              <a:buChar char="•"/>
            </a:pPr>
            <a:r>
              <a:rPr lang="da-DK" sz="900" dirty="0"/>
              <a:t>Brug aldrig word-art eller lignende ”fancy” funktioner</a:t>
            </a:r>
          </a:p>
          <a:p>
            <a:pPr marL="174621" indent="-182558">
              <a:buFont typeface="Arial" panose="020B0604020202020204" pitchFamily="34" charset="0"/>
              <a:buChar char="•"/>
            </a:pPr>
            <a:endParaRPr lang="da-DK" sz="900" dirty="0"/>
          </a:p>
          <a:p>
            <a:pPr marL="174621" indent="-182558"/>
            <a:r>
              <a:rPr lang="da-DK" sz="900" b="1" dirty="0"/>
              <a:t>Justering</a:t>
            </a:r>
          </a:p>
          <a:p>
            <a:pPr marL="174621" indent="-171446">
              <a:buFont typeface="Arial" panose="020B0604020202020204" pitchFamily="34" charset="0"/>
              <a:buChar char="•"/>
            </a:pPr>
            <a:r>
              <a:rPr lang="da-DK" sz="900" dirty="0"/>
              <a:t>Brug som udgangspunkt altid venstrejustering</a:t>
            </a:r>
          </a:p>
          <a:p>
            <a:pPr marL="174621" indent="-171446">
              <a:buFont typeface="Arial" panose="020B0604020202020204" pitchFamily="34" charset="0"/>
              <a:buChar char="•"/>
            </a:pPr>
            <a:r>
              <a:rPr lang="da-DK" sz="900" dirty="0"/>
              <a:t>Ved punktopstillinger skal teksten være justeret, så også anden linje er justeret korrekt med testen under hinanden (som denne her)</a:t>
            </a:r>
          </a:p>
          <a:p>
            <a:pPr marL="174621" indent="-171446">
              <a:buFont typeface="Arial" panose="020B0604020202020204" pitchFamily="34" charset="0"/>
              <a:buChar char="•"/>
            </a:pPr>
            <a:r>
              <a:rPr lang="da-DK" sz="900" dirty="0"/>
              <a:t>Hvis absolut nødvendigt kan centralisering benyttes</a:t>
            </a:r>
          </a:p>
          <a:p>
            <a:pPr marL="174621" indent="-171446">
              <a:buFont typeface="Arial" panose="020B0604020202020204" pitchFamily="34" charset="0"/>
              <a:buChar char="•"/>
            </a:pPr>
            <a:r>
              <a:rPr lang="da-DK" sz="900" dirty="0"/>
              <a:t>Brug aldrig andre former for justering</a:t>
            </a:r>
          </a:p>
          <a:p>
            <a:pPr marL="174621" indent="-171446">
              <a:buFont typeface="Arial" panose="020B0604020202020204" pitchFamily="34" charset="0"/>
              <a:buChar char="•"/>
            </a:pPr>
            <a:endParaRPr lang="da-DK" sz="900" dirty="0"/>
          </a:p>
          <a:p>
            <a:pPr marL="174621" indent="-171446"/>
            <a:r>
              <a:rPr lang="da-DK" sz="900" b="1" dirty="0"/>
              <a:t>Linjeafstand, </a:t>
            </a:r>
            <a:r>
              <a:rPr lang="da-DK" sz="900" b="1" dirty="0" err="1"/>
              <a:t>spacing</a:t>
            </a:r>
            <a:r>
              <a:rPr lang="da-DK" sz="900" b="1" dirty="0"/>
              <a:t>, marginer, m.m.</a:t>
            </a:r>
          </a:p>
          <a:p>
            <a:pPr marL="174621" indent="-171446">
              <a:buFont typeface="Arial" panose="020B0604020202020204" pitchFamily="34" charset="0"/>
              <a:buChar char="•"/>
            </a:pPr>
            <a:r>
              <a:rPr lang="da-DK" sz="900" dirty="0"/>
              <a:t>Det er helt fint at ændre indrykningen i teksten, men sørg for  at være konsekvent gennem hele dokumentet.</a:t>
            </a:r>
          </a:p>
          <a:p>
            <a:pPr marL="174621" indent="-171446">
              <a:buFont typeface="Arial" panose="020B0604020202020204" pitchFamily="34" charset="0"/>
              <a:buChar char="•"/>
            </a:pPr>
            <a:r>
              <a:rPr lang="da-DK" sz="900" dirty="0"/>
              <a:t>Linjeafstand, </a:t>
            </a:r>
            <a:r>
              <a:rPr lang="da-DK" sz="900" dirty="0" err="1"/>
              <a:t>word-spacing</a:t>
            </a:r>
            <a:r>
              <a:rPr lang="da-DK" sz="900" dirty="0"/>
              <a:t>, </a:t>
            </a:r>
            <a:r>
              <a:rPr lang="da-DK" sz="900" dirty="0" err="1"/>
              <a:t>kerning</a:t>
            </a:r>
            <a:r>
              <a:rPr lang="da-DK" sz="900" dirty="0"/>
              <a:t> m.m. skal ikke ændres.</a:t>
            </a:r>
          </a:p>
          <a:p>
            <a:pPr marL="174621" indent="-171446">
              <a:buFont typeface="Arial" panose="020B0604020202020204" pitchFamily="34" charset="0"/>
              <a:buChar char="•"/>
            </a:pPr>
            <a:r>
              <a:rPr lang="da-DK" sz="900" dirty="0"/>
              <a:t>Ret gerne marginer, men husk at de sjældent skal fjernes helt. Hvis marginerne tilpasses skal det være konsekvent på tværs af </a:t>
            </a:r>
            <a:r>
              <a:rPr lang="da-DK" sz="900" dirty="0" smtClean="0"/>
              <a:t>diassættet</a:t>
            </a:r>
            <a:endParaRPr lang="da-DK" sz="900"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82</a:t>
            </a:fld>
            <a:endParaRPr lang="da-DK"/>
          </a:p>
        </p:txBody>
      </p:sp>
      <p:sp>
        <p:nvSpPr>
          <p:cNvPr id="6"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Arnaud</a:t>
            </a:r>
            <a:r>
              <a:rPr lang="da-DK" sz="800" dirty="0" smtClean="0"/>
              <a:t>, 2012, Design </a:t>
            </a:r>
            <a:r>
              <a:rPr lang="da-DK" sz="800" dirty="0" err="1" smtClean="0"/>
              <a:t>effective</a:t>
            </a:r>
            <a:r>
              <a:rPr lang="da-DK" sz="800" dirty="0" smtClean="0"/>
              <a:t> </a:t>
            </a:r>
            <a:r>
              <a:rPr lang="da-DK" sz="800" dirty="0" err="1" smtClean="0"/>
              <a:t>presentations</a:t>
            </a:r>
            <a:r>
              <a:rPr lang="da-DK" sz="800" dirty="0" smtClean="0"/>
              <a:t>, nedtaget 24. juli 2013: http://powerful-problem-solving.com/design-effective-presentation</a:t>
            </a:r>
          </a:p>
        </p:txBody>
      </p:sp>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209649657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p:cNvPicPr>
            <a:picLocks noChangeAspect="1"/>
          </p:cNvPicPr>
          <p:nvPr/>
        </p:nvPicPr>
        <p:blipFill rotWithShape="1">
          <a:blip r:embed="rId2" cstate="print">
            <a:extLst>
              <a:ext uri="{28A0092B-C50C-407E-A947-70E740481C1C}">
                <a14:useLocalDpi xmlns:a14="http://schemas.microsoft.com/office/drawing/2010/main" xmlns="" val="0"/>
              </a:ext>
            </a:extLst>
          </a:blip>
          <a:srcRect l="34120" r="14693"/>
          <a:stretch/>
        </p:blipFill>
        <p:spPr>
          <a:xfrm>
            <a:off x="719137" y="1673426"/>
            <a:ext cx="3132784" cy="4275856"/>
          </a:xfrm>
          <a:prstGeom prst="rect">
            <a:avLst/>
          </a:prstGeom>
        </p:spPr>
      </p:pic>
      <p:sp>
        <p:nvSpPr>
          <p:cNvPr id="2" name="Titel 1"/>
          <p:cNvSpPr>
            <a:spLocks noGrp="1"/>
          </p:cNvSpPr>
          <p:nvPr>
            <p:ph type="title"/>
          </p:nvPr>
        </p:nvSpPr>
        <p:spPr>
          <a:xfrm>
            <a:off x="719139" y="536575"/>
            <a:ext cx="8173342" cy="762000"/>
          </a:xfrm>
          <a:noFill/>
        </p:spPr>
        <p:txBody>
          <a:bodyPr/>
          <a:lstStyle/>
          <a:p>
            <a:r>
              <a:rPr lang="da-DK" dirty="0" smtClean="0"/>
              <a:t>Farver skal bruges varsomt og præcist…</a:t>
            </a:r>
            <a:endParaRPr lang="da-DK" dirty="0"/>
          </a:p>
        </p:txBody>
      </p:sp>
      <p:sp>
        <p:nvSpPr>
          <p:cNvPr id="12" name="Rektangel 11"/>
          <p:cNvSpPr/>
          <p:nvPr/>
        </p:nvSpPr>
        <p:spPr bwMode="auto">
          <a:xfrm>
            <a:off x="4067944" y="1673426"/>
            <a:ext cx="4824536" cy="4275856"/>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Farver skal understøtte budskabet</a:t>
            </a:r>
          </a:p>
          <a:p>
            <a:pPr defTabSz="914378"/>
            <a:endParaRPr lang="da-DK" sz="900" dirty="0"/>
          </a:p>
          <a:p>
            <a:pPr defTabSz="914378"/>
            <a:r>
              <a:rPr lang="da-DK" sz="900" b="1" dirty="0"/>
              <a:t>Sammenhæng med dokumentet</a:t>
            </a:r>
          </a:p>
          <a:p>
            <a:pPr marL="171446" indent="-171446" defTabSz="914378">
              <a:buFont typeface="Arial" panose="020B0604020202020204" pitchFamily="34" charset="0"/>
              <a:buChar char="•"/>
            </a:pPr>
            <a:r>
              <a:rPr lang="da-DK" sz="900" dirty="0"/>
              <a:t>Farverne skal være ens på tværs af dokumentet</a:t>
            </a:r>
          </a:p>
          <a:p>
            <a:pPr marL="171446" indent="-171446" defTabSz="914378">
              <a:buFont typeface="Arial" panose="020B0604020202020204" pitchFamily="34" charset="0"/>
              <a:buChar char="•"/>
            </a:pPr>
            <a:r>
              <a:rPr lang="da-DK" sz="900" dirty="0"/>
              <a:t>Nedenstående regler er generelle og kan afviges, hvis det passer dårligt ind i dokumentet</a:t>
            </a:r>
          </a:p>
          <a:p>
            <a:pPr marL="171446" indent="-171446" defTabSz="914378">
              <a:buFont typeface="Arial" panose="020B0604020202020204" pitchFamily="34" charset="0"/>
              <a:buChar char="•"/>
            </a:pPr>
            <a:endParaRPr lang="da-DK" sz="900" dirty="0"/>
          </a:p>
          <a:p>
            <a:pPr defTabSz="914378"/>
            <a:r>
              <a:rPr lang="da-DK" sz="900" b="1" dirty="0"/>
              <a:t>Baggrunden</a:t>
            </a:r>
          </a:p>
          <a:p>
            <a:pPr marL="171446" indent="-171446" defTabSz="914378">
              <a:buFont typeface="Arial" panose="020B0604020202020204" pitchFamily="34" charset="0"/>
              <a:buChar char="•"/>
            </a:pPr>
            <a:r>
              <a:rPr lang="da-DK" sz="900" dirty="0"/>
              <a:t>Baggrunden skal altid være hvid eller gennemsigtig</a:t>
            </a:r>
          </a:p>
          <a:p>
            <a:pPr defTabSz="914378"/>
            <a:endParaRPr lang="da-DK" sz="900" dirty="0"/>
          </a:p>
          <a:p>
            <a:pPr defTabSz="914378"/>
            <a:r>
              <a:rPr lang="da-DK" sz="900" b="1" dirty="0"/>
              <a:t>Antal farver</a:t>
            </a:r>
          </a:p>
          <a:p>
            <a:pPr marL="171446" indent="-171446" defTabSz="914378">
              <a:buFont typeface="Arial" panose="020B0604020202020204" pitchFamily="34" charset="0"/>
              <a:buChar char="•"/>
            </a:pPr>
            <a:r>
              <a:rPr lang="da-DK" sz="900" dirty="0"/>
              <a:t>Brug maksimalt tre farver (videnskabeligt kan mennesker nemt overskue 6 forskellige farver på et givet tidspunkt. Nuancering og mønster øger kapaciteten lidt</a:t>
            </a:r>
            <a:r>
              <a:rPr lang="da-DK" sz="900" dirty="0" smtClean="0"/>
              <a:t>.)</a:t>
            </a:r>
            <a:endParaRPr lang="da-DK" sz="900" baseline="30000" dirty="0"/>
          </a:p>
          <a:p>
            <a:pPr marL="171446" indent="-171446" defTabSz="914378">
              <a:buFont typeface="Arial" panose="020B0604020202020204" pitchFamily="34" charset="0"/>
              <a:buChar char="•"/>
            </a:pPr>
            <a:r>
              <a:rPr lang="da-DK" sz="900" dirty="0"/>
              <a:t>Brug gerne nuancering af farver</a:t>
            </a:r>
          </a:p>
          <a:p>
            <a:pPr marL="171446" indent="-171446" defTabSz="914378">
              <a:buFont typeface="Arial" panose="020B0604020202020204" pitchFamily="34" charset="0"/>
              <a:buChar char="•"/>
            </a:pPr>
            <a:r>
              <a:rPr lang="da-DK" sz="900" dirty="0"/>
              <a:t>Brug meget gerne mønstre/skravering i søjler/lagkager/etc.</a:t>
            </a:r>
          </a:p>
          <a:p>
            <a:pPr marL="171446" indent="-171446" defTabSz="914378">
              <a:buFont typeface="Arial" panose="020B0604020202020204" pitchFamily="34" charset="0"/>
              <a:buChar char="•"/>
            </a:pPr>
            <a:r>
              <a:rPr lang="da-DK" sz="900" dirty="0"/>
              <a:t>Brug gerne farver der, hvor det naturligt giver mening. Eksempelvis kan et underskud/negativ afvigelse være en rødlig nuance</a:t>
            </a:r>
          </a:p>
          <a:p>
            <a:pPr defTabSz="914378"/>
            <a:endParaRPr lang="da-DK" sz="900" dirty="0"/>
          </a:p>
          <a:p>
            <a:pPr defTabSz="914378"/>
            <a:r>
              <a:rPr lang="da-DK" sz="900" b="1" dirty="0"/>
              <a:t>Skab kontrast til tekst</a:t>
            </a:r>
          </a:p>
          <a:p>
            <a:pPr marL="171446" indent="-171446" defTabSz="914378">
              <a:buFont typeface="Arial" panose="020B0604020202020204" pitchFamily="34" charset="0"/>
              <a:buChar char="•"/>
            </a:pPr>
            <a:r>
              <a:rPr lang="da-DK" sz="900" dirty="0"/>
              <a:t>Skab kontrast mellem tekstfarven og baggrundsfarven for at sikre en læsevenlighed</a:t>
            </a:r>
          </a:p>
          <a:p>
            <a:pPr marL="171446" indent="-171446" defTabSz="914378">
              <a:buFont typeface="Arial" panose="020B0604020202020204" pitchFamily="34" charset="0"/>
              <a:buChar char="•"/>
            </a:pPr>
            <a:r>
              <a:rPr lang="da-DK" sz="900" dirty="0"/>
              <a:t>Skab gerne kontrast fra datapunkter til baggrund for at gøre det letlæseligt</a:t>
            </a:r>
          </a:p>
          <a:p>
            <a:pPr marL="171446" indent="-171446" defTabSz="914378">
              <a:buFont typeface="Arial" panose="020B0604020202020204" pitchFamily="34" charset="0"/>
              <a:buChar char="•"/>
            </a:pPr>
            <a:endParaRPr lang="da-DK" sz="900" dirty="0"/>
          </a:p>
          <a:p>
            <a:pPr marL="171446" indent="-171446" defTabSz="914378">
              <a:buFont typeface="Arial" panose="020B0604020202020204" pitchFamily="34" charset="0"/>
              <a:buChar char="•"/>
            </a:pPr>
            <a:endParaRPr lang="da-DK" sz="900" dirty="0"/>
          </a:p>
          <a:p>
            <a:pPr marL="171446" indent="-171446" defTabSz="914378"/>
            <a:r>
              <a:rPr lang="da-DK" sz="900" dirty="0"/>
              <a:t>(fortsættes)</a:t>
            </a:r>
          </a:p>
        </p:txBody>
      </p:sp>
      <p:sp>
        <p:nvSpPr>
          <p:cNvPr id="4" name="Pladsholder til slidenummer 3"/>
          <p:cNvSpPr>
            <a:spLocks noGrp="1"/>
          </p:cNvSpPr>
          <p:nvPr>
            <p:ph type="sldNum" sz="quarter" idx="11"/>
          </p:nvPr>
        </p:nvSpPr>
        <p:spPr/>
        <p:txBody>
          <a:bodyPr/>
          <a:lstStyle/>
          <a:p>
            <a:fld id="{E2E1D250-0014-450E-ADD3-929C6907FF4E}" type="slidenum">
              <a:rPr lang="da-DK" smtClean="0"/>
              <a:pPr/>
              <a:t>83</a:t>
            </a:fld>
            <a:endParaRPr lang="da-DK"/>
          </a:p>
        </p:txBody>
      </p:sp>
      <p:sp>
        <p:nvSpPr>
          <p:cNvPr id="7" name="Tekstfelt 11"/>
          <p:cNvSpPr txBox="1"/>
          <p:nvPr/>
        </p:nvSpPr>
        <p:spPr>
          <a:xfrm>
            <a:off x="827584" y="6423139"/>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George A. Miller, 1955, </a:t>
            </a:r>
            <a:r>
              <a:rPr lang="da-DK" sz="800" dirty="0" err="1" smtClean="0"/>
              <a:t>Psychological</a:t>
            </a:r>
            <a:r>
              <a:rPr lang="da-DK" sz="800" dirty="0" smtClean="0"/>
              <a:t> </a:t>
            </a:r>
            <a:r>
              <a:rPr lang="da-DK" sz="800" dirty="0" err="1" smtClean="0"/>
              <a:t>Review</a:t>
            </a:r>
            <a:r>
              <a:rPr lang="da-DK" sz="800" dirty="0" smtClean="0"/>
              <a:t> no. 2 p.343-352, The </a:t>
            </a:r>
            <a:r>
              <a:rPr lang="da-DK" sz="800" dirty="0" err="1" smtClean="0"/>
              <a:t>Magical</a:t>
            </a:r>
            <a:r>
              <a:rPr lang="da-DK" sz="800" dirty="0" smtClean="0"/>
              <a:t> </a:t>
            </a:r>
            <a:r>
              <a:rPr lang="da-DK" sz="800" dirty="0" err="1" smtClean="0"/>
              <a:t>Number</a:t>
            </a:r>
            <a:r>
              <a:rPr lang="da-DK" sz="800" dirty="0" smtClean="0"/>
              <a:t> </a:t>
            </a:r>
            <a:r>
              <a:rPr lang="da-DK" sz="800" dirty="0" err="1" smtClean="0"/>
              <a:t>Seven</a:t>
            </a:r>
            <a:r>
              <a:rPr lang="da-DK" sz="800" dirty="0" smtClean="0"/>
              <a:t>, Plus </a:t>
            </a:r>
            <a:r>
              <a:rPr lang="da-DK" sz="800" dirty="0" err="1" smtClean="0"/>
              <a:t>or</a:t>
            </a:r>
            <a:r>
              <a:rPr lang="da-DK" sz="800" dirty="0" smtClean="0"/>
              <a:t> Minus </a:t>
            </a:r>
            <a:r>
              <a:rPr lang="da-DK" sz="800" dirty="0" err="1" smtClean="0"/>
              <a:t>Two</a:t>
            </a:r>
            <a:r>
              <a:rPr lang="da-DK" sz="800" dirty="0" smtClean="0"/>
              <a:t> | Cliff Atkinson CA, 2007, </a:t>
            </a:r>
            <a:r>
              <a:rPr lang="da-DK" sz="800" dirty="0" err="1" smtClean="0"/>
              <a:t>Beyond</a:t>
            </a:r>
            <a:r>
              <a:rPr lang="da-DK" sz="800" dirty="0" smtClean="0"/>
              <a:t> </a:t>
            </a:r>
            <a:r>
              <a:rPr lang="da-DK" sz="800" dirty="0" err="1" smtClean="0"/>
              <a:t>Bullet</a:t>
            </a:r>
            <a:r>
              <a:rPr lang="da-DK" sz="800" dirty="0" smtClean="0"/>
              <a:t> </a:t>
            </a:r>
            <a:r>
              <a:rPr lang="da-DK" sz="800" dirty="0" err="1" smtClean="0"/>
              <a:t>Poins</a:t>
            </a:r>
            <a:r>
              <a:rPr lang="da-DK" sz="800" dirty="0" smtClean="0"/>
              <a:t>, </a:t>
            </a:r>
            <a:r>
              <a:rPr lang="da-DK" sz="800" dirty="0" err="1" smtClean="0"/>
              <a:t>Seattel</a:t>
            </a:r>
            <a:r>
              <a:rPr lang="da-DK" sz="800" dirty="0" smtClean="0"/>
              <a:t>: Microsoft </a:t>
            </a:r>
            <a:r>
              <a:rPr lang="da-DK" sz="800" dirty="0" err="1" smtClean="0"/>
              <a:t>Press</a:t>
            </a:r>
            <a:endParaRPr lang="da-DK" sz="800" dirty="0" smtClean="0"/>
          </a:p>
        </p:txBody>
      </p:sp>
      <p:sp>
        <p:nvSpPr>
          <p:cNvPr id="8" name="Rektangel 7"/>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81640867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p:cNvPicPr>
            <a:picLocks noChangeAspect="1"/>
          </p:cNvPicPr>
          <p:nvPr/>
        </p:nvPicPr>
        <p:blipFill rotWithShape="1">
          <a:blip r:embed="rId2" cstate="print">
            <a:extLst>
              <a:ext uri="{28A0092B-C50C-407E-A947-70E740481C1C}">
                <a14:useLocalDpi xmlns:a14="http://schemas.microsoft.com/office/drawing/2010/main" xmlns="" val="0"/>
              </a:ext>
            </a:extLst>
          </a:blip>
          <a:srcRect l="34120" r="14693"/>
          <a:stretch/>
        </p:blipFill>
        <p:spPr>
          <a:xfrm>
            <a:off x="719137" y="1673426"/>
            <a:ext cx="3132784" cy="4275856"/>
          </a:xfrm>
          <a:prstGeom prst="rect">
            <a:avLst/>
          </a:prstGeom>
        </p:spPr>
      </p:pic>
      <p:sp>
        <p:nvSpPr>
          <p:cNvPr id="2" name="Titel 1"/>
          <p:cNvSpPr>
            <a:spLocks noGrp="1"/>
          </p:cNvSpPr>
          <p:nvPr>
            <p:ph type="title"/>
          </p:nvPr>
        </p:nvSpPr>
        <p:spPr>
          <a:xfrm>
            <a:off x="719138" y="536575"/>
            <a:ext cx="8029326" cy="762000"/>
          </a:xfrm>
          <a:noFill/>
        </p:spPr>
        <p:txBody>
          <a:bodyPr/>
          <a:lstStyle/>
          <a:p>
            <a:r>
              <a:rPr lang="da-DK" dirty="0" smtClean="0"/>
              <a:t>… og farver skal bruges konsekvent i dokumentet</a:t>
            </a:r>
            <a:endParaRPr lang="da-DK" dirty="0"/>
          </a:p>
        </p:txBody>
      </p:sp>
      <p:sp>
        <p:nvSpPr>
          <p:cNvPr id="12" name="Rektangel 11"/>
          <p:cNvSpPr/>
          <p:nvPr/>
        </p:nvSpPr>
        <p:spPr bwMode="auto">
          <a:xfrm>
            <a:off x="4067944" y="1673426"/>
            <a:ext cx="4824536" cy="4275856"/>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Farver skal understøtte budskabet</a:t>
            </a:r>
          </a:p>
          <a:p>
            <a:pPr defTabSz="914378"/>
            <a:endParaRPr lang="da-DK" sz="900" dirty="0"/>
          </a:p>
          <a:p>
            <a:pPr defTabSz="914378"/>
            <a:r>
              <a:rPr lang="da-DK" sz="900" b="1" dirty="0"/>
              <a:t>Brug farver til markering og samling af data</a:t>
            </a:r>
          </a:p>
          <a:p>
            <a:pPr marL="171446" indent="-171446" defTabSz="914378">
              <a:buFont typeface="Arial" panose="020B0604020202020204" pitchFamily="34" charset="0"/>
              <a:buChar char="•"/>
            </a:pPr>
            <a:r>
              <a:rPr lang="da-DK" sz="900" dirty="0"/>
              <a:t>Brug gerne farver til at illustrere sammenhænge (eksempelvis kan data, der har relationer til hinanden være nuancer af den samme grundfarve)</a:t>
            </a:r>
          </a:p>
          <a:p>
            <a:pPr marL="171446" indent="-171446" defTabSz="914378">
              <a:buFont typeface="Arial" panose="020B0604020202020204" pitchFamily="34" charset="0"/>
              <a:buChar char="•"/>
            </a:pPr>
            <a:r>
              <a:rPr lang="da-DK" sz="900" dirty="0"/>
              <a:t>Brug gerne en farve til at fremhæve centrale budskaber eller datapunkter</a:t>
            </a:r>
          </a:p>
          <a:p>
            <a:pPr marL="171446" indent="-171446" defTabSz="914378">
              <a:buFont typeface="Arial" panose="020B0604020202020204" pitchFamily="34" charset="0"/>
              <a:buChar char="•"/>
            </a:pPr>
            <a:r>
              <a:rPr lang="da-DK" sz="900" dirty="0"/>
              <a:t>Når farver bruges til markering og samling af data, kan reglen om maksimalt tre farver omgås</a:t>
            </a:r>
          </a:p>
          <a:p>
            <a:pPr defTabSz="914378"/>
            <a:endParaRPr lang="da-DK" sz="900" dirty="0"/>
          </a:p>
          <a:p>
            <a:pPr defTabSz="914378"/>
            <a:r>
              <a:rPr lang="da-DK" sz="900" b="1" dirty="0"/>
              <a:t>Skaber farver ikke også en stemning?</a:t>
            </a:r>
          </a:p>
          <a:p>
            <a:pPr marL="171446" indent="-171446" defTabSz="914378">
              <a:buFont typeface="Arial" panose="020B0604020202020204" pitchFamily="34" charset="0"/>
              <a:buChar char="•"/>
            </a:pPr>
            <a:r>
              <a:rPr lang="da-DK" sz="900" dirty="0"/>
              <a:t>Valget af farver kan være med til at skabe en stemning (</a:t>
            </a:r>
            <a:r>
              <a:rPr lang="da-DK" sz="900" dirty="0" err="1"/>
              <a:t>blå=kølig</a:t>
            </a:r>
            <a:r>
              <a:rPr lang="da-DK" sz="900" dirty="0"/>
              <a:t>, </a:t>
            </a:r>
            <a:r>
              <a:rPr lang="da-DK" sz="900" dirty="0" err="1"/>
              <a:t>rød=stop/dårlig</a:t>
            </a:r>
            <a:r>
              <a:rPr lang="da-DK" sz="900" dirty="0"/>
              <a:t>, </a:t>
            </a:r>
            <a:r>
              <a:rPr lang="da-DK" sz="900" dirty="0" err="1"/>
              <a:t>grøn=kør/godt</a:t>
            </a:r>
            <a:r>
              <a:rPr lang="da-DK" sz="900" dirty="0"/>
              <a:t>, </a:t>
            </a:r>
            <a:r>
              <a:rPr lang="da-DK" sz="900" dirty="0" err="1"/>
              <a:t>gul=advarsel</a:t>
            </a:r>
            <a:r>
              <a:rPr lang="da-DK" sz="900" dirty="0"/>
              <a:t>). Men til beslutningsoplæg er formålet ikke at skabe følelser, men at komme med budskaber</a:t>
            </a:r>
          </a:p>
          <a:p>
            <a:pPr defTabSz="914378"/>
            <a:endParaRPr lang="da-DK" sz="900" dirty="0"/>
          </a:p>
          <a:p>
            <a:pPr marL="342892" indent="-342892" defTabSz="914378"/>
            <a:r>
              <a:rPr lang="da-DK" sz="900" b="1" dirty="0"/>
              <a:t>Farver skal betyde det samme gennem hele dokumentet</a:t>
            </a:r>
          </a:p>
          <a:p>
            <a:pPr marL="176209" indent="-176209">
              <a:buFont typeface="Arial" pitchFamily="34" charset="0"/>
              <a:buChar char="•"/>
            </a:pPr>
            <a:r>
              <a:rPr lang="da-DK" sz="900" dirty="0"/>
              <a:t>Brug gerne farver til at have en betydning. Eksempelvis en bestemt farve til en kundegruppe, en afdeling eller lignende</a:t>
            </a:r>
          </a:p>
          <a:p>
            <a:pPr marL="176209" indent="-176209">
              <a:buFont typeface="Arial" pitchFamily="34" charset="0"/>
              <a:buChar char="•"/>
            </a:pPr>
            <a:r>
              <a:rPr lang="da-DK" sz="900" dirty="0"/>
              <a:t>Vær konsekvent i brugen af farver, således at en farve betyder det samme gennem hele dokumentet</a:t>
            </a:r>
          </a:p>
          <a:p>
            <a:pPr marL="176209" indent="-176209">
              <a:buFont typeface="Arial" pitchFamily="34" charset="0"/>
              <a:buChar char="•"/>
            </a:pPr>
            <a:r>
              <a:rPr lang="da-DK" sz="900" dirty="0"/>
              <a:t>Denne regel har højere prioritet end reglen om maksimalt 3 farver</a:t>
            </a:r>
          </a:p>
          <a:p>
            <a:pPr marL="342892" indent="-342892" defTabSz="914378"/>
            <a:endParaRPr lang="da-DK" sz="900"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84</a:t>
            </a:fld>
            <a:endParaRPr lang="da-DK"/>
          </a:p>
        </p:txBody>
      </p:sp>
      <p:sp>
        <p:nvSpPr>
          <p:cNvPr id="6"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Cliff Atkinson CA, 2007, </a:t>
            </a:r>
            <a:r>
              <a:rPr lang="da-DK" sz="800" dirty="0" err="1" smtClean="0"/>
              <a:t>Beyond</a:t>
            </a:r>
            <a:r>
              <a:rPr lang="da-DK" sz="800" dirty="0" smtClean="0"/>
              <a:t> </a:t>
            </a:r>
            <a:r>
              <a:rPr lang="da-DK" sz="800" dirty="0" err="1" smtClean="0"/>
              <a:t>Bullet</a:t>
            </a:r>
            <a:r>
              <a:rPr lang="da-DK" sz="800" dirty="0" smtClean="0"/>
              <a:t> </a:t>
            </a:r>
            <a:r>
              <a:rPr lang="da-DK" sz="800" dirty="0" err="1" smtClean="0"/>
              <a:t>Poins</a:t>
            </a:r>
            <a:r>
              <a:rPr lang="da-DK" sz="800" dirty="0" smtClean="0"/>
              <a:t>, </a:t>
            </a:r>
            <a:r>
              <a:rPr lang="da-DK" sz="800" dirty="0" err="1" smtClean="0"/>
              <a:t>Seattel</a:t>
            </a:r>
            <a:r>
              <a:rPr lang="da-DK" sz="800" dirty="0" smtClean="0"/>
              <a:t>: Microsoft </a:t>
            </a:r>
            <a:r>
              <a:rPr lang="da-DK" sz="800" dirty="0" err="1" smtClean="0"/>
              <a:t>Press</a:t>
            </a:r>
            <a:endParaRPr lang="da-DK" sz="800" dirty="0" smtClean="0"/>
          </a:p>
        </p:txBody>
      </p:sp>
      <p:sp>
        <p:nvSpPr>
          <p:cNvPr id="7" name="Rektangel 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81640867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ktangel 20"/>
          <p:cNvSpPr/>
          <p:nvPr/>
        </p:nvSpPr>
        <p:spPr bwMode="auto">
          <a:xfrm>
            <a:off x="719138" y="1673425"/>
            <a:ext cx="3168352" cy="4276800"/>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 name="Titel 1"/>
          <p:cNvSpPr>
            <a:spLocks noGrp="1"/>
          </p:cNvSpPr>
          <p:nvPr>
            <p:ph type="title"/>
          </p:nvPr>
        </p:nvSpPr>
        <p:spPr>
          <a:xfrm>
            <a:off x="719139" y="536575"/>
            <a:ext cx="8173342" cy="762000"/>
          </a:xfrm>
          <a:noFill/>
        </p:spPr>
        <p:txBody>
          <a:bodyPr/>
          <a:lstStyle/>
          <a:p>
            <a:r>
              <a:rPr lang="da-DK" dirty="0" smtClean="0"/>
              <a:t>Elementer skal altid være justeret så de står lige og med ens plads imellem sig</a:t>
            </a:r>
            <a:endParaRPr lang="da-DK" dirty="0"/>
          </a:p>
        </p:txBody>
      </p:sp>
      <p:sp>
        <p:nvSpPr>
          <p:cNvPr id="12" name="Rektangel 11"/>
          <p:cNvSpPr/>
          <p:nvPr/>
        </p:nvSpPr>
        <p:spPr bwMode="auto">
          <a:xfrm>
            <a:off x="4067944" y="1673426"/>
            <a:ext cx="4824536" cy="4275856"/>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Sidens elementer skal altid justeres efter lige linjer</a:t>
            </a:r>
          </a:p>
          <a:p>
            <a:pPr defTabSz="914378"/>
            <a:endParaRPr lang="da-DK" sz="900" dirty="0"/>
          </a:p>
          <a:p>
            <a:pPr defTabSz="914378"/>
            <a:r>
              <a:rPr lang="da-DK" sz="900" b="1" dirty="0"/>
              <a:t>Juster til venstre</a:t>
            </a:r>
          </a:p>
          <a:p>
            <a:pPr marL="171446" indent="-171446" defTabSz="914378">
              <a:buFont typeface="Arial" panose="020B0604020202020204" pitchFamily="34" charset="0"/>
              <a:buChar char="•"/>
            </a:pPr>
            <a:r>
              <a:rPr lang="da-DK" sz="900" dirty="0"/>
              <a:t>Sørg for at elementer på siden, der skal være under hinanden, også rent faktisk er helt lige under hinanden</a:t>
            </a:r>
          </a:p>
          <a:p>
            <a:pPr marL="171446" indent="-171446" defTabSz="914378">
              <a:buFont typeface="Arial" panose="020B0604020202020204" pitchFamily="34" charset="0"/>
              <a:buChar char="•"/>
            </a:pPr>
            <a:r>
              <a:rPr lang="da-DK" sz="900" dirty="0"/>
              <a:t>Denne justering gør det nemmere for øjet at læse nedad</a:t>
            </a:r>
          </a:p>
          <a:p>
            <a:pPr defTabSz="914378"/>
            <a:endParaRPr lang="da-DK" sz="900" dirty="0"/>
          </a:p>
          <a:p>
            <a:pPr defTabSz="914378"/>
            <a:r>
              <a:rPr lang="da-DK" sz="900" b="1" dirty="0"/>
              <a:t>Juster til top</a:t>
            </a:r>
          </a:p>
          <a:p>
            <a:pPr marL="171446" indent="-171446" defTabSz="914378">
              <a:buFont typeface="Arial" panose="020B0604020202020204" pitchFamily="34" charset="0"/>
              <a:buChar char="•"/>
            </a:pPr>
            <a:r>
              <a:rPr lang="da-DK" sz="900" dirty="0"/>
              <a:t>Sørg for at elementer, der vandret skal være placeret ens, også rent faktisk er det</a:t>
            </a:r>
          </a:p>
          <a:p>
            <a:pPr marL="171446" indent="-171446" defTabSz="914378">
              <a:buFont typeface="Arial" panose="020B0604020202020204" pitchFamily="34" charset="0"/>
              <a:buChar char="•"/>
            </a:pPr>
            <a:r>
              <a:rPr lang="da-DK" sz="900" dirty="0"/>
              <a:t>Denne justering gør det nemmere for øjet at læse fra venstre mod højre</a:t>
            </a:r>
          </a:p>
          <a:p>
            <a:pPr defTabSz="914378"/>
            <a:endParaRPr lang="da-DK" sz="900" dirty="0"/>
          </a:p>
          <a:p>
            <a:pPr marL="342892" indent="-342892" defTabSz="914378"/>
            <a:r>
              <a:rPr lang="da-DK" sz="900" b="1" dirty="0"/>
              <a:t>Fordel mellemrum jævnt</a:t>
            </a:r>
          </a:p>
          <a:p>
            <a:pPr marL="176209" indent="-176209">
              <a:buFont typeface="Arial" pitchFamily="34" charset="0"/>
              <a:buChar char="•"/>
            </a:pPr>
            <a:r>
              <a:rPr lang="da-DK" sz="900" dirty="0"/>
              <a:t>Sørg for at mellemrummet mellem de enkelte elementer er bevidst valgt for at være en del af det budskab, der kommunikes</a:t>
            </a:r>
          </a:p>
          <a:p>
            <a:pPr marL="176209" indent="-176209">
              <a:buFont typeface="Arial" pitchFamily="34" charset="0"/>
              <a:buChar char="•"/>
            </a:pPr>
            <a:r>
              <a:rPr lang="da-DK" sz="900" dirty="0"/>
              <a:t>Hvis mellemrummet ikke er bevidst valgt, skal det fordeles jævnt, så det fremstår lige og ikke sender et signal om en betydning af justeringen til læseren</a:t>
            </a:r>
          </a:p>
          <a:p>
            <a:pPr marL="342892" indent="-342892" defTabSz="914378"/>
            <a:endParaRPr lang="da-DK" sz="900" dirty="0"/>
          </a:p>
        </p:txBody>
      </p:sp>
      <p:sp>
        <p:nvSpPr>
          <p:cNvPr id="4" name="Pladsholder til slidenummer 3"/>
          <p:cNvSpPr>
            <a:spLocks noGrp="1"/>
          </p:cNvSpPr>
          <p:nvPr>
            <p:ph type="sldNum" sz="quarter" idx="11"/>
          </p:nvPr>
        </p:nvSpPr>
        <p:spPr/>
        <p:txBody>
          <a:bodyPr/>
          <a:lstStyle/>
          <a:p>
            <a:fld id="{E2E1D250-0014-450E-ADD3-929C6907FF4E}" type="slidenum">
              <a:rPr lang="da-DK" smtClean="0"/>
              <a:pPr/>
              <a:t>85</a:t>
            </a:fld>
            <a:endParaRPr lang="da-DK"/>
          </a:p>
        </p:txBody>
      </p:sp>
      <p:sp>
        <p:nvSpPr>
          <p:cNvPr id="6" name="Ellipse 5"/>
          <p:cNvSpPr/>
          <p:nvPr/>
        </p:nvSpPr>
        <p:spPr bwMode="auto">
          <a:xfrm>
            <a:off x="1043608" y="220486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7" name="Ellipse 6"/>
          <p:cNvSpPr/>
          <p:nvPr/>
        </p:nvSpPr>
        <p:spPr bwMode="auto">
          <a:xfrm>
            <a:off x="1115616" y="256490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8" name="Ellipse 7"/>
          <p:cNvSpPr/>
          <p:nvPr/>
        </p:nvSpPr>
        <p:spPr bwMode="auto">
          <a:xfrm>
            <a:off x="899592" y="2780928"/>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9" name="Ellipse 8"/>
          <p:cNvSpPr/>
          <p:nvPr/>
        </p:nvSpPr>
        <p:spPr bwMode="auto">
          <a:xfrm>
            <a:off x="1115616" y="321297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1" name="Ellipse 10"/>
          <p:cNvSpPr/>
          <p:nvPr/>
        </p:nvSpPr>
        <p:spPr bwMode="auto">
          <a:xfrm>
            <a:off x="1043608" y="357301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3" name="Ellipse 12"/>
          <p:cNvSpPr/>
          <p:nvPr/>
        </p:nvSpPr>
        <p:spPr bwMode="auto">
          <a:xfrm>
            <a:off x="1115616" y="400506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4" name="Ellipse 13"/>
          <p:cNvSpPr/>
          <p:nvPr/>
        </p:nvSpPr>
        <p:spPr bwMode="auto">
          <a:xfrm>
            <a:off x="899592" y="465313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5" name="Ellipse 14"/>
          <p:cNvSpPr/>
          <p:nvPr/>
        </p:nvSpPr>
        <p:spPr bwMode="auto">
          <a:xfrm>
            <a:off x="1043608" y="508518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16" name="Ellipse 15"/>
          <p:cNvSpPr/>
          <p:nvPr/>
        </p:nvSpPr>
        <p:spPr bwMode="auto">
          <a:xfrm>
            <a:off x="971600" y="537321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cxnSp>
        <p:nvCxnSpPr>
          <p:cNvPr id="18" name="Lige forbindelse 17"/>
          <p:cNvCxnSpPr>
            <a:endCxn id="10" idx="0"/>
          </p:cNvCxnSpPr>
          <p:nvPr/>
        </p:nvCxnSpPr>
        <p:spPr bwMode="auto">
          <a:xfrm flipV="1">
            <a:off x="2285529" y="1673427"/>
            <a:ext cx="0" cy="4275856"/>
          </a:xfrm>
          <a:prstGeom prst="line">
            <a:avLst/>
          </a:prstGeom>
          <a:solidFill>
            <a:schemeClr val="accent2"/>
          </a:solidFill>
          <a:ln w="57150" cap="flat" cmpd="sng" algn="ctr">
            <a:solidFill>
              <a:schemeClr val="tx1"/>
            </a:solidFill>
            <a:prstDash val="solid"/>
            <a:round/>
            <a:headEnd type="none" w="med" len="med"/>
            <a:tailEnd type="none" w="med" len="med"/>
          </a:ln>
          <a:effectLst/>
        </p:spPr>
      </p:cxnSp>
      <p:sp>
        <p:nvSpPr>
          <p:cNvPr id="23" name="Ellipse 22"/>
          <p:cNvSpPr/>
          <p:nvPr/>
        </p:nvSpPr>
        <p:spPr bwMode="auto">
          <a:xfrm>
            <a:off x="2699793" y="2204865"/>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4" name="Ellipse 23"/>
          <p:cNvSpPr/>
          <p:nvPr/>
        </p:nvSpPr>
        <p:spPr bwMode="auto">
          <a:xfrm>
            <a:off x="2699793" y="2600909"/>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5" name="Ellipse 24"/>
          <p:cNvSpPr/>
          <p:nvPr/>
        </p:nvSpPr>
        <p:spPr bwMode="auto">
          <a:xfrm>
            <a:off x="2699793" y="2996952"/>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6" name="Ellipse 25"/>
          <p:cNvSpPr/>
          <p:nvPr/>
        </p:nvSpPr>
        <p:spPr bwMode="auto">
          <a:xfrm>
            <a:off x="2699793" y="3392997"/>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7" name="Ellipse 26"/>
          <p:cNvSpPr/>
          <p:nvPr/>
        </p:nvSpPr>
        <p:spPr bwMode="auto">
          <a:xfrm>
            <a:off x="2699793" y="3789041"/>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8" name="Ellipse 27"/>
          <p:cNvSpPr/>
          <p:nvPr/>
        </p:nvSpPr>
        <p:spPr bwMode="auto">
          <a:xfrm>
            <a:off x="2699793" y="418508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9" name="Ellipse 28"/>
          <p:cNvSpPr/>
          <p:nvPr/>
        </p:nvSpPr>
        <p:spPr bwMode="auto">
          <a:xfrm>
            <a:off x="2699793" y="4581129"/>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0" name="Ellipse 29"/>
          <p:cNvSpPr/>
          <p:nvPr/>
        </p:nvSpPr>
        <p:spPr bwMode="auto">
          <a:xfrm>
            <a:off x="2699793" y="4977173"/>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1" name="Ellipse 30"/>
          <p:cNvSpPr/>
          <p:nvPr/>
        </p:nvSpPr>
        <p:spPr bwMode="auto">
          <a:xfrm>
            <a:off x="2699793" y="537321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graphicFrame>
        <p:nvGraphicFramePr>
          <p:cNvPr id="33" name="Tabel 32"/>
          <p:cNvGraphicFramePr>
            <a:graphicFrameLocks noGrp="1"/>
          </p:cNvGraphicFramePr>
          <p:nvPr/>
        </p:nvGraphicFramePr>
        <p:xfrm>
          <a:off x="755576" y="1700808"/>
          <a:ext cx="3096344" cy="457200"/>
        </p:xfrm>
        <a:graphic>
          <a:graphicData uri="http://schemas.openxmlformats.org/drawingml/2006/table">
            <a:tbl>
              <a:tblPr firstRow="1" bandRow="1">
                <a:tableStyleId>{5C22544A-7EE6-4342-B048-85BDC9FD1C3A}</a:tableStyleId>
              </a:tblPr>
              <a:tblGrid>
                <a:gridCol w="1548172"/>
                <a:gridCol w="1548172"/>
              </a:tblGrid>
              <a:tr h="457200">
                <a:tc>
                  <a:txBody>
                    <a:bodyPr/>
                    <a:lstStyle/>
                    <a:p>
                      <a:pPr algn="ctr"/>
                      <a:r>
                        <a:rPr lang="da-DK" sz="2400" dirty="0" smtClean="0">
                          <a:solidFill>
                            <a:schemeClr val="tx1"/>
                          </a:solidFill>
                        </a:rPr>
                        <a:t>Før</a:t>
                      </a:r>
                      <a:endParaRPr lang="da-DK"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da-DK" sz="2400" dirty="0" smtClean="0">
                          <a:solidFill>
                            <a:schemeClr val="tx1"/>
                          </a:solidFill>
                        </a:rPr>
                        <a:t>Efter</a:t>
                      </a:r>
                      <a:endParaRPr lang="da-DK" sz="2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sp>
        <p:nvSpPr>
          <p:cNvPr id="34" name="Ellipse 33"/>
          <p:cNvSpPr/>
          <p:nvPr/>
        </p:nvSpPr>
        <p:spPr bwMode="auto">
          <a:xfrm>
            <a:off x="3131840" y="2204865"/>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5" name="Ellipse 34"/>
          <p:cNvSpPr/>
          <p:nvPr/>
        </p:nvSpPr>
        <p:spPr bwMode="auto">
          <a:xfrm>
            <a:off x="3131840" y="2600909"/>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6" name="Ellipse 35"/>
          <p:cNvSpPr/>
          <p:nvPr/>
        </p:nvSpPr>
        <p:spPr bwMode="auto">
          <a:xfrm>
            <a:off x="3131840" y="2996952"/>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7" name="Ellipse 36"/>
          <p:cNvSpPr/>
          <p:nvPr/>
        </p:nvSpPr>
        <p:spPr bwMode="auto">
          <a:xfrm>
            <a:off x="3131840" y="3392997"/>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8" name="Ellipse 37"/>
          <p:cNvSpPr/>
          <p:nvPr/>
        </p:nvSpPr>
        <p:spPr bwMode="auto">
          <a:xfrm>
            <a:off x="3131840" y="3789041"/>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39" name="Ellipse 38"/>
          <p:cNvSpPr/>
          <p:nvPr/>
        </p:nvSpPr>
        <p:spPr bwMode="auto">
          <a:xfrm>
            <a:off x="3131840" y="418508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0" name="Ellipse 39"/>
          <p:cNvSpPr/>
          <p:nvPr/>
        </p:nvSpPr>
        <p:spPr bwMode="auto">
          <a:xfrm>
            <a:off x="3131840" y="4581129"/>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1" name="Ellipse 40"/>
          <p:cNvSpPr/>
          <p:nvPr/>
        </p:nvSpPr>
        <p:spPr bwMode="auto">
          <a:xfrm>
            <a:off x="3131840" y="4977173"/>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2" name="Ellipse 41"/>
          <p:cNvSpPr/>
          <p:nvPr/>
        </p:nvSpPr>
        <p:spPr bwMode="auto">
          <a:xfrm>
            <a:off x="3131840" y="537321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3" name="Ellipse 42"/>
          <p:cNvSpPr/>
          <p:nvPr/>
        </p:nvSpPr>
        <p:spPr bwMode="auto">
          <a:xfrm>
            <a:off x="1619672" y="235726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4" name="Ellipse 43"/>
          <p:cNvSpPr/>
          <p:nvPr/>
        </p:nvSpPr>
        <p:spPr bwMode="auto">
          <a:xfrm>
            <a:off x="1835696" y="2789312"/>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5" name="Ellipse 44"/>
          <p:cNvSpPr/>
          <p:nvPr/>
        </p:nvSpPr>
        <p:spPr bwMode="auto">
          <a:xfrm>
            <a:off x="1547664" y="292494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6" name="Ellipse 45"/>
          <p:cNvSpPr/>
          <p:nvPr/>
        </p:nvSpPr>
        <p:spPr bwMode="auto">
          <a:xfrm>
            <a:off x="1691680" y="336537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7" name="Ellipse 46"/>
          <p:cNvSpPr/>
          <p:nvPr/>
        </p:nvSpPr>
        <p:spPr bwMode="auto">
          <a:xfrm>
            <a:off x="1619672" y="372541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8" name="Ellipse 47"/>
          <p:cNvSpPr/>
          <p:nvPr/>
        </p:nvSpPr>
        <p:spPr bwMode="auto">
          <a:xfrm>
            <a:off x="1691680" y="4157464"/>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49" name="Ellipse 48"/>
          <p:cNvSpPr/>
          <p:nvPr/>
        </p:nvSpPr>
        <p:spPr bwMode="auto">
          <a:xfrm>
            <a:off x="1619672" y="465313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50" name="Ellipse 49"/>
          <p:cNvSpPr/>
          <p:nvPr/>
        </p:nvSpPr>
        <p:spPr bwMode="auto">
          <a:xfrm>
            <a:off x="1835696" y="5013176"/>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51" name="Ellipse 50"/>
          <p:cNvSpPr/>
          <p:nvPr/>
        </p:nvSpPr>
        <p:spPr bwMode="auto">
          <a:xfrm>
            <a:off x="1547664" y="5301208"/>
            <a:ext cx="360040" cy="360040"/>
          </a:xfrm>
          <a:prstGeom prst="ellipse">
            <a:avLst/>
          </a:prstGeom>
          <a:solidFill>
            <a:schemeClr val="tx2"/>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52" name="Tekstfelt 2"/>
          <p:cNvSpPr txBox="1"/>
          <p:nvPr/>
        </p:nvSpPr>
        <p:spPr>
          <a:xfrm>
            <a:off x="1007168" y="6453336"/>
            <a:ext cx="6733184" cy="123111"/>
          </a:xfrm>
          <a:prstGeom prst="rect">
            <a:avLst/>
          </a:prstGeom>
          <a:noFill/>
        </p:spPr>
        <p:txBody>
          <a:bodyPr wrap="square" lIns="0" tIns="0" rIns="0" bIns="0" rtlCol="0">
            <a:spAutoFit/>
          </a:bodyPr>
          <a:lstStyle/>
          <a:p>
            <a:r>
              <a:rPr lang="da-DK" sz="800" dirty="0" smtClean="0"/>
              <a:t>Kilde: </a:t>
            </a:r>
            <a:r>
              <a:rPr lang="da-DK" sz="800" dirty="0" err="1" smtClean="0"/>
              <a:t>WikiPedia</a:t>
            </a:r>
            <a:r>
              <a:rPr lang="da-DK" sz="800" dirty="0" smtClean="0"/>
              <a:t>, Gestalt Psykologi, nedtaget pr. 24. juli 2013: http://en.wikipedia.org/wiki/Gestalt_psychology</a:t>
            </a:r>
            <a:endParaRPr lang="da-DK" sz="800" dirty="0"/>
          </a:p>
        </p:txBody>
      </p:sp>
      <p:sp>
        <p:nvSpPr>
          <p:cNvPr id="53" name="Rektangel 5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81640867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Vælg den eller de rigtige indholdstyper baseret på hvordan de understøtter budskabet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86</a:t>
            </a:fld>
            <a:endParaRPr lang="da-DK" noProof="0"/>
          </a:p>
        </p:txBody>
      </p:sp>
      <p:sp>
        <p:nvSpPr>
          <p:cNvPr id="5" name="Rektangel 4"/>
          <p:cNvSpPr/>
          <p:nvPr/>
        </p:nvSpPr>
        <p:spPr bwMode="auto">
          <a:xfrm>
            <a:off x="323528" y="2132856"/>
            <a:ext cx="1440160" cy="4104456"/>
          </a:xfrm>
          <a:prstGeom prst="rect">
            <a:avLst/>
          </a:prstGeom>
          <a:solidFill>
            <a:schemeClr val="accent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p>
        </p:txBody>
      </p:sp>
      <p:graphicFrame>
        <p:nvGraphicFramePr>
          <p:cNvPr id="8" name="Tabel 7"/>
          <p:cNvGraphicFramePr>
            <a:graphicFrameLocks noGrp="1"/>
          </p:cNvGraphicFramePr>
          <p:nvPr/>
        </p:nvGraphicFramePr>
        <p:xfrm>
          <a:off x="35496" y="1484784"/>
          <a:ext cx="8907138" cy="5316700"/>
        </p:xfrm>
        <a:graphic>
          <a:graphicData uri="http://schemas.openxmlformats.org/drawingml/2006/table">
            <a:tbl>
              <a:tblPr firstRow="1" bandRow="1">
                <a:tableStyleId>{2D5ABB26-0587-4C30-8999-92F81FD0307C}</a:tableStyleId>
              </a:tblPr>
              <a:tblGrid>
                <a:gridCol w="288000"/>
                <a:gridCol w="2448000"/>
                <a:gridCol w="252000"/>
                <a:gridCol w="1800000"/>
                <a:gridCol w="79569"/>
                <a:gridCol w="1980000"/>
                <a:gridCol w="79569"/>
                <a:gridCol w="1980000"/>
              </a:tblGrid>
              <a:tr h="525780">
                <a:tc>
                  <a:txBody>
                    <a:bodyPr/>
                    <a:lstStyle/>
                    <a:p>
                      <a:endParaRPr lang="da-DK" sz="1400" dirty="0" smtClean="0"/>
                    </a:p>
                    <a:p>
                      <a:endParaRPr lang="da-DK" sz="1400" dirty="0"/>
                    </a:p>
                  </a:txBody>
                  <a:tcPr anchor="b">
                    <a:lnL>
                      <a:noFill/>
                    </a:lnL>
                  </a:tcPr>
                </a:tc>
                <a:tc>
                  <a:txBody>
                    <a:bodyPr/>
                    <a:lstStyle/>
                    <a:p>
                      <a:r>
                        <a:rPr lang="da-DK" sz="1200" dirty="0" smtClean="0"/>
                        <a:t>Indholds</a:t>
                      </a:r>
                      <a:r>
                        <a:rPr lang="da-DK" sz="1200" baseline="0" dirty="0" smtClean="0"/>
                        <a:t> type</a:t>
                      </a:r>
                      <a:endParaRPr lang="da-DK" sz="1200" dirty="0"/>
                    </a:p>
                  </a:txBody>
                  <a:tcPr anchor="b">
                    <a:lnB w="6350" cap="flat" cmpd="sng" algn="ctr">
                      <a:solidFill>
                        <a:schemeClr val="tx1"/>
                      </a:solidFill>
                      <a:prstDash val="solid"/>
                      <a:round/>
                      <a:headEnd type="none" w="med" len="med"/>
                      <a:tailEnd type="none" w="med" len="med"/>
                    </a:lnB>
                  </a:tcPr>
                </a:tc>
                <a:tc>
                  <a:txBody>
                    <a:bodyPr/>
                    <a:lstStyle/>
                    <a:p>
                      <a:endParaRPr lang="da-DK" sz="1200" dirty="0"/>
                    </a:p>
                  </a:txBody>
                  <a:tcPr anchor="b"/>
                </a:tc>
                <a:tc>
                  <a:txBody>
                    <a:bodyPr/>
                    <a:lstStyle/>
                    <a:p>
                      <a:r>
                        <a:rPr lang="da-DK" sz="1200" dirty="0" smtClean="0"/>
                        <a:t>Primær brug</a:t>
                      </a:r>
                      <a:endParaRPr lang="da-DK" sz="1200" dirty="0"/>
                    </a:p>
                  </a:txBody>
                  <a:tcPr anchor="b">
                    <a:lnB w="6350" cap="flat" cmpd="sng" algn="ctr">
                      <a:solidFill>
                        <a:schemeClr val="tx1"/>
                      </a:solidFill>
                      <a:prstDash val="solid"/>
                      <a:round/>
                      <a:headEnd type="none" w="med" len="med"/>
                      <a:tailEnd type="none" w="med" len="med"/>
                    </a:lnB>
                  </a:tcPr>
                </a:tc>
                <a:tc>
                  <a:txBody>
                    <a:bodyPr/>
                    <a:lstStyle/>
                    <a:p>
                      <a:endParaRPr lang="da-DK" sz="1200" dirty="0"/>
                    </a:p>
                  </a:txBody>
                  <a:tcPr marL="0" marR="0" marT="0" marB="0" anchor="b"/>
                </a:tc>
                <a:tc>
                  <a:txBody>
                    <a:bodyPr/>
                    <a:lstStyle/>
                    <a:p>
                      <a:r>
                        <a:rPr lang="da-DK" sz="1200" dirty="0" smtClean="0"/>
                        <a:t>Fordele</a:t>
                      </a:r>
                      <a:endParaRPr lang="da-DK" sz="1200" dirty="0"/>
                    </a:p>
                  </a:txBody>
                  <a:tcPr anchor="b">
                    <a:lnB w="6350" cap="flat" cmpd="sng" algn="ctr">
                      <a:solidFill>
                        <a:schemeClr val="tx1"/>
                      </a:solidFill>
                      <a:prstDash val="solid"/>
                      <a:round/>
                      <a:headEnd type="none" w="med" len="med"/>
                      <a:tailEnd type="none" w="med" len="med"/>
                    </a:lnB>
                  </a:tcPr>
                </a:tc>
                <a:tc>
                  <a:txBody>
                    <a:bodyPr/>
                    <a:lstStyle/>
                    <a:p>
                      <a:endParaRPr lang="da-DK" sz="1200" dirty="0"/>
                    </a:p>
                  </a:txBody>
                  <a:tcPr marL="0" marR="0" marT="0" marB="0" anchor="b"/>
                </a:tc>
                <a:tc>
                  <a:txBody>
                    <a:bodyPr/>
                    <a:lstStyle/>
                    <a:p>
                      <a:r>
                        <a:rPr lang="da-DK" sz="1200" dirty="0" smtClean="0"/>
                        <a:t>Ulemper</a:t>
                      </a:r>
                      <a:endParaRPr lang="da-DK" sz="1200" dirty="0"/>
                    </a:p>
                  </a:txBody>
                  <a:tcPr anchor="b">
                    <a:lnB w="6350" cap="flat" cmpd="sng" algn="ctr">
                      <a:solidFill>
                        <a:schemeClr val="tx1"/>
                      </a:solidFill>
                      <a:prstDash val="solid"/>
                      <a:round/>
                      <a:headEnd type="none" w="med" len="med"/>
                      <a:tailEnd type="none" w="med" len="med"/>
                    </a:lnB>
                  </a:tcPr>
                </a:tc>
              </a:tr>
              <a:tr h="360000">
                <a:tc>
                  <a:txBody>
                    <a:bodyPr/>
                    <a:lstStyle/>
                    <a:p>
                      <a:endParaRPr lang="da-DK" sz="400" dirty="0"/>
                    </a:p>
                  </a:txBody>
                  <a:tcPr marL="0" marR="0" marT="0" marB="0"/>
                </a:tc>
                <a:tc>
                  <a:txBody>
                    <a:bodyPr/>
                    <a:lstStyle/>
                    <a:p>
                      <a:endParaRPr lang="da-DK" sz="400" dirty="0"/>
                    </a:p>
                  </a:txBody>
                  <a:tcPr marL="0" marR="0" marT="0" marB="0">
                    <a:lnT w="6350" cap="flat" cmpd="sng" algn="ctr">
                      <a:solidFill>
                        <a:schemeClr val="tx1"/>
                      </a:solidFill>
                      <a:prstDash val="solid"/>
                      <a:round/>
                      <a:headEnd type="none" w="med" len="med"/>
                      <a:tailEnd type="none" w="med" len="med"/>
                    </a:lnT>
                  </a:tcPr>
                </a:tc>
                <a:tc>
                  <a:txBody>
                    <a:bodyPr/>
                    <a:lstStyle/>
                    <a:p>
                      <a:endParaRPr lang="da-DK" sz="400" dirty="0"/>
                    </a:p>
                  </a:txBody>
                  <a:tcPr marL="0" marR="0" marT="0" marB="0"/>
                </a:tc>
                <a:tc>
                  <a:txBody>
                    <a:bodyPr/>
                    <a:lstStyle/>
                    <a:p>
                      <a:endParaRPr lang="da-DK" sz="400" dirty="0"/>
                    </a:p>
                  </a:txBody>
                  <a:tcPr marL="0" marR="0" marT="0" marB="0">
                    <a:lnT w="6350" cap="flat" cmpd="sng" algn="ctr">
                      <a:solidFill>
                        <a:schemeClr val="tx1"/>
                      </a:solidFill>
                      <a:prstDash val="solid"/>
                      <a:round/>
                      <a:headEnd type="none" w="med" len="med"/>
                      <a:tailEnd type="none" w="med" len="med"/>
                    </a:lnT>
                  </a:tcPr>
                </a:tc>
                <a:tc>
                  <a:txBody>
                    <a:bodyPr/>
                    <a:lstStyle/>
                    <a:p>
                      <a:endParaRPr lang="da-DK" sz="400" dirty="0"/>
                    </a:p>
                  </a:txBody>
                  <a:tcPr marL="0" marR="0" marT="0" marB="0"/>
                </a:tc>
                <a:tc>
                  <a:txBody>
                    <a:bodyPr/>
                    <a:lstStyle/>
                    <a:p>
                      <a:endParaRPr lang="da-DK" sz="400" dirty="0"/>
                    </a:p>
                  </a:txBody>
                  <a:tcPr marL="0" marR="0" marT="0" marB="0">
                    <a:lnT w="6350" cap="flat" cmpd="sng" algn="ctr">
                      <a:solidFill>
                        <a:schemeClr val="tx1"/>
                      </a:solidFill>
                      <a:prstDash val="solid"/>
                      <a:round/>
                      <a:headEnd type="none" w="med" len="med"/>
                      <a:tailEnd type="none" w="med" len="med"/>
                    </a:lnT>
                  </a:tcPr>
                </a:tc>
                <a:tc>
                  <a:txBody>
                    <a:bodyPr/>
                    <a:lstStyle/>
                    <a:p>
                      <a:endParaRPr lang="da-DK" sz="400" dirty="0"/>
                    </a:p>
                  </a:txBody>
                  <a:tcPr marL="0" marR="0" marT="0" marB="0"/>
                </a:tc>
                <a:tc>
                  <a:txBody>
                    <a:bodyPr/>
                    <a:lstStyle/>
                    <a:p>
                      <a:endParaRPr lang="da-DK" sz="400" dirty="0"/>
                    </a:p>
                  </a:txBody>
                  <a:tcPr marL="0" marR="0" marT="0" marB="0">
                    <a:lnT w="6350" cap="flat" cmpd="sng" algn="ctr">
                      <a:solidFill>
                        <a:schemeClr val="tx1"/>
                      </a:solidFill>
                      <a:prstDash val="solid"/>
                      <a:round/>
                      <a:headEnd type="none" w="med" len="med"/>
                      <a:tailEnd type="none" w="med" len="med"/>
                    </a:lnT>
                  </a:tcPr>
                </a:tc>
              </a:tr>
              <a:tr h="558000">
                <a:tc>
                  <a:txBody>
                    <a:bodyPr/>
                    <a:lstStyle/>
                    <a:p>
                      <a:endParaRPr lang="da-DK" sz="1400"/>
                    </a:p>
                  </a:txBody>
                  <a:tcPr/>
                </a:tc>
                <a:tc>
                  <a:txBody>
                    <a:bodyPr/>
                    <a:lstStyle/>
                    <a:p>
                      <a:endParaRPr lang="da-DK" sz="1400" dirty="0"/>
                    </a:p>
                  </a:txBody>
                  <a:tcPr/>
                </a:tc>
                <a:tc>
                  <a:txBody>
                    <a:bodyPr/>
                    <a:lstStyle/>
                    <a:p>
                      <a:endParaRPr lang="da-DK" sz="1400" dirty="0"/>
                    </a:p>
                  </a:txBody>
                  <a:tcPr/>
                </a:tc>
                <a:tc>
                  <a:txBody>
                    <a:bodyPr/>
                    <a:lstStyle/>
                    <a:p>
                      <a:pPr marL="85725" indent="-85725">
                        <a:buFont typeface="Arial" pitchFamily="34" charset="0"/>
                        <a:buChar char="•"/>
                      </a:pPr>
                      <a:r>
                        <a:rPr lang="da-DK" sz="900" dirty="0" err="1" smtClean="0"/>
                        <a:t>Bullet</a:t>
                      </a:r>
                      <a:r>
                        <a:rPr lang="da-DK" sz="900" dirty="0" smtClean="0"/>
                        <a:t> lister med indhold</a:t>
                      </a:r>
                    </a:p>
                    <a:p>
                      <a:pPr marL="85725" indent="-85725">
                        <a:buFont typeface="Arial" pitchFamily="34" charset="0"/>
                        <a:buChar char="•"/>
                      </a:pPr>
                      <a:r>
                        <a:rPr lang="da-DK" sz="900" dirty="0" smtClean="0"/>
                        <a:t>Logiske argumenter</a:t>
                      </a:r>
                    </a:p>
                    <a:p>
                      <a:pPr marL="85725" indent="-85725">
                        <a:buFont typeface="Arial" pitchFamily="34" charset="0"/>
                        <a:buChar char="•"/>
                      </a:pPr>
                      <a:r>
                        <a:rPr lang="da-DK" sz="900" dirty="0" smtClean="0"/>
                        <a:t>Citater fra interviews</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Er præcis i det skrevne</a:t>
                      </a:r>
                    </a:p>
                    <a:p>
                      <a:pPr marL="85725" indent="-85725">
                        <a:buFont typeface="Arial" pitchFamily="34" charset="0"/>
                        <a:buChar char="•"/>
                      </a:pPr>
                      <a:r>
                        <a:rPr lang="da-DK" sz="900" dirty="0" smtClean="0"/>
                        <a:t>Kan vise sammenhæng i argumenter</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Meget tekst</a:t>
                      </a:r>
                      <a:r>
                        <a:rPr lang="da-DK" sz="900" baseline="0" dirty="0" smtClean="0"/>
                        <a:t> -&gt; svært at læse</a:t>
                      </a:r>
                    </a:p>
                    <a:p>
                      <a:pPr marL="85725" indent="-85725">
                        <a:buFont typeface="Arial" pitchFamily="34" charset="0"/>
                        <a:buChar char="•"/>
                      </a:pPr>
                      <a:r>
                        <a:rPr lang="da-DK" sz="900" baseline="0" dirty="0" smtClean="0"/>
                        <a:t>Bliver sjældent mindeværdig</a:t>
                      </a:r>
                      <a:endParaRPr lang="da-DK" sz="900" dirty="0"/>
                    </a:p>
                  </a:txBody>
                  <a:tcPr/>
                </a:tc>
              </a:tr>
              <a:tr h="108000">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a:p>
                  </a:txBody>
                  <a:tcPr marL="0" marR="0" marT="0" marB="0"/>
                </a:tc>
              </a:tr>
              <a:tr h="108000">
                <a:tc>
                  <a:txBody>
                    <a:bodyPr/>
                    <a:lstStyle/>
                    <a:p>
                      <a:endParaRPr lang="da-DK" sz="100"/>
                    </a:p>
                  </a:txBody>
                  <a:tcPr marL="0" marR="0" marT="0" marB="0"/>
                </a:tc>
                <a:tc>
                  <a:txBody>
                    <a:bodyPr/>
                    <a:lstStyle/>
                    <a:p>
                      <a:endParaRPr lang="da-DK" sz="100"/>
                    </a:p>
                  </a:txBody>
                  <a:tcPr marL="0" marR="0" marT="0" marB="0"/>
                </a:tc>
                <a:tc>
                  <a:txBody>
                    <a:bodyPr/>
                    <a:lstStyle/>
                    <a:p>
                      <a:endParaRPr lang="da-DK" sz="10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558000">
                <a:tc>
                  <a:txBody>
                    <a:bodyPr/>
                    <a:lstStyle/>
                    <a:p>
                      <a:endParaRPr lang="da-DK" sz="1400"/>
                    </a:p>
                  </a:txBody>
                  <a:tcPr/>
                </a:tc>
                <a:tc>
                  <a:txBody>
                    <a:bodyPr/>
                    <a:lstStyle/>
                    <a:p>
                      <a:endParaRPr lang="da-DK" sz="1400" dirty="0"/>
                    </a:p>
                  </a:txBody>
                  <a:tcPr/>
                </a:tc>
                <a:tc>
                  <a:txBody>
                    <a:bodyPr/>
                    <a:lstStyle/>
                    <a:p>
                      <a:endParaRPr lang="da-DK" sz="1400"/>
                    </a:p>
                  </a:txBody>
                  <a:tcPr/>
                </a:tc>
                <a:tc>
                  <a:txBody>
                    <a:bodyPr/>
                    <a:lstStyle/>
                    <a:p>
                      <a:pPr marL="85725" indent="-85725">
                        <a:buFont typeface="Arial" pitchFamily="34" charset="0"/>
                        <a:buChar char="•"/>
                      </a:pPr>
                      <a:r>
                        <a:rPr lang="da-DK" sz="900" dirty="0" smtClean="0"/>
                        <a:t>Gruppering af data – både tekst og tal</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Kan vise mange informationer på en gang</a:t>
                      </a:r>
                    </a:p>
                    <a:p>
                      <a:pPr marL="85725" indent="-85725">
                        <a:buFont typeface="Arial" pitchFamily="34" charset="0"/>
                        <a:buChar char="•"/>
                      </a:pPr>
                      <a:r>
                        <a:rPr lang="da-DK" sz="900" dirty="0" smtClean="0"/>
                        <a:t>Viser ”mellemregninger”</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Bliver</a:t>
                      </a:r>
                      <a:r>
                        <a:rPr lang="da-DK" sz="900" baseline="0" dirty="0" smtClean="0"/>
                        <a:t> hurtig stor og uoverskuelig</a:t>
                      </a:r>
                    </a:p>
                    <a:p>
                      <a:pPr marL="85725" indent="-85725">
                        <a:buFont typeface="Arial" pitchFamily="34" charset="0"/>
                        <a:buChar char="•"/>
                      </a:pPr>
                      <a:r>
                        <a:rPr lang="da-DK" sz="900" baseline="0" dirty="0" smtClean="0"/>
                        <a:t>Svært at lave pænt design</a:t>
                      </a:r>
                      <a:endParaRPr lang="da-DK" sz="900" dirty="0"/>
                    </a:p>
                  </a:txBody>
                  <a:tcPr/>
                </a:tc>
              </a:tr>
              <a:tr h="1080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1080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c>
                  <a:txBody>
                    <a:bodyPr/>
                    <a:lstStyle/>
                    <a:p>
                      <a:endParaRPr lang="da-DK" sz="100" dirty="0"/>
                    </a:p>
                  </a:txBody>
                  <a:tcPr marL="0" marR="0" marT="0" marB="0"/>
                </a:tc>
              </a:tr>
              <a:tr h="558000">
                <a:tc>
                  <a:txBody>
                    <a:bodyPr/>
                    <a:lstStyle/>
                    <a:p>
                      <a:endParaRPr lang="da-DK" sz="1400"/>
                    </a:p>
                  </a:txBody>
                  <a:tcPr/>
                </a:tc>
                <a:tc>
                  <a:txBody>
                    <a:bodyPr/>
                    <a:lstStyle/>
                    <a:p>
                      <a:endParaRPr lang="da-DK" sz="1400" dirty="0"/>
                    </a:p>
                  </a:txBody>
                  <a:tcPr/>
                </a:tc>
                <a:tc>
                  <a:txBody>
                    <a:bodyPr/>
                    <a:lstStyle/>
                    <a:p>
                      <a:endParaRPr lang="da-DK" sz="1400"/>
                    </a:p>
                  </a:txBody>
                  <a:tcPr/>
                </a:tc>
                <a:tc>
                  <a:txBody>
                    <a:bodyPr/>
                    <a:lstStyle/>
                    <a:p>
                      <a:pPr marL="85725" indent="-85725">
                        <a:buFont typeface="Arial" pitchFamily="34" charset="0"/>
                        <a:buChar char="•"/>
                      </a:pPr>
                      <a:r>
                        <a:rPr lang="da-DK" sz="900" dirty="0" smtClean="0"/>
                        <a:t>Vise sammenhænge i data</a:t>
                      </a:r>
                    </a:p>
                    <a:p>
                      <a:pPr marL="85725" indent="-85725">
                        <a:buFont typeface="Arial" pitchFamily="34" charset="0"/>
                        <a:buChar char="•"/>
                      </a:pPr>
                      <a:r>
                        <a:rPr lang="da-DK" sz="900" dirty="0" smtClean="0"/>
                        <a:t>Præsentere tendenser</a:t>
                      </a:r>
                      <a:r>
                        <a:rPr lang="da-DK" sz="900" baseline="0" dirty="0" smtClean="0"/>
                        <a:t> på en overskuelig måde</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Gør selv komplekse</a:t>
                      </a:r>
                      <a:r>
                        <a:rPr lang="da-DK" sz="900" baseline="0" dirty="0" smtClean="0"/>
                        <a:t> data simple</a:t>
                      </a:r>
                    </a:p>
                    <a:p>
                      <a:pPr marL="85725" indent="-85725">
                        <a:buFont typeface="Arial" pitchFamily="34" charset="0"/>
                        <a:buChar char="•"/>
                      </a:pPr>
                      <a:r>
                        <a:rPr lang="da-DK" sz="900" baseline="0" dirty="0" smtClean="0"/>
                        <a:t>Nemt for læserne at forstå</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tabLst/>
                      </a:pPr>
                      <a:r>
                        <a:rPr lang="da-DK" sz="900" dirty="0" smtClean="0"/>
                        <a:t>Svær</a:t>
                      </a:r>
                      <a:r>
                        <a:rPr lang="da-DK" sz="900" baseline="0" dirty="0" smtClean="0"/>
                        <a:t> at bruge ved rigtig mange datapunkter</a:t>
                      </a:r>
                      <a:endParaRPr lang="da-DK" sz="900" dirty="0"/>
                    </a:p>
                  </a:txBody>
                  <a:tcPr/>
                </a:tc>
              </a:tr>
              <a:tr h="1080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r>
              <a:tr h="1080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r>
              <a:tr h="558000">
                <a:tc>
                  <a:txBody>
                    <a:bodyPr/>
                    <a:lstStyle/>
                    <a:p>
                      <a:endParaRPr lang="da-DK" sz="1400"/>
                    </a:p>
                  </a:txBody>
                  <a:tcPr/>
                </a:tc>
                <a:tc>
                  <a:txBody>
                    <a:bodyPr/>
                    <a:lstStyle/>
                    <a:p>
                      <a:endParaRPr lang="da-DK" sz="1400" dirty="0"/>
                    </a:p>
                  </a:txBody>
                  <a:tcPr/>
                </a:tc>
                <a:tc>
                  <a:txBody>
                    <a:bodyPr/>
                    <a:lstStyle/>
                    <a:p>
                      <a:endParaRPr lang="da-DK" sz="1400" dirty="0"/>
                    </a:p>
                  </a:txBody>
                  <a:tcPr/>
                </a:tc>
                <a:tc>
                  <a:txBody>
                    <a:bodyPr/>
                    <a:lstStyle/>
                    <a:p>
                      <a:pPr marL="85725" indent="-85725">
                        <a:buFont typeface="Arial" pitchFamily="34" charset="0"/>
                        <a:buChar char="•"/>
                      </a:pPr>
                      <a:r>
                        <a:rPr lang="da-DK" sz="900" dirty="0" smtClean="0"/>
                        <a:t>Vise </a:t>
                      </a:r>
                      <a:r>
                        <a:rPr lang="da-DK" sz="900" dirty="0" err="1" smtClean="0"/>
                        <a:t>flow-charts</a:t>
                      </a:r>
                      <a:endParaRPr lang="da-DK" sz="900" dirty="0" smtClean="0"/>
                    </a:p>
                    <a:p>
                      <a:pPr marL="85725" indent="-85725">
                        <a:buFont typeface="Arial" pitchFamily="34" charset="0"/>
                        <a:buChar char="•"/>
                      </a:pPr>
                      <a:r>
                        <a:rPr lang="da-DK" sz="900" dirty="0" smtClean="0"/>
                        <a:t>Vise</a:t>
                      </a:r>
                      <a:r>
                        <a:rPr lang="da-DK" sz="900" baseline="0" dirty="0" smtClean="0"/>
                        <a:t> </a:t>
                      </a:r>
                      <a:r>
                        <a:rPr lang="da-DK" sz="900" baseline="0" dirty="0" err="1" smtClean="0"/>
                        <a:t>procesflows</a:t>
                      </a:r>
                      <a:r>
                        <a:rPr lang="da-DK" sz="900" baseline="0" dirty="0" smtClean="0"/>
                        <a:t> og  kausalitet</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Kommunikerer logiske sammenhænge</a:t>
                      </a:r>
                    </a:p>
                    <a:p>
                      <a:pPr marL="85725" indent="-85725">
                        <a:buFont typeface="Arial" pitchFamily="34" charset="0"/>
                        <a:buChar char="•"/>
                      </a:pPr>
                      <a:r>
                        <a:rPr lang="da-DK" sz="900" dirty="0" smtClean="0"/>
                        <a:t>Gør</a:t>
                      </a:r>
                      <a:r>
                        <a:rPr lang="da-DK" sz="900" baseline="0" dirty="0" smtClean="0"/>
                        <a:t> det kompleks simpelt</a:t>
                      </a:r>
                      <a:endParaRPr lang="da-DK" sz="900" dirty="0"/>
                    </a:p>
                  </a:txBody>
                  <a:tcPr/>
                </a:tc>
                <a:tc>
                  <a:txBody>
                    <a:bodyPr/>
                    <a:lstStyle/>
                    <a:p>
                      <a:pPr>
                        <a:buFont typeface="Arial" pitchFamily="34" charset="0"/>
                        <a:buChar char="•"/>
                      </a:pPr>
                      <a:endParaRPr lang="da-DK" sz="900" dirty="0"/>
                    </a:p>
                  </a:txBody>
                  <a:tcPr marL="0" marR="0" marT="0" marB="0"/>
                </a:tc>
                <a:tc>
                  <a:txBody>
                    <a:bodyPr/>
                    <a:lstStyle/>
                    <a:p>
                      <a:pPr marL="85725" indent="-85725">
                        <a:buFont typeface="Arial" pitchFamily="34" charset="0"/>
                        <a:buChar char="•"/>
                      </a:pPr>
                      <a:r>
                        <a:rPr lang="da-DK" sz="900" dirty="0" smtClean="0"/>
                        <a:t>Komplekse ”</a:t>
                      </a:r>
                      <a:r>
                        <a:rPr lang="da-DK" sz="900" dirty="0" err="1" smtClean="0"/>
                        <a:t>frameworks</a:t>
                      </a:r>
                      <a:r>
                        <a:rPr lang="da-DK" sz="900" dirty="0" smtClean="0"/>
                        <a:t>” kan tage tid for læseren at forstå</a:t>
                      </a:r>
                      <a:endParaRPr lang="da-DK" sz="900" dirty="0"/>
                    </a:p>
                  </a:txBody>
                  <a:tcPr/>
                </a:tc>
              </a:tr>
              <a:tr h="1080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r>
              <a:tr h="108000">
                <a:tc>
                  <a:txBody>
                    <a:bodyPr/>
                    <a:lstStyle/>
                    <a:p>
                      <a:endParaRPr lang="da-DK" sz="100"/>
                    </a:p>
                  </a:txBody>
                  <a:tcPr marL="0" marR="0" marT="0" marB="0"/>
                </a:tc>
                <a:tc>
                  <a:txBody>
                    <a:bodyPr/>
                    <a:lstStyle/>
                    <a:p>
                      <a:endParaRPr lang="da-DK" sz="100" dirty="0"/>
                    </a:p>
                  </a:txBody>
                  <a:tcPr marL="0" marR="0" marT="0" marB="0"/>
                </a:tc>
                <a:tc>
                  <a:txBody>
                    <a:bodyPr/>
                    <a:lstStyle/>
                    <a:p>
                      <a:endParaRPr lang="da-DK" sz="10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c>
                  <a:txBody>
                    <a:bodyPr/>
                    <a:lstStyle/>
                    <a:p>
                      <a:pPr>
                        <a:buFont typeface="Arial" pitchFamily="34" charset="0"/>
                        <a:buChar char="•"/>
                      </a:pPr>
                      <a:endParaRPr lang="da-DK" sz="100" dirty="0"/>
                    </a:p>
                  </a:txBody>
                  <a:tcPr marL="0" marR="0" marT="0" marB="0"/>
                </a:tc>
              </a:tr>
              <a:tr h="640080">
                <a:tc>
                  <a:txBody>
                    <a:bodyPr/>
                    <a:lstStyle/>
                    <a:p>
                      <a:endParaRPr lang="da-DK" sz="1400"/>
                    </a:p>
                  </a:txBody>
                  <a:tcPr>
                    <a:lnB>
                      <a:noFill/>
                    </a:lnB>
                  </a:tcPr>
                </a:tc>
                <a:tc>
                  <a:txBody>
                    <a:bodyPr/>
                    <a:lstStyle/>
                    <a:p>
                      <a:endParaRPr lang="da-DK" sz="1400" dirty="0"/>
                    </a:p>
                  </a:txBody>
                  <a:tcPr>
                    <a:lnB>
                      <a:noFill/>
                    </a:lnB>
                  </a:tcPr>
                </a:tc>
                <a:tc>
                  <a:txBody>
                    <a:bodyPr/>
                    <a:lstStyle/>
                    <a:p>
                      <a:endParaRPr lang="da-DK" sz="1400"/>
                    </a:p>
                  </a:txBody>
                  <a:tcPr>
                    <a:lnB>
                      <a:noFill/>
                    </a:lnB>
                  </a:tcPr>
                </a:tc>
                <a:tc>
                  <a:txBody>
                    <a:bodyPr/>
                    <a:lstStyle/>
                    <a:p>
                      <a:pPr marL="85725" indent="-85725">
                        <a:buFont typeface="Arial" pitchFamily="34" charset="0"/>
                        <a:buChar char="•"/>
                      </a:pPr>
                      <a:r>
                        <a:rPr lang="da-DK" sz="900" dirty="0" smtClean="0"/>
                        <a:t>Vise </a:t>
                      </a:r>
                      <a:r>
                        <a:rPr lang="da-DK" sz="900" dirty="0" err="1" smtClean="0"/>
                        <a:t>action-shots</a:t>
                      </a:r>
                      <a:r>
                        <a:rPr lang="da-DK" sz="900" dirty="0" smtClean="0"/>
                        <a:t> fra virkeligheden</a:t>
                      </a:r>
                    </a:p>
                    <a:p>
                      <a:pPr marL="85725" indent="-85725">
                        <a:buFont typeface="Arial" pitchFamily="34" charset="0"/>
                        <a:buChar char="•"/>
                      </a:pPr>
                      <a:r>
                        <a:rPr lang="da-DK" sz="900" dirty="0" smtClean="0"/>
                        <a:t>Vise </a:t>
                      </a:r>
                      <a:r>
                        <a:rPr lang="da-DK" sz="900" dirty="0" err="1" smtClean="0"/>
                        <a:t>screenshots</a:t>
                      </a:r>
                      <a:r>
                        <a:rPr lang="da-DK" sz="900" baseline="0" dirty="0" smtClean="0"/>
                        <a:t> af dokumenter eller lignende</a:t>
                      </a:r>
                      <a:endParaRPr lang="da-DK" sz="900" dirty="0"/>
                    </a:p>
                  </a:txBody>
                  <a:tcPr>
                    <a:lnB>
                      <a:noFill/>
                    </a:lnB>
                  </a:tcPr>
                </a:tc>
                <a:tc>
                  <a:txBody>
                    <a:bodyPr/>
                    <a:lstStyle/>
                    <a:p>
                      <a:pPr>
                        <a:buFont typeface="Arial" pitchFamily="34" charset="0"/>
                        <a:buChar char="•"/>
                      </a:pPr>
                      <a:endParaRPr lang="da-DK" sz="900" dirty="0"/>
                    </a:p>
                  </a:txBody>
                  <a:tcPr marL="0" marR="0" marT="0" marB="0">
                    <a:lnB>
                      <a:noFill/>
                    </a:lnB>
                  </a:tcPr>
                </a:tc>
                <a:tc>
                  <a:txBody>
                    <a:bodyPr/>
                    <a:lstStyle/>
                    <a:p>
                      <a:pPr marL="85725" indent="-85725">
                        <a:buFont typeface="Arial" pitchFamily="34" charset="0"/>
                        <a:buChar char="•"/>
                      </a:pPr>
                      <a:r>
                        <a:rPr lang="da-DK" sz="900" dirty="0" smtClean="0"/>
                        <a:t>Viser virkeligheden på en meget nærværende og</a:t>
                      </a:r>
                      <a:r>
                        <a:rPr lang="da-DK" sz="900" baseline="0" dirty="0" smtClean="0"/>
                        <a:t> følelsesmæssig måde</a:t>
                      </a:r>
                      <a:endParaRPr lang="da-DK" sz="900" dirty="0"/>
                    </a:p>
                  </a:txBody>
                  <a:tcPr>
                    <a:lnB>
                      <a:noFill/>
                    </a:lnB>
                  </a:tcPr>
                </a:tc>
                <a:tc>
                  <a:txBody>
                    <a:bodyPr/>
                    <a:lstStyle/>
                    <a:p>
                      <a:pPr>
                        <a:buFont typeface="Arial" pitchFamily="34" charset="0"/>
                        <a:buChar char="•"/>
                      </a:pPr>
                      <a:endParaRPr lang="da-DK" sz="900" dirty="0"/>
                    </a:p>
                  </a:txBody>
                  <a:tcPr marL="0" marR="0" marT="0" marB="0">
                    <a:lnB>
                      <a:noFill/>
                    </a:lnB>
                  </a:tcPr>
                </a:tc>
                <a:tc>
                  <a:txBody>
                    <a:bodyPr/>
                    <a:lstStyle/>
                    <a:p>
                      <a:pPr marL="85725" indent="-85725">
                        <a:buFont typeface="Arial" pitchFamily="34" charset="0"/>
                        <a:buChar char="•"/>
                      </a:pPr>
                      <a:r>
                        <a:rPr lang="da-DK" sz="900" dirty="0" smtClean="0"/>
                        <a:t>Vanskeligt at præsentere</a:t>
                      </a:r>
                      <a:r>
                        <a:rPr lang="da-DK" sz="900" baseline="0" dirty="0" smtClean="0"/>
                        <a:t> kausalitet eller konklusioner</a:t>
                      </a:r>
                      <a:endParaRPr lang="da-DK" sz="900" dirty="0"/>
                    </a:p>
                  </a:txBody>
                  <a:tcPr>
                    <a:lnB>
                      <a:noFill/>
                    </a:lnB>
                  </a:tcPr>
                </a:tc>
              </a:tr>
              <a:tr h="324000">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a-DK" sz="600" dirty="0"/>
                    </a:p>
                  </a:txBody>
                  <a:tcPr marL="0" marR="0" marT="0" marB="0">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370840">
                <a:tc gridSpan="8">
                  <a:txBody>
                    <a:bodyPr/>
                    <a:lstStyle/>
                    <a:p>
                      <a:endParaRPr lang="da-DK" sz="1000" dirty="0"/>
                    </a:p>
                  </a:txBody>
                  <a:tcP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marL="0" marR="0" marT="0" marB="0">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c hMerge="1">
                  <a:txBody>
                    <a:bodyPr/>
                    <a:lstStyle/>
                    <a:p>
                      <a:endParaRPr lang="da-DK" sz="1400" dirty="0"/>
                    </a:p>
                  </a:txBody>
                  <a:tcPr marL="0" marR="0" marT="0" marB="0">
                    <a:lnT w="6350" cap="flat" cmpd="sng" algn="ctr">
                      <a:solidFill>
                        <a:schemeClr val="tx1"/>
                      </a:solidFill>
                      <a:prstDash val="solid"/>
                      <a:round/>
                      <a:headEnd type="none" w="med" len="med"/>
                      <a:tailEnd type="none" w="med" len="med"/>
                    </a:lnT>
                  </a:tcPr>
                </a:tc>
                <a:tc hMerge="1">
                  <a:txBody>
                    <a:bodyPr/>
                    <a:lstStyle/>
                    <a:p>
                      <a:endParaRPr lang="da-DK" sz="1400" dirty="0"/>
                    </a:p>
                  </a:txBody>
                  <a:tcPr>
                    <a:lnT w="6350" cap="flat" cmpd="sng" algn="ctr">
                      <a:solidFill>
                        <a:schemeClr val="tx1"/>
                      </a:solidFill>
                      <a:prstDash val="solid"/>
                      <a:round/>
                      <a:headEnd type="none" w="med" len="med"/>
                      <a:tailEnd type="none" w="med" len="med"/>
                    </a:lnT>
                  </a:tcPr>
                </a:tc>
              </a:tr>
            </a:tbl>
          </a:graphicData>
        </a:graphic>
      </p:graphicFrame>
      <p:sp>
        <p:nvSpPr>
          <p:cNvPr id="27" name="Rektangel 26"/>
          <p:cNvSpPr/>
          <p:nvPr/>
        </p:nvSpPr>
        <p:spPr bwMode="auto">
          <a:xfrm>
            <a:off x="899592" y="2348880"/>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Tekst</a:t>
            </a:r>
            <a:endParaRPr lang="da-DK" sz="1200" dirty="0">
              <a:solidFill>
                <a:schemeClr val="tx2">
                  <a:lumMod val="50000"/>
                </a:schemeClr>
              </a:solidFill>
            </a:endParaRPr>
          </a:p>
        </p:txBody>
      </p:sp>
      <p:sp>
        <p:nvSpPr>
          <p:cNvPr id="28" name="Rektangel 27"/>
          <p:cNvSpPr/>
          <p:nvPr/>
        </p:nvSpPr>
        <p:spPr bwMode="auto">
          <a:xfrm>
            <a:off x="899592" y="4689141"/>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Figur med konceptuelle data</a:t>
            </a:r>
          </a:p>
        </p:txBody>
      </p:sp>
      <p:sp>
        <p:nvSpPr>
          <p:cNvPr id="29" name="Rektangel 28"/>
          <p:cNvSpPr/>
          <p:nvPr/>
        </p:nvSpPr>
        <p:spPr bwMode="auto">
          <a:xfrm>
            <a:off x="899592" y="5469226"/>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Billede</a:t>
            </a:r>
          </a:p>
        </p:txBody>
      </p:sp>
      <p:sp>
        <p:nvSpPr>
          <p:cNvPr id="30" name="Rektangel 29"/>
          <p:cNvSpPr/>
          <p:nvPr/>
        </p:nvSpPr>
        <p:spPr bwMode="auto">
          <a:xfrm>
            <a:off x="899592" y="3909054"/>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Diagram m. numeriske data</a:t>
            </a:r>
          </a:p>
        </p:txBody>
      </p:sp>
      <p:sp>
        <p:nvSpPr>
          <p:cNvPr id="31" name="Rektangel 30"/>
          <p:cNvSpPr/>
          <p:nvPr/>
        </p:nvSpPr>
        <p:spPr bwMode="auto">
          <a:xfrm>
            <a:off x="899592" y="3128967"/>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Tabel</a:t>
            </a:r>
          </a:p>
        </p:txBody>
      </p:sp>
      <p:sp>
        <p:nvSpPr>
          <p:cNvPr id="11"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err="1" smtClean="0"/>
              <a:t>Arnaud</a:t>
            </a:r>
            <a:r>
              <a:rPr lang="da-DK" sz="800" dirty="0" smtClean="0"/>
              <a:t>, 2012, Design </a:t>
            </a:r>
            <a:r>
              <a:rPr lang="da-DK" sz="800" dirty="0" err="1" smtClean="0"/>
              <a:t>effective</a:t>
            </a:r>
            <a:r>
              <a:rPr lang="da-DK" sz="800" dirty="0" smtClean="0"/>
              <a:t> </a:t>
            </a:r>
            <a:r>
              <a:rPr lang="da-DK" sz="800" dirty="0" err="1" smtClean="0"/>
              <a:t>presentations</a:t>
            </a:r>
            <a:r>
              <a:rPr lang="da-DK" sz="800" dirty="0" smtClean="0"/>
              <a:t>, nedtaget 24. juli 2013: http://powerful-problem-solving.com/design-effective-presentation</a:t>
            </a:r>
            <a:endParaRPr lang="da-DK" sz="800" dirty="0"/>
          </a:p>
        </p:txBody>
      </p:sp>
      <p:sp>
        <p:nvSpPr>
          <p:cNvPr id="12" name="Rektangel 11"/>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Tekst indhold skal følge en række simple regler for at være så effektivt som muligt</a:t>
            </a:r>
          </a:p>
        </p:txBody>
      </p:sp>
      <p:sp>
        <p:nvSpPr>
          <p:cNvPr id="4" name="Pentagon 3"/>
          <p:cNvSpPr/>
          <p:nvPr/>
        </p:nvSpPr>
        <p:spPr bwMode="auto">
          <a:xfrm flipH="1">
            <a:off x="5076057"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900" b="1" dirty="0"/>
              <a:t>Maksimalt 2 niveauer af en punktopstilling</a:t>
            </a:r>
          </a:p>
          <a:p>
            <a:pPr marL="177796" indent="-177796">
              <a:buFont typeface="Arial" charset="0"/>
              <a:buChar char="•"/>
            </a:pPr>
            <a:r>
              <a:rPr lang="da-DK" sz="900" dirty="0"/>
              <a:t>Brug maksimalt 2 niveauer af en punktopstilling</a:t>
            </a:r>
          </a:p>
          <a:p>
            <a:pPr marL="177796" indent="-177796">
              <a:buFont typeface="Arial" charset="0"/>
              <a:buChar char="•"/>
            </a:pPr>
            <a:r>
              <a:rPr lang="da-DK" sz="900" dirty="0"/>
              <a:t>Mere end to niveauer virker overdrevet. Det tyder på, at der skal vælge et andet design til indholdet eller </a:t>
            </a:r>
            <a:r>
              <a:rPr lang="da-DK" sz="900" dirty="0" smtClean="0"/>
              <a:t>også, </a:t>
            </a:r>
            <a:r>
              <a:rPr lang="da-DK" sz="900" dirty="0"/>
              <a:t>at det skal deles mellem flere </a:t>
            </a:r>
            <a:r>
              <a:rPr lang="da-DK" sz="900" dirty="0" smtClean="0"/>
              <a:t>dias</a:t>
            </a:r>
            <a:endParaRPr lang="da-DK" sz="900" dirty="0"/>
          </a:p>
          <a:p>
            <a:endParaRPr lang="da-DK" sz="900" b="1" dirty="0"/>
          </a:p>
          <a:p>
            <a:r>
              <a:rPr lang="da-DK" sz="900" b="1" dirty="0"/>
              <a:t>Brug sætninger, der maksimalt er 2 linjer lange</a:t>
            </a:r>
          </a:p>
          <a:p>
            <a:pPr marL="177796" indent="-177796">
              <a:buFont typeface="Arial" pitchFamily="34" charset="0"/>
              <a:buChar char="•"/>
            </a:pPr>
            <a:r>
              <a:rPr lang="da-DK" sz="900" dirty="0"/>
              <a:t>Brug hele sætninger på op til 2 linjer</a:t>
            </a:r>
          </a:p>
          <a:p>
            <a:pPr marL="177796" indent="-177796">
              <a:buFont typeface="Arial" pitchFamily="34" charset="0"/>
              <a:buChar char="•"/>
            </a:pPr>
            <a:r>
              <a:rPr lang="da-DK" sz="900" dirty="0"/>
              <a:t>Undgå fyldord og tomme floskler</a:t>
            </a:r>
          </a:p>
          <a:p>
            <a:endParaRPr lang="da-DK" sz="900" b="1" dirty="0"/>
          </a:p>
          <a:p>
            <a:r>
              <a:rPr lang="da-DK" sz="900" b="1" dirty="0"/>
              <a:t>Rækkefølgen betyder noget</a:t>
            </a:r>
          </a:p>
          <a:p>
            <a:pPr marL="177796" indent="-177796">
              <a:buFont typeface="Arial" charset="0"/>
              <a:buChar char="•"/>
            </a:pPr>
            <a:r>
              <a:rPr lang="da-DK" sz="900" dirty="0"/>
              <a:t>Rækkefølgen af indholdet skal følge en logisk struktur: kronologisk, logisk deduktiv, prioriteret, etc.</a:t>
            </a:r>
          </a:p>
          <a:p>
            <a:endParaRPr lang="da-DK" sz="900" b="1" dirty="0"/>
          </a:p>
          <a:p>
            <a:r>
              <a:rPr lang="da-DK" sz="900" b="1" dirty="0"/>
              <a:t>Start gerne sætninger med samme slags ord</a:t>
            </a:r>
          </a:p>
          <a:p>
            <a:pPr marL="177796" indent="-177796">
              <a:buFont typeface="Arial" charset="0"/>
              <a:buChar char="•"/>
            </a:pPr>
            <a:r>
              <a:rPr lang="da-DK" sz="900" dirty="0"/>
              <a:t>Sætninger skal helst startes med den samme type ord: udsagnsord, navneord, etc.</a:t>
            </a:r>
          </a:p>
          <a:p>
            <a:pPr marL="177796" indent="-177796">
              <a:buFont typeface="Arial" charset="0"/>
              <a:buChar char="•"/>
            </a:pPr>
            <a:r>
              <a:rPr lang="da-DK" sz="900" dirty="0"/>
              <a:t>Dette letter læsevenligheden og får argumentet til at virke sammenhængende</a:t>
            </a:r>
          </a:p>
          <a:p>
            <a:pPr marL="177796" indent="-177796">
              <a:buFont typeface="Arial" charset="0"/>
              <a:buChar char="•"/>
            </a:pPr>
            <a:endParaRPr lang="da-DK" sz="900" dirty="0"/>
          </a:p>
        </p:txBody>
      </p:sp>
      <p:sp>
        <p:nvSpPr>
          <p:cNvPr id="3" name="Pladsholder til slidenummer 2"/>
          <p:cNvSpPr>
            <a:spLocks noGrp="1"/>
          </p:cNvSpPr>
          <p:nvPr>
            <p:ph type="sldNum" sz="quarter" idx="11"/>
          </p:nvPr>
        </p:nvSpPr>
        <p:spPr/>
        <p:txBody>
          <a:bodyPr/>
          <a:lstStyle/>
          <a:p>
            <a:fld id="{E2E1D250-0014-450E-ADD3-929C6907FF4E}" type="slidenum">
              <a:rPr lang="da-DK" smtClean="0"/>
              <a:pPr/>
              <a:t>87</a:t>
            </a:fld>
            <a:endParaRPr lang="da-DK"/>
          </a:p>
        </p:txBody>
      </p:sp>
      <p:sp>
        <p:nvSpPr>
          <p:cNvPr id="23" name="Rektangel 22"/>
          <p:cNvSpPr/>
          <p:nvPr/>
        </p:nvSpPr>
        <p:spPr bwMode="auto">
          <a:xfrm>
            <a:off x="719138" y="1628800"/>
            <a:ext cx="4104456" cy="44644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pic>
        <p:nvPicPr>
          <p:cNvPr id="125953" name="Picture 1"/>
          <p:cNvPicPr>
            <a:picLocks noChangeAspect="1" noChangeArrowheads="1"/>
          </p:cNvPicPr>
          <p:nvPr/>
        </p:nvPicPr>
        <p:blipFill>
          <a:blip r:embed="rId2" cstate="print"/>
          <a:srcRect/>
          <a:stretch>
            <a:fillRect/>
          </a:stretch>
        </p:blipFill>
        <p:spPr bwMode="auto">
          <a:xfrm>
            <a:off x="971599" y="1776220"/>
            <a:ext cx="3600400" cy="2084828"/>
          </a:xfrm>
          <a:prstGeom prst="rect">
            <a:avLst/>
          </a:prstGeom>
          <a:noFill/>
          <a:ln w="9525">
            <a:noFill/>
            <a:miter lim="800000"/>
            <a:headEnd/>
            <a:tailEnd/>
          </a:ln>
          <a:effectLst/>
        </p:spPr>
      </p:pic>
      <p:pic>
        <p:nvPicPr>
          <p:cNvPr id="125954" name="Picture 2"/>
          <p:cNvPicPr>
            <a:picLocks noChangeAspect="1" noChangeArrowheads="1"/>
          </p:cNvPicPr>
          <p:nvPr/>
        </p:nvPicPr>
        <p:blipFill>
          <a:blip r:embed="rId3" cstate="print"/>
          <a:srcRect/>
          <a:stretch>
            <a:fillRect/>
          </a:stretch>
        </p:blipFill>
        <p:spPr bwMode="auto">
          <a:xfrm>
            <a:off x="971599" y="3933056"/>
            <a:ext cx="3600000" cy="2096128"/>
          </a:xfrm>
          <a:prstGeom prst="rect">
            <a:avLst/>
          </a:prstGeom>
          <a:noFill/>
          <a:ln w="9525">
            <a:noFill/>
            <a:miter lim="800000"/>
            <a:headEnd/>
            <a:tailEnd/>
          </a:ln>
          <a:effectLst/>
        </p:spPr>
      </p:pic>
      <p:sp>
        <p:nvSpPr>
          <p:cNvPr id="8" name="Tekstfelt 11"/>
          <p:cNvSpPr txBox="1"/>
          <p:nvPr/>
        </p:nvSpPr>
        <p:spPr>
          <a:xfrm>
            <a:off x="827584" y="6207115"/>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a:t>
            </a:r>
            <a:r>
              <a:rPr lang="da-DK" sz="800" dirty="0" err="1"/>
              <a:t>Education</a:t>
            </a:r>
            <a:r>
              <a:rPr lang="da-DK" sz="800" dirty="0"/>
              <a:t> </a:t>
            </a:r>
            <a:r>
              <a:rPr lang="da-DK" sz="800" dirty="0" err="1" smtClean="0"/>
              <a:t>Limited</a:t>
            </a:r>
            <a:r>
              <a:rPr lang="da-DK" sz="800" dirty="0" smtClean="0"/>
              <a:t> | 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a:t>
            </a:r>
            <a:endParaRPr lang="da-DK" sz="800" dirty="0"/>
          </a:p>
        </p:txBody>
      </p:sp>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375968382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7700962" cy="762000"/>
          </a:xfrm>
          <a:noFill/>
        </p:spPr>
        <p:txBody>
          <a:bodyPr/>
          <a:lstStyle/>
          <a:p>
            <a:r>
              <a:rPr lang="da-DK" dirty="0" smtClean="0"/>
              <a:t>En tabel kan bruges til gruppering af både kvalitativ og kvantitativ data</a:t>
            </a:r>
          </a:p>
        </p:txBody>
      </p:sp>
      <p:sp>
        <p:nvSpPr>
          <p:cNvPr id="4" name="Pentagon 3"/>
          <p:cNvSpPr/>
          <p:nvPr/>
        </p:nvSpPr>
        <p:spPr bwMode="auto">
          <a:xfrm flipH="1">
            <a:off x="5076057"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900" b="1" dirty="0"/>
              <a:t>Tabeller skal overholde regler</a:t>
            </a:r>
          </a:p>
          <a:p>
            <a:pPr marL="177796" indent="-177796">
              <a:buFont typeface="Arial" charset="0"/>
              <a:buChar char="•"/>
            </a:pPr>
            <a:r>
              <a:rPr lang="da-DK" sz="900" dirty="0"/>
              <a:t>(1) En god overskrift på de enkelte kolonner</a:t>
            </a:r>
          </a:p>
          <a:p>
            <a:pPr marL="177796" indent="-177796">
              <a:buFont typeface="Arial" charset="0"/>
              <a:buChar char="•"/>
            </a:pPr>
            <a:r>
              <a:rPr lang="da-DK" sz="900" dirty="0"/>
              <a:t>(2) En god overskrift på de enkelte rækker</a:t>
            </a:r>
          </a:p>
          <a:p>
            <a:pPr marL="177796" indent="-177796">
              <a:buFont typeface="Arial" charset="0"/>
              <a:buChar char="•"/>
            </a:pPr>
            <a:r>
              <a:rPr lang="da-DK" sz="900" dirty="0"/>
              <a:t>(3) Indholdet i selve tabellen (kan være tal, billeder, </a:t>
            </a:r>
            <a:r>
              <a:rPr lang="da-DK" sz="900" dirty="0" err="1"/>
              <a:t>harvey-balls</a:t>
            </a:r>
            <a:r>
              <a:rPr lang="da-DK" sz="900" dirty="0"/>
              <a:t>, diagrammer, tekst eller noget helt andet)</a:t>
            </a:r>
          </a:p>
          <a:p>
            <a:pPr marL="177796" indent="-177796">
              <a:buFont typeface="Arial" charset="0"/>
              <a:buChar char="•"/>
            </a:pPr>
            <a:r>
              <a:rPr lang="da-DK" sz="900" dirty="0"/>
              <a:t>(4) Noter og kildeangivelse</a:t>
            </a:r>
          </a:p>
          <a:p>
            <a:pPr marL="177796" indent="-177796">
              <a:buFont typeface="Arial" charset="0"/>
              <a:buChar char="•"/>
            </a:pPr>
            <a:endParaRPr lang="da-DK" sz="900" dirty="0"/>
          </a:p>
          <a:p>
            <a:r>
              <a:rPr lang="da-DK" sz="900" b="1" dirty="0"/>
              <a:t>Tabeller med numeriske data har sin egen proces</a:t>
            </a:r>
          </a:p>
          <a:p>
            <a:pPr marL="177796" indent="-177796">
              <a:buFont typeface="Arial" charset="0"/>
              <a:buChar char="•"/>
            </a:pPr>
            <a:r>
              <a:rPr lang="da-DK" sz="900" dirty="0"/>
              <a:t>Der er utrolig mange overvejelser, der skal gøres i forbindelse med udarbejdelsen af en tabel</a:t>
            </a:r>
          </a:p>
          <a:p>
            <a:pPr marL="177796" indent="-177796">
              <a:buFont typeface="Arial" charset="0"/>
              <a:buChar char="•"/>
            </a:pPr>
            <a:r>
              <a:rPr lang="da-DK" sz="900" dirty="0"/>
              <a:t>Overordnet kan processen opsummeres som nedenfor:</a:t>
            </a:r>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r>
              <a:rPr lang="da-DK" sz="900" dirty="0"/>
              <a:t>Læs mere om udarbejdelsen af diagrammer i undervisningsmaterialet ”Diagrammer med numeriske data” udgivet af Dann Bleeker Pedersen</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88</a:t>
            </a:fld>
            <a:endParaRPr lang="da-DK"/>
          </a:p>
        </p:txBody>
      </p:sp>
      <p:pic>
        <p:nvPicPr>
          <p:cNvPr id="121858" name="Picture 2"/>
          <p:cNvPicPr>
            <a:picLocks noChangeAspect="1" noChangeArrowheads="1"/>
          </p:cNvPicPr>
          <p:nvPr/>
        </p:nvPicPr>
        <p:blipFill>
          <a:blip r:embed="rId2" cstate="print"/>
          <a:srcRect/>
          <a:stretch>
            <a:fillRect/>
          </a:stretch>
        </p:blipFill>
        <p:spPr bwMode="auto">
          <a:xfrm>
            <a:off x="5416222" y="3356993"/>
            <a:ext cx="2900195" cy="1224136"/>
          </a:xfrm>
          <a:prstGeom prst="rect">
            <a:avLst/>
          </a:prstGeom>
          <a:noFill/>
          <a:ln w="9525">
            <a:noFill/>
            <a:miter lim="800000"/>
            <a:headEnd/>
            <a:tailEnd/>
          </a:ln>
        </p:spPr>
      </p:pic>
      <p:sp>
        <p:nvSpPr>
          <p:cNvPr id="23" name="Rektangel 22"/>
          <p:cNvSpPr/>
          <p:nvPr/>
        </p:nvSpPr>
        <p:spPr bwMode="auto">
          <a:xfrm>
            <a:off x="683568" y="1628800"/>
            <a:ext cx="4104456" cy="44644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pic>
        <p:nvPicPr>
          <p:cNvPr id="141314" name="Picture 2"/>
          <p:cNvPicPr>
            <a:picLocks noChangeAspect="1" noChangeArrowheads="1"/>
          </p:cNvPicPr>
          <p:nvPr/>
        </p:nvPicPr>
        <p:blipFill>
          <a:blip r:embed="rId3" cstate="print"/>
          <a:srcRect/>
          <a:stretch>
            <a:fillRect/>
          </a:stretch>
        </p:blipFill>
        <p:spPr bwMode="auto">
          <a:xfrm>
            <a:off x="815975" y="1700808"/>
            <a:ext cx="3205050" cy="2088231"/>
          </a:xfrm>
          <a:prstGeom prst="rect">
            <a:avLst/>
          </a:prstGeom>
          <a:noFill/>
          <a:ln w="9525">
            <a:noFill/>
            <a:miter lim="800000"/>
            <a:headEnd/>
            <a:tailEnd/>
          </a:ln>
          <a:effectLst/>
        </p:spPr>
      </p:pic>
      <p:pic>
        <p:nvPicPr>
          <p:cNvPr id="141315" name="Picture 3"/>
          <p:cNvPicPr>
            <a:picLocks noChangeAspect="1" noChangeArrowheads="1"/>
          </p:cNvPicPr>
          <p:nvPr/>
        </p:nvPicPr>
        <p:blipFill>
          <a:blip r:embed="rId4" cstate="print"/>
          <a:srcRect/>
          <a:stretch>
            <a:fillRect/>
          </a:stretch>
        </p:blipFill>
        <p:spPr bwMode="auto">
          <a:xfrm>
            <a:off x="827585" y="3933056"/>
            <a:ext cx="3240360" cy="2098633"/>
          </a:xfrm>
          <a:prstGeom prst="rect">
            <a:avLst/>
          </a:prstGeom>
          <a:noFill/>
          <a:ln w="9525">
            <a:noFill/>
            <a:miter lim="800000"/>
            <a:headEnd/>
            <a:tailEnd/>
          </a:ln>
          <a:effectLst/>
        </p:spPr>
      </p:pic>
      <p:sp>
        <p:nvSpPr>
          <p:cNvPr id="10" name="Ellipse 9"/>
          <p:cNvSpPr/>
          <p:nvPr/>
        </p:nvSpPr>
        <p:spPr bwMode="auto">
          <a:xfrm>
            <a:off x="1907704" y="162880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12" name="Ellipse 11"/>
          <p:cNvSpPr/>
          <p:nvPr/>
        </p:nvSpPr>
        <p:spPr bwMode="auto">
          <a:xfrm>
            <a:off x="899592" y="594928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13" name="Ellipse 12"/>
          <p:cNvSpPr/>
          <p:nvPr/>
        </p:nvSpPr>
        <p:spPr bwMode="auto">
          <a:xfrm>
            <a:off x="1763688" y="4725144"/>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14" name="Ellipse 13"/>
          <p:cNvSpPr/>
          <p:nvPr/>
        </p:nvSpPr>
        <p:spPr bwMode="auto">
          <a:xfrm>
            <a:off x="2627784" y="4005064"/>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15" name="Ellipse 14"/>
          <p:cNvSpPr/>
          <p:nvPr/>
        </p:nvSpPr>
        <p:spPr bwMode="auto">
          <a:xfrm>
            <a:off x="683568" y="501317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6" name="Ellipse 15"/>
          <p:cNvSpPr/>
          <p:nvPr/>
        </p:nvSpPr>
        <p:spPr bwMode="auto">
          <a:xfrm>
            <a:off x="899592" y="2564904"/>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7" name="Ellipse 16"/>
          <p:cNvSpPr/>
          <p:nvPr/>
        </p:nvSpPr>
        <p:spPr bwMode="auto">
          <a:xfrm>
            <a:off x="2051720" y="278092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18" name="Ellipse 17"/>
          <p:cNvSpPr/>
          <p:nvPr/>
        </p:nvSpPr>
        <p:spPr bwMode="auto">
          <a:xfrm>
            <a:off x="1475656" y="3645024"/>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19" name="Tekstfelt 11"/>
          <p:cNvSpPr txBox="1"/>
          <p:nvPr/>
        </p:nvSpPr>
        <p:spPr>
          <a:xfrm>
            <a:off x="827584" y="6207115"/>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 Dann Bleeker Pedersen DBP, Diagrammer med numeriske data, 2013</a:t>
            </a:r>
            <a:endParaRPr lang="da-DK" sz="800" dirty="0"/>
          </a:p>
        </p:txBody>
      </p:sp>
      <p:sp>
        <p:nvSpPr>
          <p:cNvPr id="20" name="Rektangel 1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375968382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Diagram m. numeriske data har en række formelle krav til dets konstruktion der skal overholdes</a:t>
            </a:r>
          </a:p>
        </p:txBody>
      </p:sp>
      <p:sp>
        <p:nvSpPr>
          <p:cNvPr id="4" name="Pentagon 3"/>
          <p:cNvSpPr/>
          <p:nvPr/>
        </p:nvSpPr>
        <p:spPr bwMode="auto">
          <a:xfrm flipH="1">
            <a:off x="5076057"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900" b="1" dirty="0"/>
              <a:t>Et diagram skal  overholde en række formalia</a:t>
            </a:r>
          </a:p>
          <a:p>
            <a:pPr marL="177796" indent="-177796">
              <a:buFont typeface="Arial" charset="0"/>
              <a:buChar char="•"/>
            </a:pPr>
            <a:r>
              <a:rPr lang="da-DK" sz="900" dirty="0"/>
              <a:t>(1) Titel</a:t>
            </a:r>
          </a:p>
          <a:p>
            <a:pPr marL="177796" indent="-177796">
              <a:buFont typeface="Arial" charset="0"/>
              <a:buChar char="•"/>
            </a:pPr>
            <a:r>
              <a:rPr lang="da-DK" sz="900" dirty="0"/>
              <a:t>(2) Kilde</a:t>
            </a:r>
          </a:p>
          <a:p>
            <a:pPr marL="177796" indent="-177796">
              <a:buFont typeface="Arial" charset="0"/>
              <a:buChar char="•"/>
            </a:pPr>
            <a:r>
              <a:rPr lang="da-DK" sz="900" dirty="0"/>
              <a:t>(3) Husk perioder</a:t>
            </a:r>
          </a:p>
          <a:p>
            <a:pPr marL="177796" indent="-177796">
              <a:buFont typeface="Arial" charset="0"/>
              <a:buChar char="•"/>
            </a:pPr>
            <a:r>
              <a:rPr lang="da-DK" sz="900" dirty="0"/>
              <a:t>(4) Dataforklaring</a:t>
            </a:r>
          </a:p>
          <a:p>
            <a:pPr marL="177796" indent="-177796">
              <a:buFont typeface="Arial" charset="0"/>
              <a:buChar char="•"/>
            </a:pPr>
            <a:r>
              <a:rPr lang="da-DK" sz="900" dirty="0"/>
              <a:t>(5) Rækkefølge af nominale data</a:t>
            </a:r>
          </a:p>
          <a:p>
            <a:pPr marL="177796" indent="-177796">
              <a:buFont typeface="Arial" charset="0"/>
              <a:buChar char="•"/>
            </a:pPr>
            <a:r>
              <a:rPr lang="da-DK" sz="900" dirty="0"/>
              <a:t>(6) Proportioner på tallene</a:t>
            </a:r>
          </a:p>
          <a:p>
            <a:pPr marL="177796" indent="-177796">
              <a:buFont typeface="Arial" charset="0"/>
              <a:buChar char="•"/>
            </a:pPr>
            <a:r>
              <a:rPr lang="da-DK" sz="900" dirty="0"/>
              <a:t>(7) Angiv datapunkter og enheder</a:t>
            </a:r>
          </a:p>
          <a:p>
            <a:pPr marL="177796" indent="-177796">
              <a:buFont typeface="Arial" charset="0"/>
              <a:buChar char="•"/>
            </a:pPr>
            <a:r>
              <a:rPr lang="da-DK" sz="900" dirty="0"/>
              <a:t>(8) Ingen værdiakser</a:t>
            </a:r>
          </a:p>
          <a:p>
            <a:pPr marL="177796" indent="-177796">
              <a:buFont typeface="Arial" charset="0"/>
              <a:buChar char="•"/>
            </a:pPr>
            <a:r>
              <a:rPr lang="da-DK" sz="900" dirty="0"/>
              <a:t>(9) Skalaen</a:t>
            </a:r>
          </a:p>
          <a:p>
            <a:pPr marL="177796" indent="-177796">
              <a:buFont typeface="Arial" charset="0"/>
              <a:buChar char="•"/>
            </a:pPr>
            <a:endParaRPr lang="da-DK" sz="900" dirty="0"/>
          </a:p>
          <a:p>
            <a:pPr marL="177796" indent="-177796"/>
            <a:r>
              <a:rPr lang="da-DK" sz="900" b="1" dirty="0"/>
              <a:t>Udarbejdelsen af grafer er et helt kapital for sig</a:t>
            </a:r>
          </a:p>
          <a:p>
            <a:pPr marL="177796" indent="-177796">
              <a:buFont typeface="Arial" charset="0"/>
              <a:buChar char="•"/>
            </a:pPr>
            <a:r>
              <a:rPr lang="da-DK" sz="900" dirty="0"/>
              <a:t>Der er utrolig mange overvejelser, der skal gøres i forbindelse med udarbejdelsen af et diagram</a:t>
            </a:r>
          </a:p>
          <a:p>
            <a:pPr marL="177796" indent="-177796">
              <a:buFont typeface="Arial" charset="0"/>
              <a:buChar char="•"/>
            </a:pPr>
            <a:r>
              <a:rPr lang="da-DK" sz="900" dirty="0"/>
              <a:t>Overordnet kan processen opsummeres som nedenfor:</a:t>
            </a:r>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endParaRPr lang="da-DK" sz="900" dirty="0"/>
          </a:p>
          <a:p>
            <a:pPr marL="177796" indent="-177796">
              <a:buFont typeface="Arial" charset="0"/>
              <a:buChar char="•"/>
            </a:pPr>
            <a:r>
              <a:rPr lang="da-DK" sz="900" dirty="0"/>
              <a:t>Læs mere om udarbejdelsen af diagrammer i (inklusiv tabeller) undervisningsmaterialet ”Diagrammer med numeriske data” udgivet af Dann Bleeker Pedersen</a:t>
            </a:r>
          </a:p>
        </p:txBody>
      </p:sp>
      <p:grpSp>
        <p:nvGrpSpPr>
          <p:cNvPr id="5" name="Gruppe 10"/>
          <p:cNvGrpSpPr/>
          <p:nvPr/>
        </p:nvGrpSpPr>
        <p:grpSpPr>
          <a:xfrm>
            <a:off x="719138" y="1628800"/>
            <a:ext cx="4159113" cy="4689424"/>
            <a:chOff x="719138" y="1988840"/>
            <a:chExt cx="4159113" cy="4464496"/>
          </a:xfrm>
          <a:solidFill>
            <a:schemeClr val="bg1"/>
          </a:solidFill>
        </p:grpSpPr>
        <p:graphicFrame>
          <p:nvGraphicFramePr>
            <p:cNvPr id="8" name="Diagram 7"/>
            <p:cNvGraphicFramePr/>
            <p:nvPr>
              <p:extLst>
                <p:ext uri="{D42A27DB-BD31-4B8C-83A1-F6EECF244321}">
                  <p14:modId xmlns:p14="http://schemas.microsoft.com/office/powerpoint/2010/main" xmlns="" val="3598698954"/>
                </p:ext>
              </p:extLst>
            </p:nvPr>
          </p:nvGraphicFramePr>
          <p:xfrm>
            <a:off x="737357" y="1988840"/>
            <a:ext cx="414089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felt 8"/>
            <p:cNvSpPr txBox="1"/>
            <p:nvPr/>
          </p:nvSpPr>
          <p:spPr>
            <a:xfrm>
              <a:off x="2267744" y="2441793"/>
              <a:ext cx="1260574" cy="117206"/>
            </a:xfrm>
            <a:prstGeom prst="rect">
              <a:avLst/>
            </a:prstGeom>
            <a:grpFill/>
          </p:spPr>
          <p:txBody>
            <a:bodyPr wrap="square" lIns="0" tIns="0" rIns="0" bIns="0" rtlCol="0">
              <a:spAutoFit/>
            </a:bodyPr>
            <a:lstStyle/>
            <a:p>
              <a:r>
                <a:rPr lang="da-DK" sz="800" dirty="0"/>
                <a:t>100%=2.452.000</a:t>
              </a:r>
              <a:endParaRPr lang="da-DK" dirty="0"/>
            </a:p>
          </p:txBody>
        </p:sp>
        <p:sp>
          <p:nvSpPr>
            <p:cNvPr id="10" name="Rektangel 9"/>
            <p:cNvSpPr/>
            <p:nvPr/>
          </p:nvSpPr>
          <p:spPr>
            <a:xfrm>
              <a:off x="719138" y="6093296"/>
              <a:ext cx="4140894" cy="322315"/>
            </a:xfrm>
            <a:prstGeom prst="rect">
              <a:avLst/>
            </a:prstGeom>
            <a:noFill/>
          </p:spPr>
          <p:txBody>
            <a:bodyPr wrap="square">
              <a:spAutoFit/>
            </a:bodyPr>
            <a:lstStyle/>
            <a:p>
              <a:pPr marL="361941" indent="-361941" fontAlgn="b"/>
              <a:r>
                <a:rPr lang="da-DK" sz="800" dirty="0">
                  <a:solidFill>
                    <a:srgbClr val="000000"/>
                  </a:solidFill>
                </a:rPr>
                <a:t>Kilde:  Danmarks Statistik, KRHFU1: Befolkningens højeste fuldførte </a:t>
              </a:r>
              <a:r>
                <a:rPr lang="da-DK" sz="800" dirty="0" err="1">
                  <a:solidFill>
                    <a:srgbClr val="000000"/>
                  </a:solidFill>
                </a:rPr>
                <a:t>uddan-nelse</a:t>
              </a:r>
              <a:r>
                <a:rPr lang="da-DK" sz="800" dirty="0">
                  <a:solidFill>
                    <a:srgbClr val="000000"/>
                  </a:solidFill>
                </a:rPr>
                <a:t> (15-69 år) efter område, herkomst, uddannelse alder og køn</a:t>
              </a:r>
            </a:p>
          </p:txBody>
        </p:sp>
      </p:grpSp>
      <p:sp>
        <p:nvSpPr>
          <p:cNvPr id="12" name="Ellipse 11"/>
          <p:cNvSpPr/>
          <p:nvPr/>
        </p:nvSpPr>
        <p:spPr bwMode="auto">
          <a:xfrm>
            <a:off x="1403648" y="1772816"/>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1</a:t>
            </a:r>
          </a:p>
        </p:txBody>
      </p:sp>
      <p:sp>
        <p:nvSpPr>
          <p:cNvPr id="13" name="Ellipse 12"/>
          <p:cNvSpPr/>
          <p:nvPr/>
        </p:nvSpPr>
        <p:spPr bwMode="auto">
          <a:xfrm>
            <a:off x="89959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2</a:t>
            </a:r>
          </a:p>
        </p:txBody>
      </p:sp>
      <p:sp>
        <p:nvSpPr>
          <p:cNvPr id="14" name="Ellipse 13"/>
          <p:cNvSpPr/>
          <p:nvPr/>
        </p:nvSpPr>
        <p:spPr bwMode="auto">
          <a:xfrm>
            <a:off x="4020238" y="1906379"/>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sp>
        <p:nvSpPr>
          <p:cNvPr id="15" name="Ellipse 14"/>
          <p:cNvSpPr/>
          <p:nvPr/>
        </p:nvSpPr>
        <p:spPr bwMode="auto">
          <a:xfrm>
            <a:off x="2393541" y="270418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5</a:t>
            </a:r>
          </a:p>
        </p:txBody>
      </p:sp>
      <p:sp>
        <p:nvSpPr>
          <p:cNvPr id="16" name="Ellipse 15"/>
          <p:cNvSpPr/>
          <p:nvPr/>
        </p:nvSpPr>
        <p:spPr bwMode="auto">
          <a:xfrm>
            <a:off x="2041252" y="2042730"/>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6</a:t>
            </a:r>
          </a:p>
        </p:txBody>
      </p:sp>
      <p:sp>
        <p:nvSpPr>
          <p:cNvPr id="17" name="Ellipse 16"/>
          <p:cNvSpPr/>
          <p:nvPr/>
        </p:nvSpPr>
        <p:spPr bwMode="auto">
          <a:xfrm>
            <a:off x="4369857" y="2445128"/>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7</a:t>
            </a:r>
          </a:p>
        </p:txBody>
      </p:sp>
      <p:sp>
        <p:nvSpPr>
          <p:cNvPr id="18" name="Ellipse 17"/>
          <p:cNvSpPr/>
          <p:nvPr/>
        </p:nvSpPr>
        <p:spPr bwMode="auto">
          <a:xfrm>
            <a:off x="371837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8</a:t>
            </a:r>
          </a:p>
        </p:txBody>
      </p:sp>
      <p:sp>
        <p:nvSpPr>
          <p:cNvPr id="19" name="Ellipse 18"/>
          <p:cNvSpPr/>
          <p:nvPr/>
        </p:nvSpPr>
        <p:spPr bwMode="auto">
          <a:xfrm>
            <a:off x="3420306"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9</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89</a:t>
            </a:fld>
            <a:endParaRPr lang="da-DK"/>
          </a:p>
        </p:txBody>
      </p:sp>
      <p:sp>
        <p:nvSpPr>
          <p:cNvPr id="20" name="Ellipse 19"/>
          <p:cNvSpPr/>
          <p:nvPr/>
        </p:nvSpPr>
        <p:spPr bwMode="auto">
          <a:xfrm>
            <a:off x="1215232"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4</a:t>
            </a:r>
          </a:p>
        </p:txBody>
      </p:sp>
      <p:sp>
        <p:nvSpPr>
          <p:cNvPr id="21" name="Ellipse 20"/>
          <p:cNvSpPr/>
          <p:nvPr/>
        </p:nvSpPr>
        <p:spPr bwMode="auto">
          <a:xfrm>
            <a:off x="1543324" y="5517232"/>
            <a:ext cx="216024" cy="216024"/>
          </a:xfrm>
          <a:prstGeom prst="ellipse">
            <a:avLst/>
          </a:prstGeom>
          <a:solidFill>
            <a:schemeClr val="tx2"/>
          </a:solid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da-DK" sz="1000" dirty="0">
                <a:solidFill>
                  <a:schemeClr val="bg1"/>
                </a:solidFill>
              </a:rPr>
              <a:t>3</a:t>
            </a:r>
          </a:p>
        </p:txBody>
      </p:sp>
      <p:pic>
        <p:nvPicPr>
          <p:cNvPr id="121858" name="Picture 2"/>
          <p:cNvPicPr>
            <a:picLocks noChangeAspect="1" noChangeArrowheads="1"/>
          </p:cNvPicPr>
          <p:nvPr/>
        </p:nvPicPr>
        <p:blipFill>
          <a:blip r:embed="rId3" cstate="print"/>
          <a:srcRect/>
          <a:stretch>
            <a:fillRect/>
          </a:stretch>
        </p:blipFill>
        <p:spPr bwMode="auto">
          <a:xfrm>
            <a:off x="5416222" y="3861048"/>
            <a:ext cx="2900195" cy="1224136"/>
          </a:xfrm>
          <a:prstGeom prst="rect">
            <a:avLst/>
          </a:prstGeom>
          <a:noFill/>
          <a:ln w="9525">
            <a:noFill/>
            <a:miter lim="800000"/>
            <a:headEnd/>
            <a:tailEnd/>
          </a:ln>
        </p:spPr>
      </p:pic>
      <p:sp>
        <p:nvSpPr>
          <p:cNvPr id="22" name="Tekstfelt 11"/>
          <p:cNvSpPr txBox="1"/>
          <p:nvPr/>
        </p:nvSpPr>
        <p:spPr>
          <a:xfrm>
            <a:off x="827584" y="6474241"/>
            <a:ext cx="7920880" cy="12311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Dann Bleeker Pedersen DBP, Diagrammer med numeriske data, 2013</a:t>
            </a:r>
            <a:endParaRPr lang="da-DK" sz="800" dirty="0"/>
          </a:p>
        </p:txBody>
      </p:sp>
      <p:sp>
        <p:nvSpPr>
          <p:cNvPr id="23" name="Rektangel 22"/>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37596838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73343" cy="762000"/>
          </a:xfrm>
          <a:noFill/>
        </p:spPr>
        <p:txBody>
          <a:bodyPr/>
          <a:lstStyle/>
          <a:p>
            <a:r>
              <a:rPr lang="da-DK" dirty="0" smtClean="0"/>
              <a:t>Det er derfor vigtigt at minimere støjen i kommunikationen for at gøre den mere effektiv</a:t>
            </a:r>
            <a:endParaRPr lang="da-DK" dirty="0"/>
          </a:p>
        </p:txBody>
      </p:sp>
      <p:sp>
        <p:nvSpPr>
          <p:cNvPr id="3" name="Tekstboks 2"/>
          <p:cNvSpPr txBox="1"/>
          <p:nvPr/>
        </p:nvSpPr>
        <p:spPr>
          <a:xfrm>
            <a:off x="35496" y="6320933"/>
            <a:ext cx="8856984" cy="492443"/>
          </a:xfrm>
          <a:prstGeom prst="rect">
            <a:avLst/>
          </a:prstGeom>
          <a:noFill/>
        </p:spPr>
        <p:txBody>
          <a:bodyPr wrap="square" lIns="0" tIns="0" rIns="0" bIns="0" rtlCol="0">
            <a:spAutoFit/>
          </a:bodyPr>
          <a:lstStyle/>
          <a:p>
            <a:pPr marL="446077" indent="-446077"/>
            <a:r>
              <a:rPr lang="da-DK" sz="800" dirty="0" smtClean="0">
                <a:solidFill>
                  <a:srgbClr val="000000"/>
                </a:solidFill>
              </a:rPr>
              <a:t>1: Designreglerne, der præsenteres senere i dette materiale, tager netop udgangspunkt i denne viden..</a:t>
            </a:r>
          </a:p>
          <a:p>
            <a:pPr marL="446077" indent="-446077"/>
            <a:endParaRPr lang="da-DK" sz="800" dirty="0" smtClean="0">
              <a:solidFill>
                <a:srgbClr val="000000"/>
              </a:solidFill>
            </a:endParaRPr>
          </a:p>
          <a:p>
            <a:pPr marL="446077" indent="-446077"/>
            <a:r>
              <a:rPr lang="da-DK" sz="800" dirty="0" smtClean="0">
                <a:solidFill>
                  <a:srgbClr val="000000"/>
                </a:solidFill>
              </a:rPr>
              <a:t>Kilde</a:t>
            </a:r>
            <a:r>
              <a:rPr lang="da-DK" sz="800" dirty="0">
                <a:solidFill>
                  <a:srgbClr val="000000"/>
                </a:solidFill>
              </a:rPr>
              <a:t>: Tilpasset udgave af Harold D. </a:t>
            </a:r>
            <a:r>
              <a:rPr lang="da-DK" sz="800" dirty="0" err="1">
                <a:solidFill>
                  <a:srgbClr val="000000"/>
                </a:solidFill>
              </a:rPr>
              <a:t>Lasswell</a:t>
            </a:r>
            <a:r>
              <a:rPr lang="da-DK" sz="800" dirty="0">
                <a:solidFill>
                  <a:srgbClr val="000000"/>
                </a:solidFill>
              </a:rPr>
              <a:t> kommunikationsteori fra </a:t>
            </a:r>
            <a:r>
              <a:rPr lang="da-DK" sz="800" dirty="0" smtClean="0">
                <a:solidFill>
                  <a:srgbClr val="000000"/>
                </a:solidFill>
              </a:rPr>
              <a:t>1960 samt Shannon &amp; Weavers ”</a:t>
            </a:r>
            <a:r>
              <a:rPr lang="en-US" sz="800" dirty="0" smtClean="0"/>
              <a:t>A </a:t>
            </a:r>
            <a:r>
              <a:rPr lang="en-US" sz="800" dirty="0"/>
              <a:t>Mathematical Theory of </a:t>
            </a:r>
            <a:r>
              <a:rPr lang="en-US" sz="800" dirty="0" smtClean="0"/>
              <a:t>Communication”</a:t>
            </a:r>
            <a:r>
              <a:rPr lang="da-DK" sz="800" dirty="0" smtClean="0">
                <a:solidFill>
                  <a:srgbClr val="000000"/>
                </a:solidFill>
              </a:rPr>
              <a:t> fra 1948 | </a:t>
            </a:r>
            <a:r>
              <a:rPr lang="da-DK" sz="800" dirty="0"/>
              <a:t>Barbara </a:t>
            </a:r>
            <a:r>
              <a:rPr lang="da-DK" sz="800" dirty="0" err="1"/>
              <a:t>Minto</a:t>
            </a:r>
            <a:r>
              <a:rPr lang="da-DK" sz="800" dirty="0"/>
              <a:t> BM, 2008, The </a:t>
            </a:r>
            <a:r>
              <a:rPr lang="da-DK" sz="800" dirty="0" err="1"/>
              <a:t>Pyramid</a:t>
            </a:r>
            <a:r>
              <a:rPr lang="da-DK" sz="800" dirty="0"/>
              <a:t> </a:t>
            </a:r>
            <a:r>
              <a:rPr lang="da-DK" sz="800" dirty="0" err="1"/>
              <a:t>Principle</a:t>
            </a:r>
            <a:r>
              <a:rPr lang="da-DK" sz="800" dirty="0"/>
              <a:t>, London: Pearson Education Limited </a:t>
            </a:r>
            <a:endParaRPr lang="en-US" sz="800" dirty="0" smtClean="0"/>
          </a:p>
        </p:txBody>
      </p:sp>
      <p:sp>
        <p:nvSpPr>
          <p:cNvPr id="4" name="Pladsholder til slidenummer 3"/>
          <p:cNvSpPr>
            <a:spLocks noGrp="1"/>
          </p:cNvSpPr>
          <p:nvPr>
            <p:ph type="sldNum" sz="quarter" idx="11"/>
          </p:nvPr>
        </p:nvSpPr>
        <p:spPr/>
        <p:txBody>
          <a:bodyPr/>
          <a:lstStyle/>
          <a:p>
            <a:fld id="{E2E1D250-0014-450E-ADD3-929C6907FF4E}" type="slidenum">
              <a:rPr lang="da-DK" smtClean="0"/>
              <a:pPr/>
              <a:t>9</a:t>
            </a:fld>
            <a:endParaRPr lang="da-DK" dirty="0"/>
          </a:p>
        </p:txBody>
      </p:sp>
      <p:sp>
        <p:nvSpPr>
          <p:cNvPr id="28" name="Proces 27"/>
          <p:cNvSpPr/>
          <p:nvPr/>
        </p:nvSpPr>
        <p:spPr bwMode="auto">
          <a:xfrm>
            <a:off x="1907704" y="2132856"/>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Afsender</a:t>
            </a:r>
          </a:p>
        </p:txBody>
      </p:sp>
      <p:sp>
        <p:nvSpPr>
          <p:cNvPr id="32" name="Proces 31"/>
          <p:cNvSpPr/>
          <p:nvPr/>
        </p:nvSpPr>
        <p:spPr bwMode="auto">
          <a:xfrm>
            <a:off x="1907704" y="2924944"/>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Budskab</a:t>
            </a:r>
          </a:p>
        </p:txBody>
      </p:sp>
      <p:sp>
        <p:nvSpPr>
          <p:cNvPr id="33" name="Proces 32"/>
          <p:cNvSpPr/>
          <p:nvPr/>
        </p:nvSpPr>
        <p:spPr bwMode="auto">
          <a:xfrm>
            <a:off x="1907704" y="3717032"/>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Kanal</a:t>
            </a:r>
          </a:p>
        </p:txBody>
      </p:sp>
      <p:sp>
        <p:nvSpPr>
          <p:cNvPr id="34" name="Proces 33"/>
          <p:cNvSpPr/>
          <p:nvPr/>
        </p:nvSpPr>
        <p:spPr bwMode="auto">
          <a:xfrm>
            <a:off x="1907704" y="4509120"/>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Modtager</a:t>
            </a:r>
          </a:p>
        </p:txBody>
      </p:sp>
      <p:sp>
        <p:nvSpPr>
          <p:cNvPr id="35" name="Proces 34"/>
          <p:cNvSpPr/>
          <p:nvPr/>
        </p:nvSpPr>
        <p:spPr bwMode="auto">
          <a:xfrm>
            <a:off x="1907704" y="5301208"/>
            <a:ext cx="1152128" cy="504056"/>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a:t>Effekt</a:t>
            </a:r>
          </a:p>
        </p:txBody>
      </p:sp>
      <p:cxnSp>
        <p:nvCxnSpPr>
          <p:cNvPr id="27" name="Lige pilforbindelse 26"/>
          <p:cNvCxnSpPr>
            <a:stCxn id="28" idx="2"/>
            <a:endCxn id="32" idx="0"/>
          </p:cNvCxnSpPr>
          <p:nvPr/>
        </p:nvCxnSpPr>
        <p:spPr bwMode="auto">
          <a:xfrm>
            <a:off x="2483768" y="2636912"/>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8" name="Lige pilforbindelse 37"/>
          <p:cNvCxnSpPr>
            <a:stCxn id="32" idx="2"/>
            <a:endCxn id="33" idx="0"/>
          </p:cNvCxnSpPr>
          <p:nvPr/>
        </p:nvCxnSpPr>
        <p:spPr bwMode="auto">
          <a:xfrm>
            <a:off x="2483768" y="3429000"/>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1" name="Lige pilforbindelse 40"/>
          <p:cNvCxnSpPr>
            <a:stCxn id="33" idx="2"/>
            <a:endCxn id="34" idx="0"/>
          </p:cNvCxnSpPr>
          <p:nvPr/>
        </p:nvCxnSpPr>
        <p:spPr bwMode="auto">
          <a:xfrm>
            <a:off x="2483768" y="4221088"/>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44" name="Lige pilforbindelse 43"/>
          <p:cNvCxnSpPr>
            <a:stCxn id="34" idx="2"/>
            <a:endCxn id="35" idx="0"/>
          </p:cNvCxnSpPr>
          <p:nvPr/>
        </p:nvCxnSpPr>
        <p:spPr bwMode="auto">
          <a:xfrm>
            <a:off x="2483768" y="5013176"/>
            <a:ext cx="0" cy="288032"/>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grpSp>
        <p:nvGrpSpPr>
          <p:cNvPr id="31" name="Gruppe 30"/>
          <p:cNvGrpSpPr/>
          <p:nvPr/>
        </p:nvGrpSpPr>
        <p:grpSpPr>
          <a:xfrm rot="5400000">
            <a:off x="587289" y="3673955"/>
            <a:ext cx="2088232" cy="590209"/>
            <a:chOff x="2661306" y="4255567"/>
            <a:chExt cx="3957224" cy="590209"/>
          </a:xfrm>
          <a:effectLst/>
        </p:grpSpPr>
        <p:cxnSp>
          <p:nvCxnSpPr>
            <p:cNvPr id="22" name="Lige pilforbindelse 21"/>
            <p:cNvCxnSpPr/>
            <p:nvPr/>
          </p:nvCxnSpPr>
          <p:spPr bwMode="auto">
            <a:xfrm flipV="1">
              <a:off x="3237371" y="4255567"/>
              <a:ext cx="0" cy="244022"/>
            </a:xfrm>
            <a:prstGeom prst="straightConnector1">
              <a:avLst/>
            </a:prstGeom>
            <a:solidFill>
              <a:schemeClr val="accent2"/>
            </a:solidFill>
            <a:ln w="12700" cap="flat" cmpd="sng" algn="ctr">
              <a:solidFill>
                <a:schemeClr val="tx1"/>
              </a:solidFill>
              <a:prstDash val="dash"/>
              <a:round/>
              <a:headEnd type="none" w="med" len="med"/>
              <a:tailEnd type="arrow"/>
            </a:ln>
            <a:effectLst/>
          </p:spPr>
        </p:cxnSp>
        <p:cxnSp>
          <p:nvCxnSpPr>
            <p:cNvPr id="26" name="Lige pilforbindelse 25"/>
            <p:cNvCxnSpPr/>
            <p:nvPr/>
          </p:nvCxnSpPr>
          <p:spPr bwMode="auto">
            <a:xfrm flipV="1">
              <a:off x="4639918" y="4255567"/>
              <a:ext cx="1" cy="250136"/>
            </a:xfrm>
            <a:prstGeom prst="straightConnector1">
              <a:avLst/>
            </a:prstGeom>
            <a:solidFill>
              <a:schemeClr val="accent2"/>
            </a:solidFill>
            <a:ln w="12700" cap="flat" cmpd="sng" algn="ctr">
              <a:solidFill>
                <a:schemeClr val="tx1"/>
              </a:solidFill>
              <a:prstDash val="solid"/>
              <a:round/>
              <a:headEnd type="none" w="med" len="med"/>
              <a:tailEnd type="arrow"/>
            </a:ln>
            <a:effectLst/>
          </p:spPr>
        </p:cxnSp>
        <p:cxnSp>
          <p:nvCxnSpPr>
            <p:cNvPr id="36" name="Lige pilforbindelse 35"/>
            <p:cNvCxnSpPr/>
            <p:nvPr/>
          </p:nvCxnSpPr>
          <p:spPr bwMode="auto">
            <a:xfrm flipV="1">
              <a:off x="6042465" y="4255567"/>
              <a:ext cx="1" cy="253553"/>
            </a:xfrm>
            <a:prstGeom prst="straightConnector1">
              <a:avLst/>
            </a:prstGeom>
            <a:solidFill>
              <a:schemeClr val="accent2"/>
            </a:solidFill>
            <a:ln w="12700" cap="flat" cmpd="sng" algn="ctr">
              <a:solidFill>
                <a:schemeClr val="tx1"/>
              </a:solidFill>
              <a:prstDash val="dash"/>
              <a:round/>
              <a:headEnd type="none" w="med" len="med"/>
              <a:tailEnd type="arrow"/>
            </a:ln>
            <a:effectLst/>
          </p:spPr>
        </p:cxnSp>
        <p:sp>
          <p:nvSpPr>
            <p:cNvPr id="21" name="Proces 20"/>
            <p:cNvSpPr/>
            <p:nvPr/>
          </p:nvSpPr>
          <p:spPr bwMode="auto">
            <a:xfrm>
              <a:off x="2661306" y="4509120"/>
              <a:ext cx="3957224" cy="336656"/>
            </a:xfrm>
            <a:prstGeom prst="flowChartProcess">
              <a:avLst/>
            </a:prstGeom>
            <a:solidFill>
              <a:schemeClr val="bg1">
                <a:lumMod val="75000"/>
              </a:schemeClr>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1200" dirty="0" smtClean="0"/>
                <a:t>Støj</a:t>
              </a:r>
              <a:endParaRPr lang="da-DK" sz="1200" dirty="0"/>
            </a:p>
          </p:txBody>
        </p:sp>
      </p:grpSp>
      <p:sp>
        <p:nvSpPr>
          <p:cNvPr id="69" name="Rektangel 68"/>
          <p:cNvSpPr/>
          <p:nvPr/>
        </p:nvSpPr>
        <p:spPr bwMode="auto">
          <a:xfrm>
            <a:off x="4067944" y="1881630"/>
            <a:ext cx="4608512" cy="428367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smtClean="0"/>
              <a:t>Støjreduktion gør kommunikationen effektiv</a:t>
            </a:r>
            <a:endParaRPr lang="da-DK" sz="1200" b="1" dirty="0"/>
          </a:p>
          <a:p>
            <a:pPr defTabSz="914378"/>
            <a:endParaRPr lang="da-DK" sz="900" b="1" u="sng" dirty="0" smtClean="0"/>
          </a:p>
          <a:p>
            <a:pPr defTabSz="914378"/>
            <a:r>
              <a:rPr lang="da-DK" sz="900" b="1" dirty="0" smtClean="0"/>
              <a:t>Gør budskabet enkelt, sammenhængende og skarpt</a:t>
            </a:r>
          </a:p>
          <a:p>
            <a:pPr marL="179388" indent="-179388" defTabSz="914378">
              <a:buFont typeface="Arial" charset="0"/>
              <a:buChar char="•"/>
            </a:pPr>
            <a:r>
              <a:rPr lang="da-DK" sz="900" dirty="0" smtClean="0"/>
              <a:t>Sørg for at budskabet hænger logisk sammen</a:t>
            </a:r>
          </a:p>
          <a:p>
            <a:pPr marL="179388" indent="-179388" defTabSz="914378">
              <a:buFont typeface="Arial" charset="0"/>
              <a:buChar char="•"/>
            </a:pPr>
            <a:r>
              <a:rPr lang="da-DK" sz="900" dirty="0" smtClean="0"/>
              <a:t>Undgå fyld i budskabet, da det kun spilder plads i kanalen og hos modtageren</a:t>
            </a:r>
          </a:p>
          <a:p>
            <a:pPr marL="179388" indent="-179388" defTabSz="914378">
              <a:buFont typeface="Arial" charset="0"/>
              <a:buChar char="•"/>
            </a:pPr>
            <a:r>
              <a:rPr lang="da-DK" sz="900" dirty="0" smtClean="0"/>
              <a:t>Sørg for at stille budskabet så skarpt op, at det vanskeligt kan misforstås</a:t>
            </a:r>
          </a:p>
          <a:p>
            <a:pPr marL="179388" indent="-179388" defTabSz="914378">
              <a:buFont typeface="Arial" charset="0"/>
              <a:buChar char="•"/>
            </a:pPr>
            <a:endParaRPr lang="da-DK" sz="900" dirty="0" smtClean="0"/>
          </a:p>
          <a:p>
            <a:pPr defTabSz="914378"/>
            <a:r>
              <a:rPr lang="da-DK" sz="900" b="1" dirty="0" smtClean="0"/>
              <a:t>Gør brugen af kanalen så enkelt som muligt</a:t>
            </a:r>
          </a:p>
          <a:p>
            <a:pPr marL="171450" indent="-171450" defTabSz="914378">
              <a:buFont typeface="Arial" panose="020B0604020202020204" pitchFamily="34" charset="0"/>
              <a:buChar char="•"/>
            </a:pPr>
            <a:r>
              <a:rPr lang="da-DK" sz="900" dirty="0" smtClean="0"/>
              <a:t>Kanalen (mediet) vil altid være et diassæt</a:t>
            </a:r>
          </a:p>
          <a:p>
            <a:pPr marL="171450" indent="-171450" defTabSz="914378">
              <a:buFont typeface="Arial" panose="020B0604020202020204" pitchFamily="34" charset="0"/>
              <a:buChar char="•"/>
            </a:pPr>
            <a:r>
              <a:rPr lang="da-DK" sz="900" dirty="0" smtClean="0"/>
              <a:t>Undgå virkemidler der ikke direkte støtter op om budskabet, da det ellers bare er støj og mindsker modtagerens kapacitet til det reelle budskab</a:t>
            </a:r>
          </a:p>
          <a:p>
            <a:pPr marL="171450" indent="-171450" defTabSz="914378">
              <a:buFont typeface="Arial" panose="020B0604020202020204" pitchFamily="34" charset="0"/>
              <a:buChar char="•"/>
            </a:pPr>
            <a:endParaRPr lang="da-DK" sz="900" dirty="0"/>
          </a:p>
          <a:p>
            <a:pPr defTabSz="914378"/>
            <a:r>
              <a:rPr lang="da-DK" sz="900" b="1" dirty="0" smtClean="0"/>
              <a:t>Gør brug af kognitionspsykologiens viden ved kanalvalg</a:t>
            </a:r>
            <a:r>
              <a:rPr lang="da-DK" sz="900" b="1" baseline="30000" dirty="0" smtClean="0"/>
              <a:t>1</a:t>
            </a:r>
          </a:p>
          <a:p>
            <a:pPr marL="171450" indent="-171450" defTabSz="914378">
              <a:buFont typeface="Arial" panose="020B0604020202020204" pitchFamily="34" charset="0"/>
              <a:buChar char="•"/>
            </a:pPr>
            <a:r>
              <a:rPr lang="da-DK" sz="900" dirty="0" smtClean="0"/>
              <a:t>Når det enkelte dias skal designes, skal der tages højde for viden om, hvad der virker effektivt og hvad der ikke gør</a:t>
            </a:r>
          </a:p>
          <a:p>
            <a:pPr marL="171450" indent="-171450" defTabSz="914378">
              <a:buFont typeface="Arial" panose="020B0604020202020204" pitchFamily="34" charset="0"/>
              <a:buChar char="•"/>
            </a:pPr>
            <a:r>
              <a:rPr lang="da-DK" sz="900" dirty="0" smtClean="0"/>
              <a:t>Eksempelvis øges indlæringen med næsten 20%, hvis overskrifter er indholdsrige sætninger, der fokuserer opmærksomheden om indholdet på siden</a:t>
            </a:r>
          </a:p>
          <a:p>
            <a:pPr marL="171450" indent="-171450" defTabSz="914378">
              <a:buFont typeface="Arial" panose="020B0604020202020204" pitchFamily="34" charset="0"/>
              <a:buChar char="•"/>
            </a:pPr>
            <a:endParaRPr lang="da-DK" sz="900" b="1" dirty="0" smtClean="0"/>
          </a:p>
          <a:p>
            <a:pPr defTabSz="914378"/>
            <a:r>
              <a:rPr lang="da-DK" sz="900" b="1" dirty="0" smtClean="0"/>
              <a:t>Gør modtageren så modtagelig som mulig</a:t>
            </a:r>
          </a:p>
          <a:p>
            <a:pPr marL="179388" indent="-179388" defTabSz="914378">
              <a:buFont typeface="Arial" pitchFamily="34" charset="0"/>
              <a:buChar char="•"/>
            </a:pPr>
            <a:r>
              <a:rPr lang="da-DK" sz="900" dirty="0" smtClean="0"/>
              <a:t>Guide modtageren gennem budskabet</a:t>
            </a:r>
          </a:p>
          <a:p>
            <a:pPr marL="179388" indent="-179388" defTabSz="914378">
              <a:buFont typeface="Arial" pitchFamily="34" charset="0"/>
              <a:buChar char="•"/>
            </a:pPr>
            <a:r>
              <a:rPr lang="da-DK" sz="900" dirty="0" smtClean="0"/>
              <a:t>Sørg for at budskaberne følger i en logisk rækkefølge, så læseren ”har lyst til mere”</a:t>
            </a:r>
          </a:p>
          <a:p>
            <a:pPr marL="179388" indent="-179388" defTabSz="914378">
              <a:buFont typeface="Arial" pitchFamily="34" charset="0"/>
              <a:buChar char="•"/>
            </a:pPr>
            <a:r>
              <a:rPr lang="da-DK" sz="900" dirty="0" smtClean="0"/>
              <a:t>Sørg for ikke at lade læseren komme i tvivl om formålet med indholdet på noget tidspunkt</a:t>
            </a:r>
          </a:p>
          <a:p>
            <a:pPr marL="179388" indent="-179388" defTabSz="914378">
              <a:buFont typeface="Arial" pitchFamily="34" charset="0"/>
              <a:buChar char="•"/>
            </a:pPr>
            <a:r>
              <a:rPr lang="da-DK" sz="900" dirty="0" smtClean="0"/>
              <a:t>Underbyg afsenderens autoritet med kilder</a:t>
            </a:r>
          </a:p>
          <a:p>
            <a:pPr marL="179388" indent="-179388" defTabSz="914378">
              <a:buFont typeface="Arial" pitchFamily="34" charset="0"/>
              <a:buChar char="•"/>
            </a:pPr>
            <a:r>
              <a:rPr lang="da-DK" sz="900" dirty="0" smtClean="0"/>
              <a:t>Hjælp modtageren med information tilpasset dennes forhåndskendskab (det øger kapaciteten markant)</a:t>
            </a:r>
          </a:p>
        </p:txBody>
      </p:sp>
      <p:sp>
        <p:nvSpPr>
          <p:cNvPr id="20" name="Rektangel 1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a:t>
            </a:r>
            <a:r>
              <a:rPr lang="da-DK" sz="1200" b="1" dirty="0"/>
              <a:t>gode </a:t>
            </a:r>
            <a:r>
              <a:rPr lang="da-DK" sz="1200" b="1" dirty="0" smtClean="0"/>
              <a:t>diassæt </a:t>
            </a:r>
            <a:r>
              <a:rPr lang="da-DK" sz="1200" b="1" dirty="0"/>
              <a:t>&gt; Introduktion til kommunikationsteori</a:t>
            </a:r>
          </a:p>
        </p:txBody>
      </p:sp>
    </p:spTree>
    <p:extLst>
      <p:ext uri="{BB962C8B-B14F-4D97-AF65-F5344CB8AC3E}">
        <p14:creationId xmlns:p14="http://schemas.microsoft.com/office/powerpoint/2010/main" xmlns="" val="375620253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Figurer med konceptuelle data er fantastiske til at vise sammenhænge og nedbryde problemstillinger</a:t>
            </a:r>
          </a:p>
        </p:txBody>
      </p:sp>
      <p:sp>
        <p:nvSpPr>
          <p:cNvPr id="4" name="Pentagon 3"/>
          <p:cNvSpPr/>
          <p:nvPr/>
        </p:nvSpPr>
        <p:spPr bwMode="auto">
          <a:xfrm flipH="1">
            <a:off x="5076057"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900" b="1" dirty="0"/>
              <a:t>Kun fantasien sætter grænser</a:t>
            </a:r>
          </a:p>
          <a:p>
            <a:pPr marL="177796" indent="-177796">
              <a:buFont typeface="Arial" charset="0"/>
              <a:buChar char="•"/>
            </a:pPr>
            <a:r>
              <a:rPr lang="da-DK" sz="900" dirty="0"/>
              <a:t>Mulighederne med konceptuelle tegninger er næsten uendelig</a:t>
            </a:r>
          </a:p>
          <a:p>
            <a:pPr marL="177796" indent="-177796">
              <a:buFont typeface="Arial" charset="0"/>
              <a:buChar char="•"/>
            </a:pPr>
            <a:r>
              <a:rPr lang="da-DK" sz="900" dirty="0"/>
              <a:t>Vigtigt hele tiden at holde budskabet for øje, når figuren udarbejdes</a:t>
            </a:r>
          </a:p>
          <a:p>
            <a:endParaRPr lang="da-DK" sz="900" b="1" dirty="0"/>
          </a:p>
          <a:p>
            <a:r>
              <a:rPr lang="da-DK" sz="900" b="1" dirty="0"/>
              <a:t>Vær konsekvent</a:t>
            </a:r>
          </a:p>
          <a:p>
            <a:pPr marL="177796" indent="-177796">
              <a:buFont typeface="Arial" charset="0"/>
              <a:buChar char="•"/>
            </a:pPr>
            <a:r>
              <a:rPr lang="da-DK" sz="900" dirty="0"/>
              <a:t>Ved brugen af figurer skal der være en stringent anvendelse af størrelser, skygger, farver, etc.</a:t>
            </a:r>
          </a:p>
          <a:p>
            <a:endParaRPr lang="da-DK" sz="900" dirty="0"/>
          </a:p>
          <a:p>
            <a:r>
              <a:rPr lang="da-DK" sz="900" b="1" dirty="0"/>
              <a:t>Pas på det ikke bliver for kompliceret</a:t>
            </a:r>
          </a:p>
          <a:p>
            <a:pPr marL="177796" indent="-177796">
              <a:buFont typeface="Arial" charset="0"/>
              <a:buChar char="•"/>
            </a:pPr>
            <a:r>
              <a:rPr lang="da-DK" sz="900" dirty="0"/>
              <a:t>Mulighederne er mange, så pas på at det ikke bliver for kompliceret</a:t>
            </a:r>
          </a:p>
          <a:p>
            <a:pPr marL="177796" indent="-177796">
              <a:buFont typeface="Arial" charset="0"/>
              <a:buChar char="•"/>
            </a:pPr>
            <a:r>
              <a:rPr lang="da-DK" sz="900" dirty="0"/>
              <a:t>Den konceptuelle figur skal være selvforklarende</a:t>
            </a:r>
          </a:p>
          <a:p>
            <a:endParaRPr lang="da-DK" sz="900" dirty="0"/>
          </a:p>
          <a:p>
            <a:r>
              <a:rPr lang="da-DK" sz="900" b="1" dirty="0"/>
              <a:t>Smart er OK, men pas på</a:t>
            </a:r>
          </a:p>
          <a:p>
            <a:pPr marL="177796" indent="-177796">
              <a:buFont typeface="Arial" charset="0"/>
              <a:buChar char="•"/>
            </a:pPr>
            <a:r>
              <a:rPr lang="da-DK" sz="900" dirty="0"/>
              <a:t>Det er helt fint at bruge </a:t>
            </a:r>
            <a:r>
              <a:rPr lang="da-DK" sz="900" dirty="0" err="1"/>
              <a:t>SmartArt</a:t>
            </a:r>
            <a:r>
              <a:rPr lang="da-DK" sz="900" dirty="0"/>
              <a:t> i PowerPoint, men </a:t>
            </a:r>
            <a:r>
              <a:rPr lang="da-DK" sz="900" dirty="0" smtClean="0"/>
              <a:t>lad </a:t>
            </a:r>
            <a:r>
              <a:rPr lang="da-DK" sz="900" dirty="0"/>
              <a:t>det </a:t>
            </a:r>
            <a:r>
              <a:rPr lang="da-DK" sz="900" dirty="0" smtClean="0"/>
              <a:t>ikke tage </a:t>
            </a:r>
            <a:r>
              <a:rPr lang="da-DK" sz="900" dirty="0"/>
              <a:t>overhånd</a:t>
            </a:r>
          </a:p>
          <a:p>
            <a:pPr marL="177796" indent="-177796">
              <a:buFont typeface="Arial" charset="0"/>
              <a:buChar char="•"/>
            </a:pPr>
            <a:r>
              <a:rPr lang="da-DK" sz="900" dirty="0" err="1"/>
              <a:t>SmartArt</a:t>
            </a:r>
            <a:r>
              <a:rPr lang="da-DK" sz="900" dirty="0"/>
              <a:t> skal understøtte budskabet. Smart skal ikke </a:t>
            </a:r>
            <a:r>
              <a:rPr lang="da-DK" sz="900" i="1" dirty="0"/>
              <a:t>være</a:t>
            </a:r>
            <a:r>
              <a:rPr lang="da-DK" sz="900" dirty="0"/>
              <a:t> budskabet</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90</a:t>
            </a:fld>
            <a:endParaRPr lang="da-DK"/>
          </a:p>
        </p:txBody>
      </p:sp>
      <p:sp>
        <p:nvSpPr>
          <p:cNvPr id="22" name="Rektangel 21"/>
          <p:cNvSpPr/>
          <p:nvPr/>
        </p:nvSpPr>
        <p:spPr bwMode="auto">
          <a:xfrm>
            <a:off x="719138" y="1628800"/>
            <a:ext cx="4104456" cy="44644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5" name="Alternativ proces 24"/>
          <p:cNvSpPr/>
          <p:nvPr/>
        </p:nvSpPr>
        <p:spPr bwMode="auto">
          <a:xfrm>
            <a:off x="971600" y="4149080"/>
            <a:ext cx="946581" cy="365325"/>
          </a:xfrm>
          <a:prstGeom prst="flowChartAlternate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54000" rIns="0" bIns="54000" numCol="1" rtlCol="0" anchor="ctr" anchorCtr="0" compatLnSpc="1">
            <a:prstTxWarp prst="textNoShape">
              <a:avLst/>
            </a:prstTxWarp>
          </a:bodyPr>
          <a:lstStyle/>
          <a:p>
            <a:pPr algn="ctr" defTabSz="914378"/>
            <a:r>
              <a:rPr lang="da-DK" sz="800" dirty="0"/>
              <a:t>Start</a:t>
            </a:r>
          </a:p>
        </p:txBody>
      </p:sp>
      <p:sp>
        <p:nvSpPr>
          <p:cNvPr id="27" name="Proces 26"/>
          <p:cNvSpPr/>
          <p:nvPr/>
        </p:nvSpPr>
        <p:spPr bwMode="auto">
          <a:xfrm>
            <a:off x="2278221" y="4058486"/>
            <a:ext cx="946800" cy="378627"/>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800" dirty="0"/>
              <a:t>Start</a:t>
            </a:r>
          </a:p>
          <a:p>
            <a:pPr algn="ctr" defTabSz="914378"/>
            <a:r>
              <a:rPr lang="da-DK" sz="800" dirty="0"/>
              <a:t>computeren</a:t>
            </a:r>
          </a:p>
        </p:txBody>
      </p:sp>
      <p:sp>
        <p:nvSpPr>
          <p:cNvPr id="28" name="Beslutning 27"/>
          <p:cNvSpPr/>
          <p:nvPr/>
        </p:nvSpPr>
        <p:spPr bwMode="auto">
          <a:xfrm>
            <a:off x="2350229" y="4634549"/>
            <a:ext cx="824820" cy="648072"/>
          </a:xfrm>
          <a:prstGeom prst="flowChartDecision">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bodyPr>
          <a:lstStyle/>
          <a:p>
            <a:pPr algn="ctr"/>
            <a:r>
              <a:rPr lang="da-DK" sz="800" dirty="0"/>
              <a:t>Er den tændt?</a:t>
            </a:r>
          </a:p>
        </p:txBody>
      </p:sp>
      <p:sp>
        <p:nvSpPr>
          <p:cNvPr id="29" name="Alternativ proces 28"/>
          <p:cNvSpPr/>
          <p:nvPr/>
        </p:nvSpPr>
        <p:spPr bwMode="auto">
          <a:xfrm>
            <a:off x="3358342" y="5570654"/>
            <a:ext cx="946581" cy="365325"/>
          </a:xfrm>
          <a:prstGeom prst="flowChartAlternate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54000" rIns="0" bIns="54000" numCol="1" rtlCol="0" anchor="ctr" anchorCtr="0" compatLnSpc="1">
            <a:prstTxWarp prst="textNoShape">
              <a:avLst/>
            </a:prstTxWarp>
          </a:bodyPr>
          <a:lstStyle/>
          <a:p>
            <a:pPr algn="ctr" defTabSz="914378"/>
            <a:r>
              <a:rPr lang="da-DK" sz="800" dirty="0"/>
              <a:t>Slut</a:t>
            </a:r>
          </a:p>
        </p:txBody>
      </p:sp>
      <p:cxnSp>
        <p:nvCxnSpPr>
          <p:cNvPr id="37" name="Figur 36"/>
          <p:cNvCxnSpPr>
            <a:stCxn id="25" idx="3"/>
            <a:endCxn id="27" idx="1"/>
          </p:cNvCxnSpPr>
          <p:nvPr/>
        </p:nvCxnSpPr>
        <p:spPr bwMode="auto">
          <a:xfrm flipV="1">
            <a:off x="1918181" y="4247799"/>
            <a:ext cx="360040" cy="83944"/>
          </a:xfrm>
          <a:prstGeom prst="curvedConnector3">
            <a:avLst>
              <a:gd name="adj1" fmla="val 50000"/>
            </a:avLst>
          </a:prstGeom>
          <a:solidFill>
            <a:schemeClr val="accent2"/>
          </a:solidFill>
          <a:ln w="6350" cap="flat" cmpd="sng" algn="ctr">
            <a:solidFill>
              <a:schemeClr val="tx1"/>
            </a:solidFill>
            <a:prstDash val="solid"/>
            <a:round/>
            <a:headEnd type="none" w="med" len="med"/>
            <a:tailEnd type="arrow"/>
          </a:ln>
          <a:effectLst/>
        </p:spPr>
      </p:cxnSp>
      <p:sp>
        <p:nvSpPr>
          <p:cNvPr id="39" name="Proces 38"/>
          <p:cNvSpPr/>
          <p:nvPr/>
        </p:nvSpPr>
        <p:spPr bwMode="auto">
          <a:xfrm>
            <a:off x="2134205" y="5570654"/>
            <a:ext cx="946800" cy="378627"/>
          </a:xfrm>
          <a:prstGeom prst="flowChartProcess">
            <a:avLst/>
          </a:prstGeom>
          <a:solidFill>
            <a:schemeClr val="bg1"/>
          </a:solidFill>
          <a:ln w="63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36000" numCol="1" rtlCol="0" anchor="ctr" anchorCtr="0" compatLnSpc="1">
            <a:prstTxWarp prst="textNoShape">
              <a:avLst/>
            </a:prstTxWarp>
          </a:bodyPr>
          <a:lstStyle/>
          <a:p>
            <a:pPr algn="ctr" defTabSz="914378"/>
            <a:r>
              <a:rPr lang="da-DK" sz="800" dirty="0"/>
              <a:t>Start</a:t>
            </a:r>
          </a:p>
          <a:p>
            <a:pPr algn="ctr" defTabSz="914378"/>
            <a:r>
              <a:rPr lang="da-DK" sz="800" dirty="0"/>
              <a:t>computeren</a:t>
            </a:r>
          </a:p>
        </p:txBody>
      </p:sp>
      <p:cxnSp>
        <p:nvCxnSpPr>
          <p:cNvPr id="41" name="Buet forbindelse 40"/>
          <p:cNvCxnSpPr>
            <a:stCxn id="28" idx="1"/>
            <a:endCxn id="39" idx="1"/>
          </p:cNvCxnSpPr>
          <p:nvPr/>
        </p:nvCxnSpPr>
        <p:spPr bwMode="auto">
          <a:xfrm rot="10800000" flipV="1">
            <a:off x="2134205" y="4958586"/>
            <a:ext cx="216024" cy="801382"/>
          </a:xfrm>
          <a:prstGeom prst="curvedConnector3">
            <a:avLst>
              <a:gd name="adj1" fmla="val 205822"/>
            </a:avLst>
          </a:prstGeom>
          <a:solidFill>
            <a:schemeClr val="accent2"/>
          </a:solidFill>
          <a:ln w="6350" cap="flat" cmpd="sng" algn="ctr">
            <a:solidFill>
              <a:schemeClr val="tx1"/>
            </a:solidFill>
            <a:prstDash val="solid"/>
            <a:round/>
            <a:headEnd type="none" w="med" len="med"/>
            <a:tailEnd type="arrow"/>
          </a:ln>
          <a:effectLst/>
        </p:spPr>
      </p:cxnSp>
      <p:sp>
        <p:nvSpPr>
          <p:cNvPr id="32" name="Tekstfelt 38"/>
          <p:cNvSpPr txBox="1"/>
          <p:nvPr/>
        </p:nvSpPr>
        <p:spPr>
          <a:xfrm>
            <a:off x="1630149" y="5210613"/>
            <a:ext cx="648072" cy="246221"/>
          </a:xfrm>
          <a:prstGeom prst="rect">
            <a:avLst/>
          </a:prstGeom>
          <a:solidFill>
            <a:schemeClr val="bg1"/>
          </a:solidFill>
        </p:spPr>
        <p:txBody>
          <a:bodyPr wrap="square" lIns="0" tIns="0" rIns="0" bIns="0" rtlCol="0">
            <a:spAutoFit/>
          </a:bodyPr>
          <a:lstStyle/>
          <a:p>
            <a:pPr algn="ctr"/>
            <a:r>
              <a:rPr lang="da-DK" sz="800" dirty="0"/>
              <a:t>Fejlmeld computer</a:t>
            </a:r>
          </a:p>
        </p:txBody>
      </p:sp>
      <p:cxnSp>
        <p:nvCxnSpPr>
          <p:cNvPr id="46" name="Lige pilforbindelse 45"/>
          <p:cNvCxnSpPr>
            <a:stCxn id="27" idx="2"/>
            <a:endCxn id="28" idx="0"/>
          </p:cNvCxnSpPr>
          <p:nvPr/>
        </p:nvCxnSpPr>
        <p:spPr bwMode="auto">
          <a:xfrm>
            <a:off x="2751622" y="4437113"/>
            <a:ext cx="11018" cy="197437"/>
          </a:xfrm>
          <a:prstGeom prst="straightConnector1">
            <a:avLst/>
          </a:prstGeom>
          <a:solidFill>
            <a:schemeClr val="accent2"/>
          </a:solidFill>
          <a:ln w="6350" cap="flat" cmpd="sng" algn="ctr">
            <a:solidFill>
              <a:schemeClr val="tx1"/>
            </a:solidFill>
            <a:prstDash val="solid"/>
            <a:round/>
            <a:headEnd type="none" w="med" len="med"/>
            <a:tailEnd type="arrow"/>
          </a:ln>
          <a:effectLst/>
        </p:spPr>
      </p:cxnSp>
      <p:cxnSp>
        <p:nvCxnSpPr>
          <p:cNvPr id="48" name="Figur 47"/>
          <p:cNvCxnSpPr>
            <a:stCxn id="28" idx="3"/>
            <a:endCxn id="29" idx="0"/>
          </p:cNvCxnSpPr>
          <p:nvPr/>
        </p:nvCxnSpPr>
        <p:spPr bwMode="auto">
          <a:xfrm>
            <a:off x="3175049" y="4958586"/>
            <a:ext cx="656583" cy="612068"/>
          </a:xfrm>
          <a:prstGeom prst="curvedConnector2">
            <a:avLst/>
          </a:prstGeom>
          <a:solidFill>
            <a:schemeClr val="accent2"/>
          </a:solidFill>
          <a:ln w="6350" cap="flat" cmpd="sng" algn="ctr">
            <a:solidFill>
              <a:schemeClr val="tx1"/>
            </a:solidFill>
            <a:prstDash val="solid"/>
            <a:round/>
            <a:headEnd type="none" w="med" len="med"/>
            <a:tailEnd type="arrow"/>
          </a:ln>
          <a:effectLst/>
        </p:spPr>
      </p:cxnSp>
      <p:cxnSp>
        <p:nvCxnSpPr>
          <p:cNvPr id="50" name="Lige pilforbindelse 49"/>
          <p:cNvCxnSpPr>
            <a:stCxn id="39" idx="3"/>
            <a:endCxn id="29" idx="1"/>
          </p:cNvCxnSpPr>
          <p:nvPr/>
        </p:nvCxnSpPr>
        <p:spPr bwMode="auto">
          <a:xfrm flipV="1">
            <a:off x="3081006" y="5753317"/>
            <a:ext cx="277336" cy="6651"/>
          </a:xfrm>
          <a:prstGeom prst="straightConnector1">
            <a:avLst/>
          </a:prstGeom>
          <a:solidFill>
            <a:schemeClr val="accent2"/>
          </a:solidFill>
          <a:ln w="6350" cap="flat" cmpd="sng" algn="ctr">
            <a:solidFill>
              <a:schemeClr val="tx1"/>
            </a:solidFill>
            <a:prstDash val="solid"/>
            <a:round/>
            <a:headEnd type="none" w="med" len="med"/>
            <a:tailEnd type="arrow"/>
          </a:ln>
          <a:effectLst/>
        </p:spPr>
      </p:cxnSp>
      <p:sp>
        <p:nvSpPr>
          <p:cNvPr id="51" name="Tekstfelt 38"/>
          <p:cNvSpPr txBox="1"/>
          <p:nvPr/>
        </p:nvSpPr>
        <p:spPr>
          <a:xfrm>
            <a:off x="3286333" y="5036401"/>
            <a:ext cx="648072" cy="123111"/>
          </a:xfrm>
          <a:prstGeom prst="rect">
            <a:avLst/>
          </a:prstGeom>
          <a:solidFill>
            <a:schemeClr val="bg1"/>
          </a:solidFill>
        </p:spPr>
        <p:txBody>
          <a:bodyPr wrap="square" lIns="0" tIns="0" rIns="0" bIns="0" rtlCol="0">
            <a:spAutoFit/>
          </a:bodyPr>
          <a:lstStyle/>
          <a:p>
            <a:pPr algn="ctr"/>
            <a:r>
              <a:rPr lang="da-DK" sz="800" dirty="0"/>
              <a:t>Ja</a:t>
            </a:r>
          </a:p>
        </p:txBody>
      </p:sp>
      <p:pic>
        <p:nvPicPr>
          <p:cNvPr id="124931" name="Picture 3"/>
          <p:cNvPicPr>
            <a:picLocks noChangeAspect="1" noChangeArrowheads="1"/>
          </p:cNvPicPr>
          <p:nvPr/>
        </p:nvPicPr>
        <p:blipFill>
          <a:blip r:embed="rId2" cstate="print"/>
          <a:srcRect/>
          <a:stretch>
            <a:fillRect/>
          </a:stretch>
        </p:blipFill>
        <p:spPr bwMode="auto">
          <a:xfrm>
            <a:off x="1043608" y="1772816"/>
            <a:ext cx="2939491" cy="2098104"/>
          </a:xfrm>
          <a:prstGeom prst="rect">
            <a:avLst/>
          </a:prstGeom>
          <a:noFill/>
          <a:ln w="9525">
            <a:noFill/>
            <a:miter lim="800000"/>
            <a:headEnd/>
            <a:tailEnd/>
          </a:ln>
          <a:effectLst/>
        </p:spPr>
      </p:pic>
      <p:sp>
        <p:nvSpPr>
          <p:cNvPr id="20" name="Tekstfelt 11"/>
          <p:cNvSpPr txBox="1"/>
          <p:nvPr/>
        </p:nvSpPr>
        <p:spPr>
          <a:xfrm>
            <a:off x="827584" y="6474241"/>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 </a:t>
            </a:r>
            <a:r>
              <a:rPr lang="da-DK" sz="800" dirty="0" err="1" smtClean="0"/>
              <a:t>Arnaud</a:t>
            </a:r>
            <a:r>
              <a:rPr lang="da-DK" sz="800" dirty="0" smtClean="0"/>
              <a:t>, 2012, Design </a:t>
            </a:r>
            <a:r>
              <a:rPr lang="da-DK" sz="800" dirty="0" err="1" smtClean="0"/>
              <a:t>effective</a:t>
            </a:r>
            <a:r>
              <a:rPr lang="da-DK" sz="800" dirty="0" smtClean="0"/>
              <a:t> </a:t>
            </a:r>
            <a:r>
              <a:rPr lang="da-DK" sz="800" dirty="0" err="1" smtClean="0"/>
              <a:t>presentations</a:t>
            </a:r>
            <a:r>
              <a:rPr lang="da-DK" sz="800" dirty="0" smtClean="0"/>
              <a:t>, nedtaget 24. juli 2013: http://powerful-problem-solving.com/design-effective-presentation</a:t>
            </a:r>
            <a:endParaRPr lang="da-DK" sz="800" dirty="0"/>
          </a:p>
        </p:txBody>
      </p:sp>
      <p:sp>
        <p:nvSpPr>
          <p:cNvPr id="21" name="Rektangel 2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375968382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Billeder kan være et kraftigt indholdselement til at vise noget fra virkeligheden</a:t>
            </a:r>
          </a:p>
        </p:txBody>
      </p:sp>
      <p:sp>
        <p:nvSpPr>
          <p:cNvPr id="4" name="Pentagon 3"/>
          <p:cNvSpPr/>
          <p:nvPr/>
        </p:nvSpPr>
        <p:spPr bwMode="auto">
          <a:xfrm flipH="1">
            <a:off x="5076057" y="1628801"/>
            <a:ext cx="3816424" cy="4464496"/>
          </a:xfrm>
          <a:prstGeom prst="homePlate">
            <a:avLst>
              <a:gd name="adj" fmla="val 0"/>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r>
              <a:rPr lang="da-DK" sz="900" b="1" dirty="0"/>
              <a:t>Billedet skal være i god kvalitet</a:t>
            </a:r>
          </a:p>
          <a:p>
            <a:pPr marL="177796" indent="-177796">
              <a:buFont typeface="Arial" charset="0"/>
              <a:buChar char="•"/>
            </a:pPr>
            <a:r>
              <a:rPr lang="da-DK" sz="900" dirty="0"/>
              <a:t>Undgå at ”strække” billedet ud af sine proportioner</a:t>
            </a:r>
          </a:p>
          <a:p>
            <a:pPr marL="177796" indent="-177796">
              <a:buFont typeface="Arial" charset="0"/>
              <a:buChar char="•"/>
            </a:pPr>
            <a:r>
              <a:rPr lang="da-DK" sz="900" dirty="0"/>
              <a:t>Billedet skal være i en god opløsning, der stadig er pænt på et stort lærred</a:t>
            </a:r>
          </a:p>
          <a:p>
            <a:pPr>
              <a:buFont typeface="Arial" charset="0"/>
              <a:buChar char="•"/>
            </a:pPr>
            <a:endParaRPr lang="da-DK" sz="900" dirty="0"/>
          </a:p>
          <a:p>
            <a:r>
              <a:rPr lang="da-DK" sz="900" b="1" dirty="0"/>
              <a:t>Undgå </a:t>
            </a:r>
            <a:r>
              <a:rPr lang="da-DK" sz="900" b="1" dirty="0" err="1"/>
              <a:t>clip-art</a:t>
            </a:r>
            <a:r>
              <a:rPr lang="da-DK" sz="900" b="1" dirty="0"/>
              <a:t> i de fleste tilfælde</a:t>
            </a:r>
          </a:p>
          <a:p>
            <a:pPr marL="177796" indent="-177796">
              <a:buFont typeface="Arial" charset="0"/>
              <a:buChar char="•"/>
            </a:pPr>
            <a:r>
              <a:rPr lang="da-DK" sz="900" dirty="0"/>
              <a:t>Undgå brugen af </a:t>
            </a:r>
            <a:r>
              <a:rPr lang="da-DK" sz="900" dirty="0" err="1"/>
              <a:t>clip-art</a:t>
            </a:r>
            <a:r>
              <a:rPr lang="da-DK" sz="900" dirty="0"/>
              <a:t>. Det skal være tegninger, der er lavet til formålet eller billeder</a:t>
            </a:r>
          </a:p>
          <a:p>
            <a:pPr marL="177796" indent="-177796">
              <a:buFont typeface="Arial" charset="0"/>
              <a:buChar char="•"/>
            </a:pPr>
            <a:r>
              <a:rPr lang="da-DK" sz="900" dirty="0"/>
              <a:t>Brug dog gerne ikoner og lignende</a:t>
            </a:r>
          </a:p>
          <a:p>
            <a:pPr marL="177796" indent="-177796">
              <a:buFont typeface="Arial" charset="0"/>
              <a:buChar char="•"/>
            </a:pPr>
            <a:r>
              <a:rPr lang="da-DK" sz="900" dirty="0"/>
              <a:t>Clipart er blevet brugt så meget, at det sender et useriøst signal</a:t>
            </a:r>
          </a:p>
          <a:p>
            <a:pPr>
              <a:buFont typeface="Arial" charset="0"/>
              <a:buChar char="•"/>
            </a:pPr>
            <a:endParaRPr lang="da-DK" sz="900" b="1" dirty="0"/>
          </a:p>
          <a:p>
            <a:r>
              <a:rPr lang="da-DK" sz="900" b="1" dirty="0"/>
              <a:t>Beskær meget gerne et billede</a:t>
            </a:r>
          </a:p>
          <a:p>
            <a:pPr marL="177796" indent="-177796">
              <a:buFont typeface="Arial" charset="0"/>
              <a:buChar char="•"/>
            </a:pPr>
            <a:r>
              <a:rPr lang="da-DK" sz="900" dirty="0"/>
              <a:t>Beskær meget gerne et billede, så det får det helt rigtige størrelsesforhold eller det er det rigtige, der bliver lagt vægt på</a:t>
            </a:r>
          </a:p>
          <a:p>
            <a:pPr marL="177796" indent="-177796">
              <a:buFont typeface="Arial" charset="0"/>
              <a:buChar char="•"/>
            </a:pPr>
            <a:endParaRPr lang="da-DK" sz="900" dirty="0"/>
          </a:p>
          <a:p>
            <a:pPr marL="177796" indent="-177796"/>
            <a:r>
              <a:rPr lang="da-DK" sz="900" b="1" dirty="0"/>
              <a:t>Angiv gerne en titel tæt på billedet</a:t>
            </a:r>
          </a:p>
          <a:p>
            <a:pPr marL="177796" indent="-177796">
              <a:buFont typeface="Arial" charset="0"/>
              <a:buChar char="•"/>
            </a:pPr>
            <a:r>
              <a:rPr lang="da-DK" sz="900" dirty="0"/>
              <a:t>Hvis overhovedet muligt, så angiv en titel tæt på billedet, så det er </a:t>
            </a:r>
            <a:r>
              <a:rPr lang="da-DK" sz="900" dirty="0" smtClean="0"/>
              <a:t>tydeligt, </a:t>
            </a:r>
            <a:r>
              <a:rPr lang="da-DK" sz="900" dirty="0"/>
              <a:t>hvad billedet viser</a:t>
            </a:r>
          </a:p>
        </p:txBody>
      </p:sp>
      <p:sp>
        <p:nvSpPr>
          <p:cNvPr id="3" name="Pladsholder til slidenummer 2"/>
          <p:cNvSpPr>
            <a:spLocks noGrp="1"/>
          </p:cNvSpPr>
          <p:nvPr>
            <p:ph type="sldNum" sz="quarter" idx="11"/>
          </p:nvPr>
        </p:nvSpPr>
        <p:spPr/>
        <p:txBody>
          <a:bodyPr/>
          <a:lstStyle/>
          <a:p>
            <a:fld id="{E2E1D250-0014-450E-ADD3-929C6907FF4E}" type="slidenum">
              <a:rPr lang="da-DK" smtClean="0"/>
              <a:pPr/>
              <a:t>91</a:t>
            </a:fld>
            <a:endParaRPr lang="da-DK"/>
          </a:p>
        </p:txBody>
      </p:sp>
      <p:sp>
        <p:nvSpPr>
          <p:cNvPr id="22" name="Rektangel 21"/>
          <p:cNvSpPr/>
          <p:nvPr/>
        </p:nvSpPr>
        <p:spPr bwMode="auto">
          <a:xfrm>
            <a:off x="719138" y="1628800"/>
            <a:ext cx="4104456" cy="4464496"/>
          </a:xfrm>
          <a:prstGeom prst="rect">
            <a:avLst/>
          </a:prstGeom>
          <a:solidFill>
            <a:schemeClr val="bg1"/>
          </a:solidFill>
          <a:ln w="6350" cap="flat" cmpd="sng" algn="ctr">
            <a:solidFill>
              <a:schemeClr val="tx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pic>
        <p:nvPicPr>
          <p:cNvPr id="123907" name="Picture 3"/>
          <p:cNvPicPr>
            <a:picLocks noChangeAspect="1" noChangeArrowheads="1"/>
          </p:cNvPicPr>
          <p:nvPr/>
        </p:nvPicPr>
        <p:blipFill>
          <a:blip r:embed="rId2" cstate="print"/>
          <a:srcRect/>
          <a:stretch>
            <a:fillRect/>
          </a:stretch>
        </p:blipFill>
        <p:spPr bwMode="auto">
          <a:xfrm>
            <a:off x="827584" y="1700808"/>
            <a:ext cx="3888432" cy="1981605"/>
          </a:xfrm>
          <a:prstGeom prst="rect">
            <a:avLst/>
          </a:prstGeom>
          <a:noFill/>
          <a:ln w="9525">
            <a:noFill/>
            <a:miter lim="800000"/>
            <a:headEnd/>
            <a:tailEnd/>
          </a:ln>
        </p:spPr>
      </p:pic>
      <p:pic>
        <p:nvPicPr>
          <p:cNvPr id="123908" name="Picture 4"/>
          <p:cNvPicPr>
            <a:picLocks noChangeAspect="1" noChangeArrowheads="1"/>
          </p:cNvPicPr>
          <p:nvPr/>
        </p:nvPicPr>
        <p:blipFill>
          <a:blip r:embed="rId3" cstate="print"/>
          <a:srcRect/>
          <a:stretch>
            <a:fillRect/>
          </a:stretch>
        </p:blipFill>
        <p:spPr bwMode="auto">
          <a:xfrm>
            <a:off x="827584" y="3789040"/>
            <a:ext cx="1800200" cy="2160240"/>
          </a:xfrm>
          <a:prstGeom prst="rect">
            <a:avLst/>
          </a:prstGeom>
          <a:noFill/>
          <a:ln w="9525">
            <a:noFill/>
            <a:miter lim="800000"/>
            <a:headEnd/>
            <a:tailEnd/>
          </a:ln>
        </p:spPr>
      </p:pic>
      <p:pic>
        <p:nvPicPr>
          <p:cNvPr id="123909" name="Picture 5"/>
          <p:cNvPicPr>
            <a:picLocks noChangeAspect="1" noChangeArrowheads="1"/>
          </p:cNvPicPr>
          <p:nvPr/>
        </p:nvPicPr>
        <p:blipFill>
          <a:blip r:embed="rId4" cstate="print"/>
          <a:srcRect/>
          <a:stretch>
            <a:fillRect/>
          </a:stretch>
        </p:blipFill>
        <p:spPr bwMode="auto">
          <a:xfrm>
            <a:off x="2843810" y="3789040"/>
            <a:ext cx="1872208" cy="2210090"/>
          </a:xfrm>
          <a:prstGeom prst="rect">
            <a:avLst/>
          </a:prstGeom>
          <a:noFill/>
          <a:ln w="9525">
            <a:noFill/>
            <a:miter lim="800000"/>
            <a:headEnd/>
            <a:tailEnd/>
          </a:ln>
        </p:spPr>
      </p:pic>
      <p:sp>
        <p:nvSpPr>
          <p:cNvPr id="10" name="Tekstfelt 11"/>
          <p:cNvSpPr txBox="1"/>
          <p:nvPr/>
        </p:nvSpPr>
        <p:spPr>
          <a:xfrm>
            <a:off x="827584" y="6474241"/>
            <a:ext cx="7920880" cy="246221"/>
          </a:xfrm>
          <a:prstGeom prst="rect">
            <a:avLst/>
          </a:prstGeom>
          <a:noFill/>
        </p:spPr>
        <p:txBody>
          <a:bodyPr wrap="square" lIns="0" tIns="0" rIns="0" bIns="0" rtlCol="0">
            <a:spAutoFit/>
          </a:bodyPr>
          <a:lstStyle/>
          <a:p>
            <a:pPr marL="361941" indent="-361941">
              <a:tabLst>
                <a:tab pos="361941" algn="l"/>
              </a:tabLst>
            </a:pPr>
            <a:r>
              <a:rPr lang="da-DK" sz="800" dirty="0"/>
              <a:t>Kilde:	</a:t>
            </a:r>
            <a:r>
              <a:rPr lang="da-DK" sz="800" dirty="0" smtClean="0"/>
              <a:t>Gene </a:t>
            </a:r>
            <a:r>
              <a:rPr lang="da-DK" sz="800" dirty="0" err="1" smtClean="0"/>
              <a:t>Zelazny</a:t>
            </a:r>
            <a:r>
              <a:rPr lang="da-DK" sz="800" dirty="0" smtClean="0"/>
              <a:t>, 2006, </a:t>
            </a:r>
            <a:r>
              <a:rPr lang="da-DK" sz="800" dirty="0" err="1" smtClean="0"/>
              <a:t>Say</a:t>
            </a:r>
            <a:r>
              <a:rPr lang="da-DK" sz="800" dirty="0" smtClean="0"/>
              <a:t> it </a:t>
            </a:r>
            <a:r>
              <a:rPr lang="da-DK" sz="800" dirty="0" err="1" smtClean="0"/>
              <a:t>with</a:t>
            </a:r>
            <a:r>
              <a:rPr lang="da-DK" sz="800" dirty="0" smtClean="0"/>
              <a:t> </a:t>
            </a:r>
            <a:r>
              <a:rPr lang="da-DK" sz="800" dirty="0" err="1" smtClean="0"/>
              <a:t>Presentations</a:t>
            </a:r>
            <a:r>
              <a:rPr lang="da-DK" sz="800" dirty="0" smtClean="0"/>
              <a:t>, USA: </a:t>
            </a:r>
            <a:r>
              <a:rPr lang="da-DK" sz="800" dirty="0" err="1" smtClean="0"/>
              <a:t>McGraw-Hill</a:t>
            </a:r>
            <a:r>
              <a:rPr lang="da-DK" sz="800" dirty="0" smtClean="0"/>
              <a:t>  | </a:t>
            </a:r>
            <a:r>
              <a:rPr lang="da-DK" sz="800" dirty="0" err="1" smtClean="0"/>
              <a:t>Arnaud</a:t>
            </a:r>
            <a:r>
              <a:rPr lang="da-DK" sz="800" dirty="0" smtClean="0"/>
              <a:t>, 2012, Design </a:t>
            </a:r>
            <a:r>
              <a:rPr lang="da-DK" sz="800" dirty="0" err="1" smtClean="0"/>
              <a:t>effective</a:t>
            </a:r>
            <a:r>
              <a:rPr lang="da-DK" sz="800" dirty="0" smtClean="0"/>
              <a:t> </a:t>
            </a:r>
            <a:r>
              <a:rPr lang="da-DK" sz="800" dirty="0" err="1" smtClean="0"/>
              <a:t>presentations</a:t>
            </a:r>
            <a:r>
              <a:rPr lang="da-DK" sz="800" dirty="0" smtClean="0"/>
              <a:t>, nedtaget 24. juli 2013: http://powerful-problem-solving.com/design-effective-presentation</a:t>
            </a:r>
            <a:endParaRPr lang="da-DK" sz="800" dirty="0"/>
          </a:p>
        </p:txBody>
      </p:sp>
      <p:sp>
        <p:nvSpPr>
          <p:cNvPr id="11" name="Rektangel 10"/>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375968382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 fem indholdstyper skal tit kombineres for effektivt at kommunikere budskabet</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92</a:t>
            </a:fld>
            <a:endParaRPr lang="da-DK" noProof="0"/>
          </a:p>
        </p:txBody>
      </p:sp>
      <p:grpSp>
        <p:nvGrpSpPr>
          <p:cNvPr id="3" name="Gruppe 9"/>
          <p:cNvGrpSpPr/>
          <p:nvPr/>
        </p:nvGrpSpPr>
        <p:grpSpPr>
          <a:xfrm>
            <a:off x="825565" y="1412776"/>
            <a:ext cx="2522299" cy="576064"/>
            <a:chOff x="899592" y="1556792"/>
            <a:chExt cx="7344816" cy="576064"/>
          </a:xfrm>
        </p:grpSpPr>
        <p:cxnSp>
          <p:nvCxnSpPr>
            <p:cNvPr id="12" name="Lige forbindelse 11"/>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3" name="Rektangel 12"/>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pPr defTabSz="914378"/>
              <a:r>
                <a:rPr lang="da-DK" sz="1200" dirty="0"/>
                <a:t>Indholdstyper</a:t>
              </a:r>
            </a:p>
          </p:txBody>
        </p:sp>
      </p:grpSp>
      <p:grpSp>
        <p:nvGrpSpPr>
          <p:cNvPr id="5" name="Gruppe 14"/>
          <p:cNvGrpSpPr/>
          <p:nvPr/>
        </p:nvGrpSpPr>
        <p:grpSpPr>
          <a:xfrm>
            <a:off x="4644009" y="1412776"/>
            <a:ext cx="4032448" cy="4824536"/>
            <a:chOff x="899592" y="1556792"/>
            <a:chExt cx="7344816" cy="4824536"/>
          </a:xfrm>
        </p:grpSpPr>
        <p:cxnSp>
          <p:nvCxnSpPr>
            <p:cNvPr id="17" name="Lige forbindelse 16"/>
            <p:cNvCxnSpPr/>
            <p:nvPr/>
          </p:nvCxnSpPr>
          <p:spPr bwMode="auto">
            <a:xfrm>
              <a:off x="899592" y="2132856"/>
              <a:ext cx="7344816" cy="0"/>
            </a:xfrm>
            <a:prstGeom prst="line">
              <a:avLst/>
            </a:prstGeom>
            <a:solidFill>
              <a:schemeClr val="accent2"/>
            </a:solidFill>
            <a:ln w="6350" cap="flat" cmpd="sng" algn="ctr">
              <a:solidFill>
                <a:schemeClr val="tx1"/>
              </a:solidFill>
              <a:prstDash val="solid"/>
              <a:round/>
              <a:headEnd type="none" w="med" len="med"/>
              <a:tailEnd type="none" w="med" len="med"/>
            </a:ln>
            <a:effectLst/>
          </p:spPr>
        </p:cxnSp>
        <p:sp>
          <p:nvSpPr>
            <p:cNvPr id="18" name="Rektangel 17"/>
            <p:cNvSpPr/>
            <p:nvPr/>
          </p:nvSpPr>
          <p:spPr bwMode="auto">
            <a:xfrm>
              <a:off x="899592" y="1556792"/>
              <a:ext cx="7344816" cy="576064"/>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b" anchorCtr="0" compatLnSpc="1">
              <a:prstTxWarp prst="textNoShape">
                <a:avLst/>
              </a:prstTxWarp>
            </a:bodyPr>
            <a:lstStyle/>
            <a:p>
              <a:pPr defTabSz="914378"/>
              <a:r>
                <a:rPr lang="da-DK" sz="1200" dirty="0"/>
                <a:t>Kombinationen giver det bedst mulige indhold</a:t>
              </a:r>
            </a:p>
          </p:txBody>
        </p:sp>
        <p:sp>
          <p:nvSpPr>
            <p:cNvPr id="19" name="Rektangel 18"/>
            <p:cNvSpPr/>
            <p:nvPr/>
          </p:nvSpPr>
          <p:spPr bwMode="auto">
            <a:xfrm>
              <a:off x="899592" y="2276872"/>
              <a:ext cx="7344816" cy="4104456"/>
            </a:xfrm>
            <a:prstGeom prst="rect">
              <a:avLst/>
            </a:prstGeom>
            <a:no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marL="182558" indent="-182558" defTabSz="914378">
                <a:buFont typeface="Arial" pitchFamily="34" charset="0"/>
                <a:buChar char="•"/>
              </a:pPr>
              <a:r>
                <a:rPr lang="da-DK" sz="1000" b="1" dirty="0"/>
                <a:t>Det bedste resultat fås ved kombinationer</a:t>
              </a:r>
              <a:r>
                <a:rPr lang="da-DK" sz="1000" dirty="0"/>
                <a:t> af de enkelte indholdstyper, der derved supplerer hinanden</a:t>
              </a:r>
            </a:p>
            <a:p>
              <a:pPr marL="182558" indent="-182558" defTabSz="914378">
                <a:buFont typeface="Arial" pitchFamily="34" charset="0"/>
                <a:buChar char="•"/>
              </a:pPr>
              <a:endParaRPr lang="da-DK" sz="1000" dirty="0"/>
            </a:p>
            <a:p>
              <a:pPr marL="182558" indent="-182558" defTabSz="914378">
                <a:buFont typeface="Arial" pitchFamily="34" charset="0"/>
                <a:buChar char="•"/>
              </a:pPr>
              <a:r>
                <a:rPr lang="da-DK" sz="1000" b="1" dirty="0"/>
                <a:t>Indholdstyperne skal sjældent stå alene </a:t>
              </a:r>
              <a:r>
                <a:rPr lang="da-DK" sz="1000" dirty="0"/>
                <a:t>på et klassisk </a:t>
              </a:r>
              <a:r>
                <a:rPr lang="da-DK" sz="1000" dirty="0" smtClean="0"/>
                <a:t>indholdsdias. </a:t>
              </a:r>
              <a:r>
                <a:rPr lang="da-DK" sz="1000" dirty="0"/>
                <a:t>Eksempelvis vil et billede uden yderligere information kun sjældent understøtte det primære budskab</a:t>
              </a:r>
            </a:p>
            <a:p>
              <a:pPr marL="182558" indent="-182558" defTabSz="914378">
                <a:buFont typeface="Arial" pitchFamily="34" charset="0"/>
                <a:buChar char="•"/>
              </a:pPr>
              <a:endParaRPr lang="da-DK" sz="1000" dirty="0"/>
            </a:p>
            <a:p>
              <a:pPr marL="182558" indent="-182558" defTabSz="914378">
                <a:buFont typeface="Arial" pitchFamily="34" charset="0"/>
                <a:buChar char="•"/>
              </a:pPr>
              <a:r>
                <a:rPr lang="da-DK" sz="1000" b="1" dirty="0"/>
                <a:t>Eksempler på kombinationer</a:t>
              </a:r>
            </a:p>
            <a:p>
              <a:pPr marL="639747" lvl="1" indent="-182558">
                <a:buFont typeface="Arial" pitchFamily="34" charset="0"/>
                <a:buChar char="•"/>
              </a:pPr>
              <a:r>
                <a:rPr lang="da-DK" sz="1000" dirty="0"/>
                <a:t>Billeder af forskellige faser i et </a:t>
              </a:r>
              <a:r>
                <a:rPr lang="da-DK" sz="1000" dirty="0" err="1"/>
                <a:t>procesflow</a:t>
              </a:r>
              <a:endParaRPr lang="da-DK" sz="1000" dirty="0"/>
            </a:p>
            <a:p>
              <a:pPr marL="639747" lvl="1" indent="-182558">
                <a:buFont typeface="Arial" pitchFamily="34" charset="0"/>
                <a:buChar char="•"/>
              </a:pPr>
              <a:r>
                <a:rPr lang="da-DK" sz="1000" dirty="0"/>
                <a:t>Kausalitet mellem to forskellige elementer af tekst vist grafisk</a:t>
              </a:r>
            </a:p>
            <a:p>
              <a:pPr marL="639747" lvl="1" indent="-182558">
                <a:buFont typeface="Arial" pitchFamily="34" charset="0"/>
                <a:buChar char="•"/>
              </a:pPr>
              <a:r>
                <a:rPr lang="da-DK" sz="1000" dirty="0"/>
                <a:t>Kommentering på det vigtigste i en tabel</a:t>
              </a:r>
            </a:p>
            <a:p>
              <a:pPr marL="639747" lvl="1" indent="-182558">
                <a:buFont typeface="Arial" pitchFamily="34" charset="0"/>
                <a:buChar char="•"/>
              </a:pPr>
              <a:r>
                <a:rPr lang="da-DK" sz="1000" dirty="0"/>
                <a:t>Konklusioner på et vist diagram</a:t>
              </a:r>
            </a:p>
            <a:p>
              <a:pPr marL="639747" lvl="1" indent="-182558">
                <a:buFont typeface="Arial" pitchFamily="34" charset="0"/>
                <a:buChar char="•"/>
              </a:pPr>
              <a:r>
                <a:rPr lang="da-DK" sz="1000" dirty="0"/>
                <a:t>Skrevne observationer fra et billede</a:t>
              </a:r>
            </a:p>
          </p:txBody>
        </p:sp>
      </p:grpSp>
      <p:sp>
        <p:nvSpPr>
          <p:cNvPr id="27" name="Vinkel 26"/>
          <p:cNvSpPr/>
          <p:nvPr/>
        </p:nvSpPr>
        <p:spPr bwMode="auto">
          <a:xfrm>
            <a:off x="3923929" y="1998712"/>
            <a:ext cx="504056" cy="4238600"/>
          </a:xfrm>
          <a:prstGeom prst="chevron">
            <a:avLst>
              <a:gd name="adj" fmla="val 89683"/>
            </a:avLst>
          </a:prstGeom>
          <a:solidFill>
            <a:schemeClr val="accent1"/>
          </a:solidFill>
          <a:ln w="6350" cap="flat" cmpd="sng" algn="ctr">
            <a:solidFill>
              <a:schemeClr val="accent1"/>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solidFill>
                <a:schemeClr val="bg1"/>
              </a:solidFill>
            </a:endParaRPr>
          </a:p>
        </p:txBody>
      </p:sp>
      <p:sp>
        <p:nvSpPr>
          <p:cNvPr id="22" name="Rektangel 21"/>
          <p:cNvSpPr/>
          <p:nvPr/>
        </p:nvSpPr>
        <p:spPr bwMode="auto">
          <a:xfrm>
            <a:off x="899592" y="2132856"/>
            <a:ext cx="1440160" cy="4104456"/>
          </a:xfrm>
          <a:prstGeom prst="rect">
            <a:avLst/>
          </a:prstGeom>
          <a:solidFill>
            <a:schemeClr val="accent1"/>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defTabSz="914378"/>
            <a:endParaRPr lang="da-DK" dirty="0" err="1"/>
          </a:p>
        </p:txBody>
      </p:sp>
      <p:sp>
        <p:nvSpPr>
          <p:cNvPr id="23" name="Rektangel 22"/>
          <p:cNvSpPr/>
          <p:nvPr/>
        </p:nvSpPr>
        <p:spPr bwMode="auto">
          <a:xfrm>
            <a:off x="1475656" y="2348880"/>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Tekst</a:t>
            </a:r>
            <a:endParaRPr lang="da-DK" sz="1200" dirty="0">
              <a:solidFill>
                <a:schemeClr val="tx2">
                  <a:lumMod val="50000"/>
                </a:schemeClr>
              </a:solidFill>
            </a:endParaRPr>
          </a:p>
        </p:txBody>
      </p:sp>
      <p:sp>
        <p:nvSpPr>
          <p:cNvPr id="28" name="Rektangel 27"/>
          <p:cNvSpPr/>
          <p:nvPr/>
        </p:nvSpPr>
        <p:spPr bwMode="auto">
          <a:xfrm>
            <a:off x="1475656" y="4689141"/>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Figur med konceptuelle data</a:t>
            </a:r>
          </a:p>
        </p:txBody>
      </p:sp>
      <p:sp>
        <p:nvSpPr>
          <p:cNvPr id="29" name="Rektangel 28"/>
          <p:cNvSpPr/>
          <p:nvPr/>
        </p:nvSpPr>
        <p:spPr bwMode="auto">
          <a:xfrm>
            <a:off x="1475656" y="5469226"/>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Billede</a:t>
            </a:r>
          </a:p>
        </p:txBody>
      </p:sp>
      <p:sp>
        <p:nvSpPr>
          <p:cNvPr id="30" name="Rektangel 29"/>
          <p:cNvSpPr/>
          <p:nvPr/>
        </p:nvSpPr>
        <p:spPr bwMode="auto">
          <a:xfrm>
            <a:off x="1475656" y="3909054"/>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a:r>
              <a:rPr lang="da-DK" sz="1200" dirty="0"/>
              <a:t>Diagram m. numeriske data</a:t>
            </a:r>
          </a:p>
        </p:txBody>
      </p:sp>
      <p:sp>
        <p:nvSpPr>
          <p:cNvPr id="31" name="Rektangel 30"/>
          <p:cNvSpPr/>
          <p:nvPr/>
        </p:nvSpPr>
        <p:spPr bwMode="auto">
          <a:xfrm>
            <a:off x="1475656" y="3128967"/>
            <a:ext cx="1872208" cy="576064"/>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ctr" anchorCtr="0" compatLnSpc="1">
            <a:prstTxWarp prst="textNoShape">
              <a:avLst/>
            </a:prstTxWarp>
          </a:bodyPr>
          <a:lstStyle/>
          <a:p>
            <a:pPr algn="ctr" defTabSz="914378"/>
            <a:r>
              <a:rPr lang="da-DK" sz="1200" dirty="0">
                <a:solidFill>
                  <a:schemeClr val="tx2">
                    <a:lumMod val="50000"/>
                  </a:schemeClr>
                </a:solidFill>
              </a:rPr>
              <a:t>Tabel</a:t>
            </a:r>
          </a:p>
        </p:txBody>
      </p:sp>
      <p:sp>
        <p:nvSpPr>
          <p:cNvPr id="20" name="Rektangel 19"/>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extLst>
      <p:ext uri="{BB962C8B-B14F-4D97-AF65-F5344CB8AC3E}">
        <p14:creationId xmlns:p14="http://schemas.microsoft.com/office/powerpoint/2010/main" xmlns="" val="298930984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536575"/>
            <a:ext cx="8317358" cy="762000"/>
          </a:xfrm>
          <a:noFill/>
        </p:spPr>
        <p:txBody>
          <a:bodyPr/>
          <a:lstStyle/>
          <a:p>
            <a:r>
              <a:rPr lang="da-DK" dirty="0" smtClean="0"/>
              <a:t>Genbrug meget gerne dias ved at benytte et dias bibliotek til de mest normale indholdstyper og budskaber</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93</a:t>
            </a:fld>
            <a:endParaRPr lang="da-DK" noProof="0"/>
          </a:p>
        </p:txBody>
      </p:sp>
      <p:sp>
        <p:nvSpPr>
          <p:cNvPr id="6" name="Rektangel 5"/>
          <p:cNvSpPr/>
          <p:nvPr/>
        </p:nvSpPr>
        <p:spPr bwMode="auto">
          <a:xfrm>
            <a:off x="4067944" y="1673426"/>
            <a:ext cx="4824536" cy="4275856"/>
          </a:xfrm>
          <a:prstGeom prst="rect">
            <a:avLst/>
          </a:prstGeom>
          <a:solidFill>
            <a:schemeClr val="bg1"/>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72000" tIns="54000" rIns="72000" bIns="54000" numCol="1" rtlCol="0" anchor="t" anchorCtr="0" compatLnSpc="1">
            <a:prstTxWarp prst="textNoShape">
              <a:avLst/>
            </a:prstTxWarp>
          </a:bodyPr>
          <a:lstStyle/>
          <a:p>
            <a:pPr defTabSz="914378"/>
            <a:r>
              <a:rPr lang="da-DK" sz="1200" b="1" dirty="0"/>
              <a:t>Genbrug af </a:t>
            </a:r>
            <a:r>
              <a:rPr lang="da-DK" sz="1200" b="1" dirty="0" smtClean="0"/>
              <a:t>dias er </a:t>
            </a:r>
            <a:r>
              <a:rPr lang="da-DK" sz="1200" b="1" dirty="0"/>
              <a:t>smart og nemt</a:t>
            </a:r>
          </a:p>
          <a:p>
            <a:pPr defTabSz="914378"/>
            <a:endParaRPr lang="da-DK" sz="900" dirty="0"/>
          </a:p>
          <a:p>
            <a:pPr defTabSz="914378"/>
            <a:r>
              <a:rPr lang="da-DK" sz="900" b="1" dirty="0"/>
              <a:t>Overholdelse af alle reglerne tager tid</a:t>
            </a:r>
          </a:p>
          <a:p>
            <a:pPr marL="177796" indent="-177796" defTabSz="914378">
              <a:buFont typeface="Arial" charset="0"/>
              <a:buChar char="•"/>
            </a:pPr>
            <a:r>
              <a:rPr lang="da-DK" sz="900" dirty="0"/>
              <a:t>Ved at vælge et konsekvent design er det muligt at genbruge indholdsdesign på tværs af forskellige præsentationer</a:t>
            </a:r>
          </a:p>
          <a:p>
            <a:pPr marL="177796" indent="-177796" defTabSz="914378">
              <a:buFont typeface="Arial" charset="0"/>
              <a:buChar char="•"/>
            </a:pPr>
            <a:r>
              <a:rPr lang="da-DK" sz="900" dirty="0"/>
              <a:t>Brug eventuelt nogle skabeloner som andre har lavet, og du sparer endnu mere tid</a:t>
            </a:r>
          </a:p>
          <a:p>
            <a:pPr marL="342892" indent="-342892" defTabSz="914378"/>
            <a:endParaRPr lang="da-DK" sz="900" b="1" dirty="0"/>
          </a:p>
          <a:p>
            <a:pPr marL="342892" indent="-342892" defTabSz="914378"/>
            <a:r>
              <a:rPr lang="da-DK" sz="900" b="1" dirty="0"/>
              <a:t>Tiden skal bruges på indhold og ikke design</a:t>
            </a:r>
          </a:p>
          <a:p>
            <a:pPr marL="177796" indent="-177796" defTabSz="914378">
              <a:buFont typeface="Arial" charset="0"/>
              <a:buChar char="•"/>
            </a:pPr>
            <a:r>
              <a:rPr lang="da-DK" sz="900" dirty="0"/>
              <a:t>Med alle de mange regler og opmærksomhedspunkter på designet, er det nemt at miste øje for det, det virkelig handler om: budskabet</a:t>
            </a:r>
          </a:p>
          <a:p>
            <a:pPr marL="177796" indent="-177796" defTabSz="914378">
              <a:buFont typeface="Arial" charset="0"/>
              <a:buChar char="•"/>
            </a:pPr>
            <a:r>
              <a:rPr lang="da-DK" sz="900" dirty="0"/>
              <a:t>Ved at bruge </a:t>
            </a:r>
            <a:r>
              <a:rPr lang="da-DK" sz="900" dirty="0" smtClean="0"/>
              <a:t>en skabelonsamling </a:t>
            </a:r>
            <a:r>
              <a:rPr lang="da-DK" sz="900" dirty="0"/>
              <a:t>kan fokus holdes på det vigtige: indholdet</a:t>
            </a:r>
          </a:p>
          <a:p>
            <a:pPr marL="177796" indent="-177796" defTabSz="914378">
              <a:buFont typeface="Arial" charset="0"/>
              <a:buChar char="•"/>
            </a:pPr>
            <a:r>
              <a:rPr lang="da-DK" sz="900" dirty="0"/>
              <a:t>Det er ikke nødvendigt at bruge tid på at finde på designs. Det er gjort på forhånd</a:t>
            </a:r>
          </a:p>
          <a:p>
            <a:pPr marL="342892" indent="-342892" defTabSz="914378"/>
            <a:endParaRPr lang="da-DK" sz="900" b="1" dirty="0"/>
          </a:p>
          <a:p>
            <a:pPr marL="342892" indent="-342892" defTabSz="914378"/>
            <a:r>
              <a:rPr lang="da-DK" sz="900" b="1" dirty="0"/>
              <a:t>Læsevenligheden øges som følge af genkendelighed</a:t>
            </a:r>
          </a:p>
          <a:p>
            <a:pPr marL="177796" indent="-177796" defTabSz="914378">
              <a:buFont typeface="Arial" pitchFamily="34" charset="0"/>
              <a:buChar char="•"/>
            </a:pPr>
            <a:r>
              <a:rPr lang="da-DK" sz="900" dirty="0"/>
              <a:t>Ved at bruge en skabelonsamling vil læsevenligheden stige, da der vil være genkendelighed for modtagerne</a:t>
            </a:r>
          </a:p>
          <a:p>
            <a:pPr marL="342892" indent="-342892" defTabSz="914378"/>
            <a:endParaRPr lang="da-DK" sz="900" b="1" dirty="0"/>
          </a:p>
          <a:p>
            <a:pPr marL="342892" indent="-342892" defTabSz="914378"/>
            <a:r>
              <a:rPr lang="da-DK" sz="900" b="1" dirty="0" smtClean="0"/>
              <a:t>Brug eventuelt Standard dias bibliotek</a:t>
            </a:r>
          </a:p>
          <a:p>
            <a:pPr marL="177796" indent="-177796" defTabSz="914378">
              <a:buFont typeface="Arial" charset="0"/>
              <a:buChar char="•"/>
            </a:pPr>
            <a:r>
              <a:rPr lang="da-DK" sz="900" dirty="0" smtClean="0"/>
              <a:t>Gør eventuelt brug af et Standard dias bibliotek, der er udviklet efter alle retningslinjerne beskrevet i dette dokument, der indeholder ca. 100 forskellige templates.</a:t>
            </a:r>
            <a:br>
              <a:rPr lang="da-DK" sz="900" dirty="0" smtClean="0"/>
            </a:br>
            <a:r>
              <a:rPr lang="da-DK" sz="900" dirty="0" smtClean="0"/>
              <a:t/>
            </a:r>
            <a:br>
              <a:rPr lang="da-DK" sz="900" dirty="0" smtClean="0"/>
            </a:br>
            <a:r>
              <a:rPr lang="da-DK" sz="900" dirty="0" smtClean="0"/>
              <a:t>Læs mere på </a:t>
            </a:r>
            <a:r>
              <a:rPr lang="da-DK" sz="900" dirty="0">
                <a:hlinkClick r:id="rId2"/>
              </a:rPr>
              <a:t>http://struktureretsundfornuft.dk/powerpoint-templates</a:t>
            </a:r>
            <a:r>
              <a:rPr lang="da-DK" sz="900" dirty="0" smtClean="0">
                <a:hlinkClick r:id="rId2"/>
              </a:rPr>
              <a:t>/</a:t>
            </a:r>
            <a:endParaRPr lang="da-DK" sz="900" dirty="0" smtClean="0"/>
          </a:p>
          <a:p>
            <a:pPr marL="177796" indent="-177796" defTabSz="914378">
              <a:buFont typeface="Arial" charset="0"/>
              <a:buChar char="•"/>
            </a:pPr>
            <a:endParaRPr lang="da-DK" sz="900" dirty="0"/>
          </a:p>
        </p:txBody>
      </p:sp>
      <p:pic>
        <p:nvPicPr>
          <p:cNvPr id="9" name="Picture 4" descr="http://farm5.staticflickr.com/4052/4453374437_91531dc348_o.jpg"/>
          <p:cNvPicPr>
            <a:picLocks noChangeArrowheads="1"/>
          </p:cNvPicPr>
          <p:nvPr/>
        </p:nvPicPr>
        <p:blipFill>
          <a:blip r:embed="rId3" cstate="print"/>
          <a:srcRect l="12893" t="11902" r="22639"/>
          <a:stretch>
            <a:fillRect/>
          </a:stretch>
        </p:blipFill>
        <p:spPr bwMode="auto">
          <a:xfrm>
            <a:off x="719137" y="1673426"/>
            <a:ext cx="3132000" cy="4276800"/>
          </a:xfrm>
          <a:prstGeom prst="rect">
            <a:avLst/>
          </a:prstGeom>
          <a:noFill/>
        </p:spPr>
      </p:pic>
      <p:sp>
        <p:nvSpPr>
          <p:cNvPr id="7" name="Rektangel 6"/>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Fra </a:t>
            </a:r>
            <a:r>
              <a:rPr lang="da-DK" sz="1200" b="1" dirty="0" smtClean="0"/>
              <a:t>dias-struktur </a:t>
            </a:r>
            <a:r>
              <a:rPr lang="da-DK" sz="1200" b="1" dirty="0"/>
              <a:t>til </a:t>
            </a:r>
            <a:r>
              <a:rPr lang="da-DK" sz="1200" b="1" dirty="0" smtClean="0"/>
              <a:t>diassæt</a:t>
            </a:r>
            <a:endParaRPr lang="da-DK" sz="1200" b="1"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94</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3993589278"/>
              </p:ext>
            </p:extLst>
          </p:nvPr>
        </p:nvGraphicFramePr>
        <p:xfrm>
          <a:off x="863648" y="1988840"/>
          <a:ext cx="7452000" cy="3697200"/>
        </p:xfrm>
        <a:graphic>
          <a:graphicData uri="http://schemas.openxmlformats.org/drawingml/2006/table">
            <a:tbl>
              <a:tblPr bandRow="1">
                <a:tableStyleId>{F5AB1C69-6EDB-4FF4-983F-18BD219EF322}</a:tableStyleId>
              </a:tblPr>
              <a:tblGrid>
                <a:gridCol w="432000"/>
                <a:gridCol w="108000"/>
                <a:gridCol w="6912000"/>
              </a:tblGrid>
              <a:tr h="540000">
                <a:tc>
                  <a:txBody>
                    <a:bodyPr/>
                    <a:lstStyle/>
                    <a:p>
                      <a:pPr algn="ctr"/>
                      <a:r>
                        <a:rPr lang="da-DK" sz="1800" b="0" dirty="0" smtClean="0"/>
                        <a:t>1</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sz="1800" b="0" dirty="0" smtClean="0"/>
                        <a:t>Introduktion til kommunikationsteori</a:t>
                      </a:r>
                      <a:endParaRPr lang="da-DK" sz="1800" b="0"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2</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Lav et storyboard</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3</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 storyboard til</a:t>
                      </a:r>
                      <a:r>
                        <a:rPr lang="da-DK" sz="1800" b="0" baseline="0" dirty="0" smtClean="0"/>
                        <a:t> dias-struktur</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4</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a:t>
                      </a:r>
                      <a:r>
                        <a:rPr lang="da-DK" sz="1800" b="0" baseline="0" dirty="0" smtClean="0"/>
                        <a:t> dias-struktur til diassæt</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b="1"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b="1" dirty="0"/>
                    </a:p>
                  </a:txBody>
                  <a:tcPr marL="0" marR="0" marT="0" marB="0" anchor="ctr">
                    <a:noFill/>
                  </a:tcPr>
                </a:tc>
                <a:tc>
                  <a:txBody>
                    <a:bodyPr/>
                    <a:lstStyle/>
                    <a:p>
                      <a:endParaRPr lang="da-DK" sz="600" b="1"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1" dirty="0" smtClean="0"/>
                        <a:t>5</a:t>
                      </a:r>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1" dirty="0" smtClean="0"/>
                        <a:t>Opsummering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6</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Bilag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136410992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7" y="536575"/>
            <a:ext cx="8101335" cy="762000"/>
          </a:xfrm>
        </p:spPr>
        <p:txBody>
          <a:bodyPr/>
          <a:lstStyle/>
          <a:p>
            <a:r>
              <a:rPr lang="da-DK" dirty="0" smtClean="0"/>
              <a:t>Det gode </a:t>
            </a:r>
            <a:r>
              <a:rPr lang="da-DK" dirty="0" err="1" smtClean="0"/>
              <a:t>diassæt</a:t>
            </a:r>
            <a:r>
              <a:rPr lang="da-DK" dirty="0" smtClean="0"/>
              <a:t> udarbejdes via tre trin, der starter med et storyboard og slutter med det færdige </a:t>
            </a:r>
            <a:r>
              <a:rPr lang="da-DK" dirty="0" err="1" smtClean="0"/>
              <a:t>diassæt</a:t>
            </a:r>
            <a:endParaRPr lang="da-DK" dirty="0"/>
          </a:p>
        </p:txBody>
      </p:sp>
      <p:graphicFrame>
        <p:nvGraphicFramePr>
          <p:cNvPr id="5" name="Pladsholder til indhold 4"/>
          <p:cNvGraphicFramePr>
            <a:graphicFrameLocks noGrp="1"/>
          </p:cNvGraphicFramePr>
          <p:nvPr>
            <p:ph idx="1"/>
            <p:extLst>
              <p:ext uri="{D42A27DB-BD31-4B8C-83A1-F6EECF244321}">
                <p14:modId xmlns:p14="http://schemas.microsoft.com/office/powerpoint/2010/main" xmlns="" val="1053722000"/>
              </p:ext>
            </p:extLst>
          </p:nvPr>
        </p:nvGraphicFramePr>
        <p:xfrm>
          <a:off x="831478" y="3092400"/>
          <a:ext cx="7700962" cy="393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ladsholder til diasnummer 3"/>
          <p:cNvSpPr>
            <a:spLocks noGrp="1"/>
          </p:cNvSpPr>
          <p:nvPr>
            <p:ph type="sldNum" sz="quarter" idx="11"/>
          </p:nvPr>
        </p:nvSpPr>
        <p:spPr/>
        <p:txBody>
          <a:bodyPr/>
          <a:lstStyle/>
          <a:p>
            <a:fld id="{4C559319-974E-43DE-8758-BFC4F0130C6A}" type="slidenum">
              <a:rPr lang="da-DK" smtClean="0"/>
              <a:pPr/>
              <a:t>95</a:t>
            </a:fld>
            <a:endParaRPr lang="da-DK"/>
          </a:p>
        </p:txBody>
      </p:sp>
      <p:pic>
        <p:nvPicPr>
          <p:cNvPr id="6" name="Picture 2"/>
          <p:cNvPicPr>
            <a:picLocks noChangeAspect="1" noChangeArrowheads="1"/>
          </p:cNvPicPr>
          <p:nvPr/>
        </p:nvPicPr>
        <p:blipFill>
          <a:blip r:embed="rId7" cstate="print"/>
          <a:srcRect/>
          <a:stretch>
            <a:fillRect/>
          </a:stretch>
        </p:blipFill>
        <p:spPr bwMode="auto">
          <a:xfrm>
            <a:off x="4211960" y="2420887"/>
            <a:ext cx="815601" cy="1007479"/>
          </a:xfrm>
          <a:prstGeom prst="rect">
            <a:avLst/>
          </a:prstGeom>
          <a:noFill/>
          <a:ln w="9525">
            <a:solidFill>
              <a:schemeClr val="tx1"/>
            </a:solidFill>
            <a:miter lim="800000"/>
            <a:headEnd/>
            <a:tailEnd/>
          </a:ln>
        </p:spPr>
      </p:pic>
      <p:pic>
        <p:nvPicPr>
          <p:cNvPr id="7" name="Picture 3"/>
          <p:cNvPicPr>
            <a:picLocks noChangeArrowheads="1"/>
          </p:cNvPicPr>
          <p:nvPr/>
        </p:nvPicPr>
        <p:blipFill>
          <a:blip r:embed="rId8" cstate="print"/>
          <a:srcRect/>
          <a:stretch>
            <a:fillRect/>
          </a:stretch>
        </p:blipFill>
        <p:spPr bwMode="auto">
          <a:xfrm>
            <a:off x="6660232" y="2420255"/>
            <a:ext cx="817200" cy="1008112"/>
          </a:xfrm>
          <a:prstGeom prst="rect">
            <a:avLst/>
          </a:prstGeom>
          <a:noFill/>
          <a:ln w="9525">
            <a:solidFill>
              <a:schemeClr val="tx1"/>
            </a:solidFill>
            <a:miter lim="800000"/>
            <a:headEnd/>
            <a:tailEnd/>
          </a:ln>
        </p:spPr>
      </p:pic>
      <p:pic>
        <p:nvPicPr>
          <p:cNvPr id="8" name="Picture 1"/>
          <p:cNvPicPr>
            <a:picLocks noChangeAspect="1" noChangeArrowheads="1"/>
          </p:cNvPicPr>
          <p:nvPr/>
        </p:nvPicPr>
        <p:blipFill>
          <a:blip r:embed="rId9" cstate="print"/>
          <a:srcRect/>
          <a:stretch>
            <a:fillRect/>
          </a:stretch>
        </p:blipFill>
        <p:spPr bwMode="auto">
          <a:xfrm>
            <a:off x="1187624" y="2420255"/>
            <a:ext cx="1656184" cy="1008745"/>
          </a:xfrm>
          <a:prstGeom prst="rect">
            <a:avLst/>
          </a:prstGeom>
          <a:noFill/>
          <a:ln w="9525">
            <a:solidFill>
              <a:schemeClr val="tx1"/>
            </a:solidFill>
            <a:miter lim="800000"/>
            <a:headEnd/>
            <a:tailEnd/>
          </a:ln>
        </p:spPr>
      </p:pic>
      <p:sp>
        <p:nvSpPr>
          <p:cNvPr id="9" name="Rektangel 8"/>
          <p:cNvSpPr/>
          <p:nvPr/>
        </p:nvSpPr>
        <p:spPr bwMode="auto">
          <a:xfrm>
            <a:off x="0" y="0"/>
            <a:ext cx="9144000" cy="260648"/>
          </a:xfrm>
          <a:prstGeom prst="rect">
            <a:avLst/>
          </a:prstGeom>
          <a:no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smtClean="0"/>
              <a:t>Det gode diassæt </a:t>
            </a:r>
            <a:r>
              <a:rPr lang="da-DK" sz="1200" b="1" dirty="0"/>
              <a:t>&gt; </a:t>
            </a:r>
            <a:r>
              <a:rPr lang="da-DK" sz="1200" b="1" dirty="0" smtClean="0"/>
              <a:t>Opsummering</a:t>
            </a:r>
            <a:endParaRPr lang="da-DK" sz="1200" b="1"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a-DK" dirty="0" smtClean="0"/>
              <a:t>INDHOLD</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96</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1941508689"/>
              </p:ext>
            </p:extLst>
          </p:nvPr>
        </p:nvGraphicFramePr>
        <p:xfrm>
          <a:off x="863648" y="1988840"/>
          <a:ext cx="7452000" cy="3697200"/>
        </p:xfrm>
        <a:graphic>
          <a:graphicData uri="http://schemas.openxmlformats.org/drawingml/2006/table">
            <a:tbl>
              <a:tblPr bandRow="1">
                <a:tableStyleId>{F5AB1C69-6EDB-4FF4-983F-18BD219EF322}</a:tableStyleId>
              </a:tblPr>
              <a:tblGrid>
                <a:gridCol w="432000"/>
                <a:gridCol w="108000"/>
                <a:gridCol w="6912000"/>
              </a:tblGrid>
              <a:tr h="540000">
                <a:tc>
                  <a:txBody>
                    <a:bodyPr/>
                    <a:lstStyle/>
                    <a:p>
                      <a:pPr algn="ctr"/>
                      <a:r>
                        <a:rPr lang="da-DK" sz="1800" b="0" dirty="0" smtClean="0"/>
                        <a:t>1</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sz="1800" b="0" dirty="0" smtClean="0"/>
                        <a:t>Introduktion til kommunikationsteori</a:t>
                      </a:r>
                      <a:endParaRPr lang="da-DK" sz="1800" b="0"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2</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Lav et storyboard</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3</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 storyboard til</a:t>
                      </a:r>
                      <a:r>
                        <a:rPr lang="da-DK" sz="1800" b="0" baseline="0" dirty="0" smtClean="0"/>
                        <a:t> dias-struktur</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0" dirty="0" smtClean="0"/>
                        <a:t>4</a:t>
                      </a:r>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b="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0" dirty="0" smtClean="0"/>
                        <a:t>Fra</a:t>
                      </a:r>
                      <a:r>
                        <a:rPr lang="da-DK" sz="1800" b="0" baseline="0" dirty="0" smtClean="0"/>
                        <a:t> dias-struktur til diassæt</a:t>
                      </a:r>
                      <a:endParaRPr lang="da-DK" sz="1800" b="0"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b="1"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b="1" dirty="0"/>
                    </a:p>
                  </a:txBody>
                  <a:tcPr marL="0" marR="0" marT="0" marB="0" anchor="ctr">
                    <a:noFill/>
                  </a:tcPr>
                </a:tc>
                <a:tc>
                  <a:txBody>
                    <a:bodyPr/>
                    <a:lstStyle/>
                    <a:p>
                      <a:endParaRPr lang="da-DK" sz="600" b="1"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dirty="0" smtClean="0"/>
                        <a:t>5</a:t>
                      </a:r>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1800"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dirty="0" smtClean="0"/>
                        <a:t>Opsummering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1440">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540000">
                <a:tc>
                  <a:txBody>
                    <a:bodyPr/>
                    <a:lstStyle/>
                    <a:p>
                      <a:pPr algn="ctr"/>
                      <a:r>
                        <a:rPr lang="da-DK" sz="1800" b="1" dirty="0" smtClean="0"/>
                        <a:t>6</a:t>
                      </a:r>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endParaRPr lang="da-DK" sz="1800"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800" b="1" dirty="0" smtClean="0"/>
                        <a:t>Bilag</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xmlns="" val="197472760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INDHOLD I BILAG</a:t>
            </a:r>
            <a:endParaRPr lang="da-DK" dirty="0"/>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97</a:t>
            </a:fld>
            <a:endParaRPr lang="da-DK" noProof="0"/>
          </a:p>
        </p:txBody>
      </p:sp>
      <p:graphicFrame>
        <p:nvGraphicFramePr>
          <p:cNvPr id="5" name="Content Placeholder 2"/>
          <p:cNvGraphicFramePr>
            <a:graphicFrameLocks noGrp="1"/>
          </p:cNvGraphicFramePr>
          <p:nvPr>
            <p:ph idx="1"/>
            <p:extLst>
              <p:ext uri="{D42A27DB-BD31-4B8C-83A1-F6EECF244321}">
                <p14:modId xmlns:p14="http://schemas.microsoft.com/office/powerpoint/2010/main" xmlns="" val="2530879303"/>
              </p:ext>
            </p:extLst>
          </p:nvPr>
        </p:nvGraphicFramePr>
        <p:xfrm>
          <a:off x="863648" y="2074880"/>
          <a:ext cx="7452000" cy="3154320"/>
        </p:xfrm>
        <a:graphic>
          <a:graphicData uri="http://schemas.openxmlformats.org/drawingml/2006/table">
            <a:tbl>
              <a:tblPr bandRow="1">
                <a:tableStyleId>{F5AB1C69-6EDB-4FF4-983F-18BD219EF322}</a:tableStyleId>
              </a:tblPr>
              <a:tblGrid>
                <a:gridCol w="432000"/>
                <a:gridCol w="108000"/>
                <a:gridCol w="6912000"/>
              </a:tblGrid>
              <a:tr h="720000">
                <a:tc>
                  <a:txBody>
                    <a:bodyPr/>
                    <a:lstStyle/>
                    <a:p>
                      <a:pPr algn="ctr"/>
                      <a:r>
                        <a:rPr lang="da-DK" b="1" dirty="0" smtClean="0"/>
                        <a:t>1</a:t>
                      </a:r>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c>
                  <a:txBody>
                    <a:bodyPr/>
                    <a:lstStyle/>
                    <a:p>
                      <a:endParaRPr lang="da-DK" b="1"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r>
                        <a:rPr lang="da-DK" b="1" dirty="0" smtClean="0"/>
                        <a:t>Standard dias</a:t>
                      </a:r>
                      <a:endParaRPr lang="da-DK" b="1" dirty="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lumMod val="75000"/>
                      </a:schemeClr>
                    </a:solid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2</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Storyboard (tomt)</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3</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Gode kilder</a:t>
                      </a:r>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90679">
                <a:tc>
                  <a:txBody>
                    <a:bodyPr/>
                    <a:lstStyle/>
                    <a:p>
                      <a:pPr algn="ctr"/>
                      <a:endParaRPr lang="da-DK" sz="600" dirty="0"/>
                    </a:p>
                  </a:txBody>
                  <a:tcPr marL="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sz="600" dirty="0"/>
                    </a:p>
                  </a:txBody>
                  <a:tcPr marL="0" marR="0" marT="0" marB="0" anchor="ctr">
                    <a:noFill/>
                  </a:tcPr>
                </a:tc>
                <a:tc>
                  <a:txBody>
                    <a:bodyPr/>
                    <a:lstStyle/>
                    <a:p>
                      <a:endParaRPr lang="da-DK" sz="600" dirty="0"/>
                    </a:p>
                  </a:txBody>
                  <a:tcPr marL="72000" marR="0" marT="0" marB="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r h="720000">
                <a:tc>
                  <a:txBody>
                    <a:bodyPr/>
                    <a:lstStyle/>
                    <a:p>
                      <a:pPr algn="ctr"/>
                      <a:r>
                        <a:rPr lang="da-DK" dirty="0" smtClean="0"/>
                        <a:t>4</a:t>
                      </a:r>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endParaRPr lang="da-DK" dirty="0"/>
                    </a:p>
                  </a:txBody>
                  <a:tcPr marL="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Forskning</a:t>
                      </a:r>
                      <a:r>
                        <a:rPr lang="da-DK" baseline="0" dirty="0" smtClean="0"/>
                        <a:t> om design af dias</a:t>
                      </a:r>
                      <a:endParaRPr lang="da-DK" dirty="0" smtClean="0"/>
                    </a:p>
                  </a:txBody>
                  <a:tcPr marL="72000" marR="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229883715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ktangel 11"/>
          <p:cNvSpPr/>
          <p:nvPr/>
        </p:nvSpPr>
        <p:spPr bwMode="auto">
          <a:xfrm>
            <a:off x="719137" y="1655763"/>
            <a:ext cx="7700963" cy="3429421"/>
          </a:xfrm>
          <a:prstGeom prst="rect">
            <a:avLst/>
          </a:prstGeom>
          <a:solidFill>
            <a:schemeClr val="bg1">
              <a:lumMod val="6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marL="268281" lvl="0" indent="-268281" algn="ctr">
              <a:lnSpc>
                <a:spcPct val="105000"/>
              </a:lnSpc>
              <a:spcBef>
                <a:spcPct val="20000"/>
              </a:spcBef>
              <a:buSzPct val="90000"/>
            </a:pPr>
            <a:r>
              <a:rPr lang="da-DK" sz="2000" kern="0" dirty="0">
                <a:solidFill>
                  <a:srgbClr val="000000"/>
                </a:solidFill>
                <a:latin typeface="Verdana"/>
              </a:rPr>
              <a:t>Det primære indhold på dit dias</a:t>
            </a:r>
            <a:br>
              <a:rPr lang="da-DK" sz="2000" kern="0" dirty="0">
                <a:solidFill>
                  <a:srgbClr val="000000"/>
                </a:solidFill>
                <a:latin typeface="Verdana"/>
              </a:rPr>
            </a:br>
            <a:r>
              <a:rPr lang="da-DK" sz="2000" kern="0" dirty="0">
                <a:solidFill>
                  <a:srgbClr val="000000"/>
                </a:solidFill>
                <a:latin typeface="Verdana"/>
              </a:rPr>
              <a:t>(tekst, figurer, diagrammer eller kombinationer)</a:t>
            </a:r>
          </a:p>
        </p:txBody>
      </p:sp>
      <p:sp>
        <p:nvSpPr>
          <p:cNvPr id="5" name="Rektangel 4"/>
          <p:cNvSpPr/>
          <p:nvPr/>
        </p:nvSpPr>
        <p:spPr bwMode="auto">
          <a:xfrm>
            <a:off x="719137" y="536575"/>
            <a:ext cx="7700963" cy="762000"/>
          </a:xfrm>
          <a:prstGeom prst="rect">
            <a:avLst/>
          </a:prstGeom>
          <a:solidFill>
            <a:schemeClr val="bg1">
              <a:lumMod val="65000"/>
            </a:schemeClr>
          </a:solidFill>
          <a:ln w="6350" cap="flat" cmpd="sng" algn="ctr">
            <a:no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r>
              <a:rPr lang="da-DK" sz="2000" b="1" kern="0">
                <a:solidFill>
                  <a:srgbClr val="000000"/>
                </a:solidFill>
                <a:latin typeface="Verdana"/>
              </a:rPr>
              <a:t>Overskriften skal indeholde det enkelte dias hovedbudskab formuleret som en sætning</a:t>
            </a:r>
            <a:endParaRPr kumimoji="0" lang="da-DK" sz="1900" b="0" i="0" u="none" strike="noStrike" cap="none" normalizeH="0" baseline="0" dirty="0" err="1" smtClean="0">
              <a:ln>
                <a:noFill/>
              </a:ln>
              <a:solidFill>
                <a:schemeClr val="bg1"/>
              </a:solidFill>
              <a:effectLst/>
              <a:latin typeface="Verdana" pitchFamily="34" charset="0"/>
            </a:endParaRPr>
          </a:p>
        </p:txBody>
      </p:sp>
      <p:sp>
        <p:nvSpPr>
          <p:cNvPr id="4" name="Pladsholder til diasnummer 3"/>
          <p:cNvSpPr>
            <a:spLocks noGrp="1"/>
          </p:cNvSpPr>
          <p:nvPr>
            <p:ph type="sldNum" sz="quarter" idx="11"/>
          </p:nvPr>
        </p:nvSpPr>
        <p:spPr/>
        <p:txBody>
          <a:bodyPr/>
          <a:lstStyle/>
          <a:p>
            <a:fld id="{4C559319-974E-43DE-8758-BFC4F0130C6A}" type="slidenum">
              <a:rPr lang="da-DK" noProof="0" smtClean="0"/>
              <a:pPr/>
              <a:t>98</a:t>
            </a:fld>
            <a:endParaRPr lang="da-DK" noProof="0" dirty="0"/>
          </a:p>
        </p:txBody>
      </p:sp>
      <p:sp>
        <p:nvSpPr>
          <p:cNvPr id="6" name="Rektangel 5"/>
          <p:cNvSpPr/>
          <p:nvPr/>
        </p:nvSpPr>
        <p:spPr bwMode="auto">
          <a:xfrm>
            <a:off x="0" y="0"/>
            <a:ext cx="9144000" cy="26064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36000" rIns="72000" bIns="54000" numCol="1" rtlCol="0" anchor="t" anchorCtr="0" compatLnSpc="1">
            <a:prstTxWarp prst="textNoShape">
              <a:avLst/>
            </a:prstTxWarp>
          </a:bodyPr>
          <a:lstStyle/>
          <a:p>
            <a:pPr defTabSz="914378"/>
            <a:r>
              <a:rPr lang="da-DK" sz="1200" b="1" dirty="0"/>
              <a:t>Navn på præsentationen &gt; Aktuelt punkt (fra indholdsfortegnelsen)</a:t>
            </a:r>
          </a:p>
        </p:txBody>
      </p:sp>
      <p:sp>
        <p:nvSpPr>
          <p:cNvPr id="7" name="Rektangel 6"/>
          <p:cNvSpPr/>
          <p:nvPr/>
        </p:nvSpPr>
        <p:spPr bwMode="auto">
          <a:xfrm>
            <a:off x="1187624" y="5157192"/>
            <a:ext cx="6912768" cy="576064"/>
          </a:xfrm>
          <a:prstGeom prst="rect">
            <a:avLst/>
          </a:prstGeom>
          <a:solidFill>
            <a:schemeClr val="bg1">
              <a:lumMod val="7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t" anchorCtr="0" compatLnSpc="1">
            <a:prstTxWarp prst="textNoShape">
              <a:avLst/>
            </a:prstTxWarp>
          </a:bodyPr>
          <a:lstStyle/>
          <a:p>
            <a:r>
              <a:rPr lang="da-DK" sz="1200" dirty="0" err="1"/>
              <a:t>Kicker</a:t>
            </a:r>
            <a:r>
              <a:rPr lang="da-DK" sz="1200" dirty="0"/>
              <a:t>/</a:t>
            </a:r>
            <a:r>
              <a:rPr lang="da-DK" sz="1200" dirty="0" err="1"/>
              <a:t>Tombstone</a:t>
            </a:r>
            <a:r>
              <a:rPr lang="da-DK" sz="1200" dirty="0"/>
              <a:t> bruges til at beskrive ”so </a:t>
            </a:r>
            <a:r>
              <a:rPr lang="da-DK" sz="1200" dirty="0" err="1"/>
              <a:t>what</a:t>
            </a:r>
            <a:r>
              <a:rPr lang="da-DK" sz="1200" dirty="0"/>
              <a:t>”, konklusionen eller implikationen ved det enkelte </a:t>
            </a:r>
            <a:r>
              <a:rPr lang="da-DK" sz="1200" dirty="0" smtClean="0"/>
              <a:t>dias. </a:t>
            </a:r>
            <a:r>
              <a:rPr lang="da-DK" sz="1200" dirty="0"/>
              <a:t>Kan også bruges til at underbygge overskriften.</a:t>
            </a:r>
          </a:p>
        </p:txBody>
      </p:sp>
      <p:sp>
        <p:nvSpPr>
          <p:cNvPr id="8" name="Pladsholder til indhold 2"/>
          <p:cNvSpPr txBox="1">
            <a:spLocks/>
          </p:cNvSpPr>
          <p:nvPr/>
        </p:nvSpPr>
        <p:spPr bwMode="auto">
          <a:xfrm>
            <a:off x="755577" y="5877272"/>
            <a:ext cx="7700962" cy="432048"/>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defTabSz="914378">
              <a:lnSpc>
                <a:spcPct val="105000"/>
              </a:lnSpc>
              <a:spcBef>
                <a:spcPct val="20000"/>
              </a:spcBef>
              <a:buSzPct val="90000"/>
              <a:defRPr/>
            </a:pPr>
            <a:r>
              <a:rPr lang="da-DK" sz="800" kern="0" dirty="0">
                <a:latin typeface="+mn-lt"/>
              </a:rPr>
              <a:t>Noter:</a:t>
            </a:r>
          </a:p>
          <a:p>
            <a:pPr defTabSz="914378">
              <a:lnSpc>
                <a:spcPct val="105000"/>
              </a:lnSpc>
              <a:spcBef>
                <a:spcPct val="20000"/>
              </a:spcBef>
              <a:buSzPct val="90000"/>
              <a:defRPr/>
            </a:pPr>
            <a:r>
              <a:rPr lang="da-DK" sz="800" kern="0" dirty="0">
                <a:latin typeface="+mn-lt"/>
              </a:rPr>
              <a:t>Kilder:</a:t>
            </a:r>
          </a:p>
        </p:txBody>
      </p:sp>
      <p:sp>
        <p:nvSpPr>
          <p:cNvPr id="9" name="Rektangel 8"/>
          <p:cNvSpPr/>
          <p:nvPr/>
        </p:nvSpPr>
        <p:spPr bwMode="auto">
          <a:xfrm>
            <a:off x="323528" y="6525344"/>
            <a:ext cx="360040" cy="260648"/>
          </a:xfrm>
          <a:prstGeom prst="rect">
            <a:avLst/>
          </a:prstGeom>
          <a:solidFill>
            <a:schemeClr val="bg1">
              <a:lumMod val="75000"/>
            </a:schemeClr>
          </a:solidFill>
          <a:ln w="9525">
            <a:noFill/>
            <a:miter lim="800000"/>
            <a:headEnd/>
            <a:tailEnd/>
          </a:ln>
          <a:effectLst/>
        </p:spPr>
        <p:txBody>
          <a:bodyPr vert="horz" wrap="square" lIns="54000" tIns="54000" rIns="54000" bIns="54000" numCol="1" anchor="ctr" anchorCtr="0" compatLnSpc="1">
            <a:prstTxWarp prst="textNoShape">
              <a:avLst/>
            </a:prstTxWarp>
          </a:bodyPr>
          <a:lstStyle/>
          <a:p>
            <a:pPr algn="ctr">
              <a:lnSpc>
                <a:spcPct val="105000"/>
              </a:lnSpc>
              <a:spcBef>
                <a:spcPct val="20000"/>
              </a:spcBef>
              <a:buSzPct val="90000"/>
              <a:defRPr/>
            </a:pPr>
            <a:r>
              <a:rPr lang="da-DK" sz="800" kern="0" dirty="0">
                <a:latin typeface="+mn-lt"/>
              </a:rPr>
              <a:t>X</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2276872"/>
            <a:ext cx="7700962" cy="906016"/>
          </a:xfrm>
          <a:solidFill>
            <a:schemeClr val="bg1">
              <a:lumMod val="75000"/>
            </a:schemeClr>
          </a:solidFill>
        </p:spPr>
        <p:txBody>
          <a:bodyPr/>
          <a:lstStyle/>
          <a:p>
            <a:r>
              <a:rPr lang="da-DK" sz="3200" dirty="0"/>
              <a:t>Præsentationens titel</a:t>
            </a:r>
          </a:p>
        </p:txBody>
      </p:sp>
      <p:sp>
        <p:nvSpPr>
          <p:cNvPr id="5" name="Titel 1"/>
          <p:cNvSpPr txBox="1">
            <a:spLocks/>
          </p:cNvSpPr>
          <p:nvPr/>
        </p:nvSpPr>
        <p:spPr bwMode="auto">
          <a:xfrm>
            <a:off x="935163" y="3212976"/>
            <a:ext cx="7484938" cy="576064"/>
          </a:xfrm>
          <a:prstGeom prst="rect">
            <a:avLst/>
          </a:prstGeom>
          <a:solidFill>
            <a:schemeClr val="bg1">
              <a:lumMod val="75000"/>
            </a:schemeClr>
          </a:solidFill>
          <a:ln w="9525">
            <a:noFill/>
            <a:miter lim="800000"/>
            <a:headEnd/>
            <a:tailEnd/>
          </a:ln>
          <a:effectLst/>
        </p:spPr>
        <p:txBody>
          <a:bodyPr vert="horz" wrap="square" lIns="0" tIns="0" rIns="0" bIns="0" numCol="1" anchor="t" anchorCtr="0" compatLnSpc="1">
            <a:prstTxWarp prst="textNoShape">
              <a:avLst/>
            </a:prstTxWarp>
          </a:bodyPr>
          <a:lstStyle/>
          <a:p>
            <a:pPr defTabSz="914378">
              <a:lnSpc>
                <a:spcPct val="96000"/>
              </a:lnSpc>
              <a:defRPr/>
            </a:pPr>
            <a:r>
              <a:rPr lang="da-DK" sz="2000" b="1" kern="0" dirty="0">
                <a:latin typeface="+mj-lt"/>
                <a:ea typeface="+mj-ea"/>
                <a:cs typeface="+mj-cs"/>
              </a:rPr>
              <a:t>- undertitel</a:t>
            </a:r>
          </a:p>
        </p:txBody>
      </p:sp>
      <p:sp>
        <p:nvSpPr>
          <p:cNvPr id="6" name="Rektangel 5"/>
          <p:cNvSpPr/>
          <p:nvPr/>
        </p:nvSpPr>
        <p:spPr bwMode="auto">
          <a:xfrm>
            <a:off x="903486" y="3933056"/>
            <a:ext cx="2232248" cy="1152128"/>
          </a:xfrm>
          <a:prstGeom prst="rect">
            <a:avLst/>
          </a:prstGeom>
          <a:solidFill>
            <a:schemeClr val="bg1">
              <a:lumMod val="75000"/>
            </a:schemeClr>
          </a:solidFill>
          <a:ln w="6350" cap="flat" cmpd="sng" algn="ctr">
            <a:noFill/>
            <a:prstDash val="solid"/>
            <a:round/>
            <a:headEnd type="none" w="med" len="med"/>
            <a:tailEnd type="none" w="med" len="med"/>
          </a:ln>
          <a:effectLst/>
        </p:spPr>
        <p:txBody>
          <a:bodyPr vert="horz" wrap="square" lIns="72000" tIns="54000" rIns="72000" bIns="54000" numCol="1" rtlCol="0" anchor="t" anchorCtr="0" compatLnSpc="1">
            <a:prstTxWarp prst="textNoShape">
              <a:avLst/>
            </a:prstTxWarp>
          </a:bodyPr>
          <a:lstStyle/>
          <a:p>
            <a:pPr defTabSz="914378"/>
            <a:r>
              <a:rPr lang="da-DK" sz="1400" dirty="0"/>
              <a:t>[ Dato ]</a:t>
            </a:r>
          </a:p>
          <a:p>
            <a:pPr defTabSz="914378"/>
            <a:endParaRPr lang="da-DK" sz="1400" dirty="0"/>
          </a:p>
          <a:p>
            <a:pPr defTabSz="914378"/>
            <a:r>
              <a:rPr lang="da-DK" sz="1400" dirty="0"/>
              <a:t>[ Forfatter ]</a:t>
            </a:r>
          </a:p>
          <a:p>
            <a:pPr defTabSz="914378"/>
            <a:endParaRPr lang="da-DK" sz="1400" dirty="0" err="1"/>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Default Theme">
  <a:themeElements>
    <a:clrScheme name="07 Blå">
      <a:dk1>
        <a:srgbClr val="000000"/>
      </a:dk1>
      <a:lt1>
        <a:srgbClr val="FFFFFF"/>
      </a:lt1>
      <a:dk2>
        <a:srgbClr val="266BAF"/>
      </a:dk2>
      <a:lt2>
        <a:srgbClr val="A8C4DF"/>
      </a:lt2>
      <a:accent1>
        <a:srgbClr val="90979B"/>
      </a:accent1>
      <a:accent2>
        <a:srgbClr val="66ADD3"/>
      </a:accent2>
      <a:accent3>
        <a:srgbClr val="C83A3A"/>
      </a:accent3>
      <a:accent4>
        <a:srgbClr val="FBCF3E"/>
      </a:accent4>
      <a:accent5>
        <a:srgbClr val="7FA745"/>
      </a:accent5>
      <a:accent6>
        <a:srgbClr val="A25790"/>
      </a:accent6>
      <a:hlink>
        <a:srgbClr val="266BAF"/>
      </a:hlink>
      <a:folHlink>
        <a:srgbClr val="6F6093"/>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6350" cap="flat" cmpd="sng" algn="ctr">
          <a:noFill/>
          <a:prstDash val="solid"/>
          <a:round/>
          <a:headEnd type="none" w="med" len="med"/>
          <a:tailEnd type="none" w="med" len="med"/>
        </a:ln>
        <a:effectLst/>
      </a:spPr>
      <a:bodyPr vert="horz" wrap="square" lIns="72000" tIns="54000" rIns="72000" bIns="54000" numCol="1" rtlCol="0"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900" b="0" i="0" u="none" strike="noStrike" cap="none" normalizeH="0" baseline="0" dirty="0" err="1" smtClean="0">
            <a:ln>
              <a:noFill/>
            </a:ln>
            <a:solidFill>
              <a:schemeClr val="bg1"/>
            </a:solidFill>
            <a:effectLst/>
            <a:latin typeface="Verdana" pitchFamily="34" charset="0"/>
          </a:defRPr>
        </a:defPPr>
      </a:lstStyle>
    </a:spDef>
    <a:lnDef>
      <a:spPr bwMode="auto">
        <a:solidFill>
          <a:schemeClr val="accent2"/>
        </a:solidFill>
        <a:ln w="6350"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defRPr dirty="0" err="1" smtClean="0"/>
        </a:defPPr>
      </a:lstStyle>
    </a:txDef>
  </a:objectDefaults>
  <a:extraClrSchemeLst>
    <a:extraClrScheme>
      <a:clrScheme name="TDC Erhverv Green 1">
        <a:dk1>
          <a:srgbClr val="000000"/>
        </a:dk1>
        <a:lt1>
          <a:srgbClr val="FFFFFF"/>
        </a:lt1>
        <a:dk2>
          <a:srgbClr val="6F6093"/>
        </a:dk2>
        <a:lt2>
          <a:srgbClr val="7FA745"/>
        </a:lt2>
        <a:accent1>
          <a:srgbClr val="90979B"/>
        </a:accent1>
        <a:accent2>
          <a:srgbClr val="66ADD3"/>
        </a:accent2>
        <a:accent3>
          <a:srgbClr val="FFFFFF"/>
        </a:accent3>
        <a:accent4>
          <a:srgbClr val="000000"/>
        </a:accent4>
        <a:accent5>
          <a:srgbClr val="C6C9CB"/>
        </a:accent5>
        <a:accent6>
          <a:srgbClr val="5C9CBF"/>
        </a:accent6>
        <a:hlink>
          <a:srgbClr val="C83A3A"/>
        </a:hlink>
        <a:folHlink>
          <a:srgbClr val="FBCF3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5589</TotalTime>
  <Words>17844</Words>
  <Application>Microsoft Office PowerPoint</Application>
  <PresentationFormat>Skærmshow (4:3)</PresentationFormat>
  <Paragraphs>2892</Paragraphs>
  <Slides>114</Slides>
  <Notes>7</Notes>
  <HiddenSlides>0</HiddenSlides>
  <MMClips>0</MMClips>
  <ScaleCrop>false</ScaleCrop>
  <HeadingPairs>
    <vt:vector size="4" baseType="variant">
      <vt:variant>
        <vt:lpstr>Tema</vt:lpstr>
      </vt:variant>
      <vt:variant>
        <vt:i4>1</vt:i4>
      </vt:variant>
      <vt:variant>
        <vt:lpstr>Diastitler</vt:lpstr>
      </vt:variant>
      <vt:variant>
        <vt:i4>114</vt:i4>
      </vt:variant>
    </vt:vector>
  </HeadingPairs>
  <TitlesOfParts>
    <vt:vector size="115" baseType="lpstr">
      <vt:lpstr>Default Theme</vt:lpstr>
      <vt:lpstr>Det gode diassæt</vt:lpstr>
      <vt:lpstr>INDHOLD</vt:lpstr>
      <vt:lpstr>Hvad er et diassæt?</vt:lpstr>
      <vt:lpstr>Hvorfor laver vi diassæt?</vt:lpstr>
      <vt:lpstr>Kommunikation skal sikre mod Cassandra syndromet</vt:lpstr>
      <vt:lpstr>Klassisk kommunikationsteori viser processen fra afsender over budskab til effekt hos modtageren</vt:lpstr>
      <vt:lpstr>I arbejdet med diassæt kan vi gøres os en række antagelser om kanalen og den ønskede effekt</vt:lpstr>
      <vt:lpstr>Teorien siger yderligere til os at modtageren har en begrænset båndbredde til modtagelse af information</vt:lpstr>
      <vt:lpstr>Det er derfor vigtigt at minimere støjen i kommunikationen for at gøre den mere effektiv</vt:lpstr>
      <vt:lpstr>Det er muligt at tilpasse budskabet til den begrænsede kapacitet ved hjælp af pyramideprincippet</vt:lpstr>
      <vt:lpstr>Ved at betragte kommunikation som en pyramide kan vi kommunikere effektivt på trods af begrænsningerne</vt:lpstr>
      <vt:lpstr>Pyramideprincippet flytter budskaberne ét element ad gangen samtidig med at det store billede bygges op</vt:lpstr>
      <vt:lpstr>Et typisk eksempel på en klassisk skriftlig kommunikation</vt:lpstr>
      <vt:lpstr>Pyramideprincippet deler dit budskab op i mindre dele og kommunikerer dem én ad gangen i en logisk struktur</vt:lpstr>
      <vt:lpstr>Med pyramideprincippet bliver kommunikationen mere klar og direkte</vt:lpstr>
      <vt:lpstr>Pyramideprincippet er hurtigere og mere effektiv i afleveringen af budskabet til afsenderen</vt:lpstr>
      <vt:lpstr>Pyramidestrukturen i brevet understøtter modtagerens indre dialog</vt:lpstr>
      <vt:lpstr>Pyramiden konstrueres fra det primære budskab i toppen til de underliggende budskaber i niveauerne under</vt:lpstr>
      <vt:lpstr>Pyramiden brydes ned i en vertikal dekomponering… </vt:lpstr>
      <vt:lpstr>Pyramiden brydes ned i en vertikal dekomponering… (fortsat)</vt:lpstr>
      <vt:lpstr>…samtidig med at de horisontale sammenhænge sikres…</vt:lpstr>
      <vt:lpstr>…sammen med den horisontale logiske rækkefølge</vt:lpstr>
      <vt:lpstr>Deduktive og induktive slutningsformer bruges til at definere rækkefølgen ud fra den bagvedliggende logik</vt:lpstr>
      <vt:lpstr>Konstrueres pyramiden efter de beskrevne principper sikres et sammenhægende logisk budskab til modtageren</vt:lpstr>
      <vt:lpstr>Budskabet i pyramiden skal introduceres for læseren på en måde der fokusere læserens interne dialog</vt:lpstr>
      <vt:lpstr>Tag eventuelt udgangspunkt i en række standard-formuleringer når introduktionen skal laves første gang…</vt:lpstr>
      <vt:lpstr>… eller bearbejd nogle konkrete eksempler fra brugen af SCQA introduktionsmetoden</vt:lpstr>
      <vt:lpstr>Elementerne i introduktionen kan præsenteres i forskellig rækkefølger til forskellige formål</vt:lpstr>
      <vt:lpstr>Brugen af de forskellige rækkefølger i introduktionen giver forskellige ”indflyvninger” til svaret</vt:lpstr>
      <vt:lpstr>Konstrueres pyramiden og introduktionen efter de beskrevne regler opnås en effektiv kommunikation…</vt:lpstr>
      <vt:lpstr>…der tager højde for de kapacitetsbegrænsninger, der er identificeret inden for klassisk kommunikationsteori</vt:lpstr>
      <vt:lpstr>INDHOLD</vt:lpstr>
      <vt:lpstr>Den gode præsentation begynder med et godt storyboard…</vt:lpstr>
      <vt:lpstr>… der bygger på en forståelse for kommunikationsteorier og de begrænsninger i kapaciteten, de har påvist</vt:lpstr>
      <vt:lpstr>Præsentationens storyboard består af 8 forskellige elementer</vt:lpstr>
      <vt:lpstr>Formålet med præsentationen skal beskrive præcist hvorfor præsentationen skal laves</vt:lpstr>
      <vt:lpstr>Målgruppen for præsentationen skal undersøges detaljeret for at klarlægge forventninger</vt:lpstr>
      <vt:lpstr>Afsenderen af præsentationen skal klarlægge og implikationerne heraf overvejes</vt:lpstr>
      <vt:lpstr>Beskriv den situation eller kontekst, som præsentationen tager udgangspunkt i</vt:lpstr>
      <vt:lpstr>Beskriv den udfordring, med relation til situationen, der danner grundlag for præsentationen</vt:lpstr>
      <vt:lpstr>Beskriv det spørgsmål, som målgruppen naturligt vil stille sig selv med den aktuelle situation og udfordring</vt:lpstr>
      <vt:lpstr>Skriv svaret eller løsningen på det formulerede spørgsmål</vt:lpstr>
      <vt:lpstr>Angiv nu de tre vigtigste understøttende budskaber til spørgsmålet</vt:lpstr>
      <vt:lpstr>Brug eventuelt et udvidet storyboard hvis der skal være plads til flere underbyggende budskaber</vt:lpstr>
      <vt:lpstr>Test dit storyboard i to simple skridt og ret det derefter til inden du tager næste skridt</vt:lpstr>
      <vt:lpstr>INDHOLD</vt:lpstr>
      <vt:lpstr>Med dit storyboard på plads er det tid til at skabe dias-strukturen</vt:lpstr>
      <vt:lpstr>En dias-struktur indeholder alle overskrifter og strukturelementer i den endelige præsentation</vt:lpstr>
      <vt:lpstr>Præsentationens storyboard transformeres til en dias-struktur i 5 skridt</vt:lpstr>
      <vt:lpstr>Udvalgte elementer fra dit storyboard flyttes til dias-strukturen</vt:lpstr>
      <vt:lpstr>Tilføj dias der understøtter strukturen i dokumentet</vt:lpstr>
      <vt:lpstr>Tilføj eventuelt manglende dias til dias-strukturen</vt:lpstr>
      <vt:lpstr>Verificer rækkefølgen af budskaberne i dias-strukturen</vt:lpstr>
      <vt:lpstr>Afprøv dias-strukturen ved en mundtlig gennemgang</vt:lpstr>
      <vt:lpstr>INDHOLD</vt:lpstr>
      <vt:lpstr>Det første skridt i udarbejdelsen af et diassæt er valget af tværgående designregler</vt:lpstr>
      <vt:lpstr>Derefter er det tid til at udarbejde de enkelte dias…</vt:lpstr>
      <vt:lpstr>De enkelte dias i et diassæt kan opdeles i to overordnede kategorier og fem typer</vt:lpstr>
      <vt:lpstr>Dias-strukturen synliggøres ved hjælp af en række dias til de enkelte strukturelementer</vt:lpstr>
      <vt:lpstr>Forsiden skal indeholde titlen på præsentationen samt vise en række formalia</vt:lpstr>
      <vt:lpstr>Indholdsfortegnelsen skal indeholde de primære sektioner fra dias-strukturen</vt:lpstr>
      <vt:lpstr>Sektionsadskillelser benyttes til at understrege strukturen i samt adskillelsen mellem indholdet</vt:lpstr>
      <vt:lpstr>Dias til indhold skal bruges til at vise indholdet i dias-strukturen</vt:lpstr>
      <vt:lpstr>Dias der udelukkende skal bruges til fremlæggelser skal understøtte det primære talte budskab</vt:lpstr>
      <vt:lpstr>Dias til indhold skal bruges til at vise indholdet i dias-strukturen</vt:lpstr>
      <vt:lpstr>Det gode dias skal indeholde en række genkendelige elementer for at være effektivt</vt:lpstr>
      <vt:lpstr>Det gode dias skal indeholde en række genkendelige elementer for at være effektivt (fortsat)</vt:lpstr>
      <vt:lpstr>”Hvor er vi nu?” punktet skal vise hvor vi aktuelt er i præsentationen set i forhold til indholdsfortegnelsen</vt:lpstr>
      <vt:lpstr>Overskriften skal være en hel sætning med et sigende budskab, der sætter rammen for indholdet på siden</vt:lpstr>
      <vt:lpstr>Kicker/tombstone elementet bruges til at understøtte sidens konklusion og til at lave overgangen til næste side</vt:lpstr>
      <vt:lpstr>Noter og kilder er med til at understøtte validiteten af gennem muligheden for at reproducere de angivne data</vt:lpstr>
      <vt:lpstr>Kilder skal angives korrekt i forhold til de klassiske videnskabelige retningslinjer</vt:lpstr>
      <vt:lpstr>Alle sider skal indeholde et sidetal for at gøre det nemt at henvise til en bestemt side i præsentationen</vt:lpstr>
      <vt:lpstr>Skriftstørrelserne skal være ens på tværs af diassættet og skal overholde et internt hierarki på det enkelte dias</vt:lpstr>
      <vt:lpstr>Marginer er med til at give et positivt visuelt indtryk og skal derfor altid overholdes</vt:lpstr>
      <vt:lpstr>Indholdet er det primære budskab på siden og kan bestå af op til fem forskellige kombinerbare typer af indhold</vt:lpstr>
      <vt:lpstr>Indholdet skal understøtte ét primært budskab med maksimalt 5 understøttende pointer</vt:lpstr>
      <vt:lpstr>Brug et aktivt stramt sprog i dine formuleringer og begræns fagord og lange sætninger</vt:lpstr>
      <vt:lpstr>Design den enkelte side efter en læseretningen fra venstre mod højre og derefter fra toppen og ned</vt:lpstr>
      <vt:lpstr>Brug animationer sparsomt til at understrege en pointe ved gradvis afsløring af indhold</vt:lpstr>
      <vt:lpstr>Brug kun figureffekter når det understreger din pointe eller passer ind med det dokuments overordnede design</vt:lpstr>
      <vt:lpstr>Skrifttyper skal understøtte budskabet på siden, uden at blive set</vt:lpstr>
      <vt:lpstr>Farver skal bruges varsomt og præcist…</vt:lpstr>
      <vt:lpstr>… og farver skal bruges konsekvent i dokumentet</vt:lpstr>
      <vt:lpstr>Elementer skal altid være justeret så de står lige og med ens plads imellem sig</vt:lpstr>
      <vt:lpstr>Vælg den eller de rigtige indholdstyper baseret på hvordan de understøtter budskabet</vt:lpstr>
      <vt:lpstr>Tekst indhold skal følge en række simple regler for at være så effektivt som muligt</vt:lpstr>
      <vt:lpstr>En tabel kan bruges til gruppering af både kvalitativ og kvantitativ data</vt:lpstr>
      <vt:lpstr>Diagram m. numeriske data har en række formelle krav til dets konstruktion der skal overholdes</vt:lpstr>
      <vt:lpstr>Figurer med konceptuelle data er fantastiske til at vise sammenhænge og nedbryde problemstillinger</vt:lpstr>
      <vt:lpstr>Billeder kan være et kraftigt indholdselement til at vise noget fra virkeligheden</vt:lpstr>
      <vt:lpstr>De fem indholdstyper skal tit kombineres for effektivt at kommunikere budskabet</vt:lpstr>
      <vt:lpstr>Genbrug meget gerne dias ved at benytte et dias bibliotek til de mest normale indholdstyper og budskaber</vt:lpstr>
      <vt:lpstr>INDHOLD</vt:lpstr>
      <vt:lpstr>Det gode diassæt udarbejdes via tre trin, der starter med et storyboard og slutter med det færdige diassæt</vt:lpstr>
      <vt:lpstr>INDHOLD</vt:lpstr>
      <vt:lpstr>INDHOLD I BILAG</vt:lpstr>
      <vt:lpstr>Dias nummer 98</vt:lpstr>
      <vt:lpstr>Præsentationens titel</vt:lpstr>
      <vt:lpstr>INDHOLD I BILAG</vt:lpstr>
      <vt:lpstr>Storyboard for:</vt:lpstr>
      <vt:lpstr>INDHOLD I BILAG</vt:lpstr>
      <vt:lpstr>Gode bøger</vt:lpstr>
      <vt:lpstr>Gode hjemmesider</vt:lpstr>
      <vt:lpstr>INDHOLD I BILAG</vt:lpstr>
      <vt:lpstr>Richard E. Mayers forskning har vist, hvordan indlæring kan øges markant ved brug af simple virkemidler</vt:lpstr>
      <vt:lpstr>Barbara Minto (McKinsey) understreger vigtigheden af den logisk underbyggede pyramidestruktur</vt:lpstr>
      <vt:lpstr>Gene Zelazny (McKinsey) understreger (blandt meget andet) vigtigheden af at kende målgruppen</vt:lpstr>
      <vt:lpstr>Dabrowska &amp; Street har klarlagt visse indlæringsproblemer med passiv sprogbrug</vt:lpstr>
      <vt:lpstr>Millers forskning viste, at der ikke må bruges mere end 5 budskaber på et dias</vt:lpstr>
      <vt:lpstr>Millers forskning har også vist at målgruppens forhåndskendskab er altafgørende</vt:lpstr>
      <vt:lpstr>Edward Tufte understreger vigtigheden af enkle dias</vt:lpstr>
      <vt:lpstr>Yu Chao Jung har fundet en række af Edward Tuftes påpegede PowerPoint problemer i praksis</vt:lpstr>
      <vt:lpstr>Alley, Schreiber, Ramsdell &amp; Muffo har bevidst, at der er en statistisk signifikant fordel ved sætnings-overskrifter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 gode diassæt</dc:title>
  <dc:creator>Dann Bleeker Pedersen</dc:creator>
  <cp:lastModifiedBy>Dann Bleeker Pedersen</cp:lastModifiedBy>
  <cp:revision>500</cp:revision>
  <dcterms:created xsi:type="dcterms:W3CDTF">2013-07-22T10:29:17Z</dcterms:created>
  <dcterms:modified xsi:type="dcterms:W3CDTF">2013-08-20T13:45:00Z</dcterms:modified>
</cp:coreProperties>
</file>