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0.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charts/chart15.xml" ContentType="application/vnd.openxmlformats-officedocument.drawingml.chart+xml"/>
  <Override PartName="/ppt/charts/style9.xml" ContentType="application/vnd.ms-office.chartstyle+xml"/>
  <Override PartName="/ppt/charts/colors9.xml" ContentType="application/vnd.ms-office.chartcolorstyle+xml"/>
  <Override PartName="/ppt/tags/tag6.xml" ContentType="application/vnd.openxmlformats-officedocument.presentationml.tags+xml"/>
  <Override PartName="/ppt/tags/tag7.xml" ContentType="application/vnd.openxmlformats-officedocument.presentationml.tags+xml"/>
  <Override PartName="/ppt/charts/chart16.xml" ContentType="application/vnd.openxmlformats-officedocument.drawingml.chart+xml"/>
  <Override PartName="/ppt/charts/chart17.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8.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9.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0.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1.xml" ContentType="application/vnd.openxmlformats-officedocument.drawingml.chart+xml"/>
  <Override PartName="/ppt/charts/style14.xml" ContentType="application/vnd.ms-office.chartstyle+xml"/>
  <Override PartName="/ppt/charts/colors14.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11.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3.xml" ContentType="application/vnd.openxmlformats-officedocument.presentationml.tags+xml"/>
  <Override PartName="/ppt/notesSlides/notesSlide13.xml" ContentType="application/vnd.openxmlformats-officedocument.presentationml.notesSlide+xml"/>
  <Override PartName="/ppt/tags/tag18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4"/>
  </p:sldMasterIdLst>
  <p:notesMasterIdLst>
    <p:notesMasterId r:id="rId61"/>
  </p:notesMasterIdLst>
  <p:sldIdLst>
    <p:sldId id="256" r:id="rId5"/>
    <p:sldId id="266" r:id="rId6"/>
    <p:sldId id="267" r:id="rId7"/>
    <p:sldId id="271" r:id="rId8"/>
    <p:sldId id="273" r:id="rId9"/>
    <p:sldId id="272" r:id="rId10"/>
    <p:sldId id="268" r:id="rId11"/>
    <p:sldId id="281" r:id="rId12"/>
    <p:sldId id="280" r:id="rId13"/>
    <p:sldId id="286" r:id="rId14"/>
    <p:sldId id="347" r:id="rId15"/>
    <p:sldId id="283" r:id="rId16"/>
    <p:sldId id="288" r:id="rId17"/>
    <p:sldId id="289" r:id="rId18"/>
    <p:sldId id="270" r:id="rId19"/>
    <p:sldId id="291" r:id="rId20"/>
    <p:sldId id="292" r:id="rId21"/>
    <p:sldId id="332" r:id="rId22"/>
    <p:sldId id="293" r:id="rId23"/>
    <p:sldId id="330" r:id="rId24"/>
    <p:sldId id="295" r:id="rId25"/>
    <p:sldId id="300" r:id="rId26"/>
    <p:sldId id="301" r:id="rId27"/>
    <p:sldId id="294" r:id="rId28"/>
    <p:sldId id="302" r:id="rId29"/>
    <p:sldId id="325" r:id="rId30"/>
    <p:sldId id="358" r:id="rId31"/>
    <p:sldId id="303" r:id="rId32"/>
    <p:sldId id="350" r:id="rId33"/>
    <p:sldId id="309" r:id="rId34"/>
    <p:sldId id="304" r:id="rId35"/>
    <p:sldId id="311" r:id="rId36"/>
    <p:sldId id="310" r:id="rId37"/>
    <p:sldId id="307" r:id="rId38"/>
    <p:sldId id="296" r:id="rId39"/>
    <p:sldId id="298" r:id="rId40"/>
    <p:sldId id="287" r:id="rId41"/>
    <p:sldId id="334" r:id="rId42"/>
    <p:sldId id="335" r:id="rId43"/>
    <p:sldId id="339" r:id="rId44"/>
    <p:sldId id="354" r:id="rId45"/>
    <p:sldId id="336" r:id="rId46"/>
    <p:sldId id="337" r:id="rId47"/>
    <p:sldId id="338" r:id="rId48"/>
    <p:sldId id="333" r:id="rId49"/>
    <p:sldId id="352" r:id="rId50"/>
    <p:sldId id="351" r:id="rId51"/>
    <p:sldId id="356" r:id="rId52"/>
    <p:sldId id="357" r:id="rId53"/>
    <p:sldId id="326" r:id="rId54"/>
    <p:sldId id="320" r:id="rId55"/>
    <p:sldId id="259" r:id="rId56"/>
    <p:sldId id="321" r:id="rId57"/>
    <p:sldId id="322" r:id="rId58"/>
    <p:sldId id="308" r:id="rId59"/>
    <p:sldId id="324" r:id="rId60"/>
  </p:sldIdLst>
  <p:sldSz cx="9144000" cy="6858000" type="screen4x3"/>
  <p:notesSz cx="6858000" cy="9144000"/>
  <p:custDataLst>
    <p:tags r:id="rId62"/>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llemlayout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249" autoAdjust="0"/>
  </p:normalViewPr>
  <p:slideViewPr>
    <p:cSldViewPr>
      <p:cViewPr varScale="1">
        <p:scale>
          <a:sx n="93" d="100"/>
          <a:sy n="93" d="100"/>
        </p:scale>
        <p:origin x="210" y="66"/>
      </p:cViewPr>
      <p:guideLst>
        <p:guide orient="horz" pos="2160"/>
        <p:guide pos="2880"/>
      </p:guideLst>
    </p:cSldViewPr>
  </p:slideViewPr>
  <p:notesTextViewPr>
    <p:cViewPr>
      <p:scale>
        <a:sx n="1" d="1"/>
        <a:sy n="1" d="1"/>
      </p:scale>
      <p:origin x="0" y="0"/>
    </p:cViewPr>
  </p:notesTextViewPr>
  <p:sorterViewPr>
    <p:cViewPr>
      <p:scale>
        <a:sx n="120" d="100"/>
        <a:sy n="120" d="100"/>
      </p:scale>
      <p:origin x="0" y="-39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8.xml"/><Relationship Id="rId1" Type="http://schemas.microsoft.com/office/2011/relationships/chartStyle" Target="style8.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9.xml"/><Relationship Id="rId1" Type="http://schemas.microsoft.com/office/2011/relationships/chartStyle" Target="style9.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0.xml"/><Relationship Id="rId1" Type="http://schemas.microsoft.com/office/2011/relationships/chartStyle" Target="style10.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1.xml"/><Relationship Id="rId1" Type="http://schemas.microsoft.com/office/2011/relationships/chartStyle" Target="style11.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3.xml"/><Relationship Id="rId1" Type="http://schemas.microsoft.com/office/2011/relationships/chartStyle" Target="style13.xml"/></Relationships>
</file>

<file path=ppt/charts/_rels/chart21.xml.rels><?xml version="1.0" encoding="UTF-8" standalone="yes"?>
<Relationships xmlns="http://schemas.openxmlformats.org/package/2006/relationships"><Relationship Id="rId3" Type="http://schemas.openxmlformats.org/officeDocument/2006/relationships/image" Target="../media/image22.jpeg"/><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2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Danske</a:t>
            </a:r>
            <a:r>
              <a:rPr lang="da-DK" sz="1200" b="1" baseline="0" noProof="0" dirty="0" smtClean="0"/>
              <a:t> kvinders højeste uddannelsesniveau i 2011</a:t>
            </a:r>
            <a:endParaRPr lang="da-DK" sz="1200" b="1" noProof="0" dirty="0"/>
          </a:p>
        </c:rich>
      </c:tx>
      <c:overlay val="0"/>
      <c:spPr>
        <a:noFill/>
        <a:ln>
          <a:noFill/>
        </a:ln>
        <a:effectLst/>
      </c:spPr>
      <c:txPr>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Kvinder</c:v>
                </c:pt>
              </c:strCache>
            </c:strRef>
          </c:tx>
          <c:spPr>
            <a:pattFill prst="wdDnDiag">
              <a:fgClr>
                <a:schemeClr val="accent1"/>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0.16000000000000014</c:v>
                </c:pt>
                <c:pt idx="4">
                  <c:v>5.9000000000000052E-2</c:v>
                </c:pt>
                <c:pt idx="5">
                  <c:v>4.0000000000000044E-3</c:v>
                </c:pt>
              </c:numCache>
            </c:numRef>
          </c:val>
        </c:ser>
        <c:dLbls>
          <c:showLegendKey val="0"/>
          <c:showVal val="1"/>
          <c:showCatName val="0"/>
          <c:showSerName val="0"/>
          <c:showPercent val="0"/>
          <c:showBubbleSize val="0"/>
        </c:dLbls>
        <c:gapWidth val="182"/>
        <c:axId val="417188216"/>
        <c:axId val="417189000"/>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171882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17189000"/>
        <c:crosses val="autoZero"/>
        <c:auto val="0"/>
        <c:lblAlgn val="ctr"/>
        <c:lblOffset val="100"/>
        <c:noMultiLvlLbl val="0"/>
      </c:catAx>
      <c:valAx>
        <c:axId val="417189000"/>
        <c:scaling>
          <c:orientation val="minMax"/>
        </c:scaling>
        <c:delete val="1"/>
        <c:axPos val="t"/>
        <c:numFmt formatCode="0%" sourceLinked="1"/>
        <c:majorTickMark val="none"/>
        <c:minorTickMark val="none"/>
        <c:tickLblPos val="none"/>
        <c:crossAx val="417188216"/>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Antal kvinder med en</a:t>
            </a:r>
            <a:r>
              <a:rPr lang="da-DK" sz="1200" b="1" baseline="0" noProof="0" dirty="0" smtClean="0"/>
              <a:t> længere videregående uddannelse fra 2006 til 2012</a:t>
            </a:r>
            <a:endParaRPr lang="da-DK" sz="1200" b="1" noProof="0" dirty="0"/>
          </a:p>
        </c:rich>
      </c:tx>
      <c:overlay val="0"/>
      <c:spPr>
        <a:noFill/>
        <a:ln>
          <a:noFill/>
        </a:ln>
        <a:effectLst/>
      </c:spPr>
      <c:txPr>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3.9246838967623952E-2"/>
          <c:y val="0.13946875000000017"/>
          <c:w val="0.94341004623639269"/>
          <c:h val="0.68448353408760976"/>
        </c:manualLayout>
      </c:layout>
      <c:lineChart>
        <c:grouping val="standard"/>
        <c:varyColors val="0"/>
        <c:ser>
          <c:idx val="0"/>
          <c:order val="0"/>
          <c:tx>
            <c:strRef>
              <c:f>'Ark1'!$B$1</c:f>
              <c:strCache>
                <c:ptCount val="1"/>
                <c:pt idx="0">
                  <c:v>Kvinder</c:v>
                </c:pt>
              </c:strCache>
            </c:strRef>
          </c:tx>
          <c:spPr>
            <a:ln w="28575" cap="rnd">
              <a:solidFill>
                <a:schemeClr val="tx1"/>
              </a:solidFill>
              <a:round/>
            </a:ln>
            <a:effectLst/>
          </c:spPr>
          <c:marker>
            <c:symbol val="none"/>
          </c:marker>
          <c:dLbls>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'Ark1'!$A$2:$A$8</c:f>
              <c:numCache>
                <c:formatCode>General</c:formatCode>
                <c:ptCount val="4"/>
                <c:pt idx="0">
                  <c:v>2006</c:v>
                </c:pt>
                <c:pt idx="1">
                  <c:v>2010</c:v>
                </c:pt>
                <c:pt idx="2">
                  <c:v>2011</c:v>
                </c:pt>
                <c:pt idx="3">
                  <c:v>2012</c:v>
                </c:pt>
              </c:numCache>
            </c:numRef>
          </c:cat>
          <c:val>
            <c:numRef>
              <c:f>'Ark1'!$B$2:$B$8</c:f>
              <c:numCache>
                <c:formatCode>0,</c:formatCode>
                <c:ptCount val="4"/>
                <c:pt idx="0">
                  <c:v>90943</c:v>
                </c:pt>
                <c:pt idx="1">
                  <c:v>114447</c:v>
                </c:pt>
                <c:pt idx="2">
                  <c:v>120354</c:v>
                </c:pt>
                <c:pt idx="3">
                  <c:v>126148</c:v>
                </c:pt>
              </c:numCache>
            </c:numRef>
          </c:val>
          <c:smooth val="0"/>
        </c:ser>
        <c:dLbls>
          <c:showLegendKey val="0"/>
          <c:showVal val="1"/>
          <c:showCatName val="0"/>
          <c:showSerName val="0"/>
          <c:showPercent val="0"/>
          <c:showBubbleSize val="0"/>
        </c:dLbls>
        <c:smooth val="0"/>
        <c:axId val="420425728"/>
        <c:axId val="420426120"/>
      </c:lineChart>
      <c:catAx>
        <c:axId val="4204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20426120"/>
        <c:crosses val="autoZero"/>
        <c:auto val="0"/>
        <c:lblAlgn val="ctr"/>
        <c:lblOffset val="100"/>
        <c:noMultiLvlLbl val="0"/>
      </c:catAx>
      <c:valAx>
        <c:axId val="420426120"/>
        <c:scaling>
          <c:orientation val="minMax"/>
          <c:min val="70"/>
        </c:scaling>
        <c:delete val="1"/>
        <c:axPos val="l"/>
        <c:numFmt formatCode="0," sourceLinked="1"/>
        <c:majorTickMark val="out"/>
        <c:minorTickMark val="none"/>
        <c:tickLblPos val="none"/>
        <c:crossAx val="420425728"/>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Danske</a:t>
            </a:r>
            <a:r>
              <a:rPr lang="da-DK" sz="1200" b="1" baseline="0" noProof="0" dirty="0" smtClean="0"/>
              <a:t> kvinders højeste uddannelsesniveau i 2011</a:t>
            </a:r>
            <a:endParaRPr lang="da-DK" sz="1200" b="1" noProof="0" dirty="0"/>
          </a:p>
        </c:rich>
      </c:tx>
      <c:overlay val="0"/>
      <c:spPr>
        <a:noFill/>
        <a:ln>
          <a:noFill/>
        </a:ln>
        <a:effectLst/>
      </c:sp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Kvinder</c:v>
                </c:pt>
              </c:strCache>
            </c:strRef>
          </c:tx>
          <c:spPr>
            <a:pattFill prst="wdDnDiag">
              <a:fgClr>
                <a:schemeClr val="accent1"/>
              </a:fgClr>
              <a:bgClr>
                <a:schemeClr val="bg1"/>
              </a:bgClr>
            </a:pattFill>
            <a:ln>
              <a:solidFill>
                <a:schemeClr val="tx1"/>
              </a:solidFill>
            </a:ln>
            <a:effectLst/>
          </c:spPr>
          <c:invertIfNegative val="0"/>
          <c:dLbls>
            <c:dLbl>
              <c:idx val="2"/>
              <c:layout>
                <c:manualLayout>
                  <c:x val="-2.7602735061559323E-2"/>
                  <c:y val="-6.2582652106755163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0"/>
          <c:showCatName val="0"/>
          <c:showSerName val="0"/>
          <c:showPercent val="0"/>
          <c:showBubbleSize val="0"/>
        </c:dLbls>
        <c:gapWidth val="182"/>
        <c:axId val="420423376"/>
        <c:axId val="418981184"/>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c:spPr>
                <c:invertIfNegative val="0"/>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204233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18981184"/>
        <c:crosses val="autoZero"/>
        <c:auto val="0"/>
        <c:lblAlgn val="ctr"/>
        <c:lblOffset val="100"/>
        <c:noMultiLvlLbl val="0"/>
      </c:catAx>
      <c:valAx>
        <c:axId val="418981184"/>
        <c:scaling>
          <c:orientation val="minMax"/>
          <c:min val="0.24500000000000016"/>
        </c:scaling>
        <c:delete val="1"/>
        <c:axPos val="t"/>
        <c:numFmt formatCode="0%" sourceLinked="1"/>
        <c:majorTickMark val="out"/>
        <c:minorTickMark val="none"/>
        <c:tickLblPos val="none"/>
        <c:crossAx val="420423376"/>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t" anchorCtr="0"/>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baseline="0" noProof="0" dirty="0" smtClean="0"/>
              <a:t>Kvinders højeste uddannelse i 2011</a:t>
            </a:r>
            <a:endParaRPr lang="da-DK" sz="1200" b="1" noProof="0" dirty="0"/>
          </a:p>
        </c:rich>
      </c:tx>
      <c:overlay val="0"/>
      <c:spPr>
        <a:noFill/>
        <a:ln>
          <a:noFill/>
        </a:ln>
        <a:effectLst/>
      </c:spPr>
      <c:txPr>
        <a:bodyPr rot="0" spcFirstLastPara="1" vertOverflow="ellipsis" vert="horz" wrap="square" anchor="t" anchorCtr="0"/>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Kvinder</c:v>
                </c:pt>
              </c:strCache>
            </c:strRef>
          </c:tx>
          <c:spPr>
            <a:pattFill prst="wdDnDiag">
              <a:fgClr>
                <a:schemeClr val="accent1"/>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1"/>
          <c:showCatName val="0"/>
          <c:showSerName val="0"/>
          <c:showPercent val="0"/>
          <c:showBubbleSize val="0"/>
        </c:dLbls>
        <c:gapWidth val="182"/>
        <c:axId val="421903048"/>
        <c:axId val="421903832"/>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219030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21903832"/>
        <c:crosses val="autoZero"/>
        <c:auto val="0"/>
        <c:lblAlgn val="ctr"/>
        <c:lblOffset val="100"/>
        <c:noMultiLvlLbl val="0"/>
      </c:catAx>
      <c:valAx>
        <c:axId val="421903832"/>
        <c:scaling>
          <c:orientation val="minMax"/>
          <c:max val="0.5"/>
          <c:min val="0"/>
        </c:scaling>
        <c:delete val="1"/>
        <c:axPos val="t"/>
        <c:numFmt formatCode="0%" sourceLinked="1"/>
        <c:majorTickMark val="out"/>
        <c:minorTickMark val="none"/>
        <c:tickLblPos val="none"/>
        <c:crossAx val="421903048"/>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t" anchorCtr="0"/>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baseline="0" noProof="0" dirty="0" smtClean="0"/>
              <a:t>Mænds højeste uddannelse i 2011</a:t>
            </a:r>
            <a:endParaRPr lang="da-DK" sz="1200" b="1" noProof="0" dirty="0"/>
          </a:p>
        </c:rich>
      </c:tx>
      <c:overlay val="0"/>
      <c:spPr>
        <a:noFill/>
        <a:ln>
          <a:noFill/>
        </a:ln>
        <a:effectLst/>
      </c:spPr>
      <c:txPr>
        <a:bodyPr rot="0" spcFirstLastPara="1" vertOverflow="ellipsis" vert="horz" wrap="square" anchor="t" anchorCtr="0"/>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1"/>
          <c:order val="1"/>
          <c:tx>
            <c:strRef>
              <c:f>'Ark1'!$C$1</c:f>
              <c:strCache>
                <c:ptCount val="1"/>
                <c:pt idx="0">
                  <c:v>Mænd</c:v>
                </c:pt>
              </c:strCache>
            </c:strRef>
          </c:tx>
          <c:spPr>
            <a:pattFill prst="ltUpDiag">
              <a:fgClr>
                <a:schemeClr val="accent1"/>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'Ark1'!$C$2:$C$7</c:f>
              <c:numCache>
                <c:formatCode>0%</c:formatCode>
                <c:ptCount val="6"/>
                <c:pt idx="0">
                  <c:v>0.29900000000000032</c:v>
                </c:pt>
                <c:pt idx="1">
                  <c:v>9.5000000000000043E-2</c:v>
                </c:pt>
                <c:pt idx="2">
                  <c:v>0.30100000000000032</c:v>
                </c:pt>
                <c:pt idx="3">
                  <c:v>0.23400000000000001</c:v>
                </c:pt>
                <c:pt idx="4">
                  <c:v>6.7000000000000004E-2</c:v>
                </c:pt>
                <c:pt idx="5">
                  <c:v>4.0000000000000044E-3</c:v>
                </c:pt>
              </c:numCache>
            </c:numRef>
          </c:val>
        </c:ser>
        <c:dLbls>
          <c:showLegendKey val="0"/>
          <c:showVal val="1"/>
          <c:showCatName val="0"/>
          <c:showSerName val="0"/>
          <c:showPercent val="0"/>
          <c:showBubbleSize val="0"/>
        </c:dLbls>
        <c:gapWidth val="182"/>
        <c:axId val="421904224"/>
        <c:axId val="421901088"/>
        <c:extLst>
          <c:ext xmlns:c15="http://schemas.microsoft.com/office/drawing/2012/chart" uri="{02D57815-91ED-43cb-92C2-25804820EDAC}">
            <c15:filteredBarSeries>
              <c15:ser>
                <c:idx val="0"/>
                <c:order val="0"/>
                <c:tx>
                  <c:strRef>
                    <c:extLst>
                      <c:ext uri="{02D57815-91ED-43cb-92C2-25804820EDAC}">
                        <c15:formulaRef>
                          <c15:sqref>'Ark1'!$B$1</c15:sqref>
                        </c15:formulaRef>
                      </c:ext>
                    </c:extLst>
                    <c:strCache>
                      <c:ptCount val="1"/>
                      <c:pt idx="0">
                        <c:v>Kvinder</c:v>
                      </c:pt>
                    </c:strCache>
                  </c:strRef>
                </c:tx>
                <c:spPr>
                  <a:pattFill prst="wdDnDiag">
                    <a:fgClr>
                      <a:schemeClr val="accent1"/>
                    </a:fgClr>
                    <a:bgClr>
                      <a:schemeClr val="bg1"/>
                    </a:bgClr>
                  </a:pattFill>
                  <a:ln>
                    <a:solidFill>
                      <a:schemeClr val="tx1"/>
                    </a:solidFill>
                  </a:ln>
                  <a:effectLst/>
                </c:spPr>
                <c:invertIfNegative val="0"/>
                <c:dPt>
                  <c:idx val="1"/>
                  <c:invertIfNegative val="0"/>
                  <c:bubble3D val="0"/>
                  <c:spPr>
                    <a:pattFill prst="wdDnDiag">
                      <a:fgClr>
                        <a:schemeClr val="accent1"/>
                      </a:fgClr>
                      <a:bgClr>
                        <a:schemeClr val="bg1"/>
                      </a:bgClr>
                    </a:pattFill>
                    <a:ln>
                      <a:solidFill>
                        <a:schemeClr val="tx1"/>
                      </a:solidFill>
                    </a:ln>
                    <a:effectLst/>
                  </c:spPr>
                </c:dPt>
                <c:dPt>
                  <c:idx val="2"/>
                  <c:invertIfNegative val="0"/>
                  <c:bubble3D val="0"/>
                  <c:spPr>
                    <a:pattFill prst="wdDnDiag">
                      <a:fgClr>
                        <a:schemeClr val="accent1"/>
                      </a:fgClr>
                      <a:bgClr>
                        <a:schemeClr val="bg1"/>
                      </a:bgClr>
                    </a:pattFill>
                    <a:ln>
                      <a:solidFill>
                        <a:schemeClr val="tx1"/>
                      </a:solidFill>
                    </a:ln>
                    <a:effectLst/>
                  </c:spPr>
                </c:dPt>
                <c:dPt>
                  <c:idx val="3"/>
                  <c:invertIfNegative val="0"/>
                  <c:bubble3D val="0"/>
                  <c:spPr>
                    <a:pattFill prst="wdDnDiag">
                      <a:fgClr>
                        <a:schemeClr val="accent1"/>
                      </a:fgClr>
                      <a:bgClr>
                        <a:schemeClr val="bg1"/>
                      </a:bgClr>
                    </a:pattFill>
                    <a:ln>
                      <a:solidFill>
                        <a:schemeClr val="tx1"/>
                      </a:solidFill>
                    </a:ln>
                    <a:effectLst/>
                  </c:spPr>
                </c:dPt>
                <c:dPt>
                  <c:idx val="4"/>
                  <c:invertIfNegative val="0"/>
                  <c:bubble3D val="0"/>
                  <c:spPr>
                    <a:pattFill prst="wdDnDiag">
                      <a:fgClr>
                        <a:schemeClr val="accent1"/>
                      </a:fgClr>
                      <a:bgClr>
                        <a:schemeClr val="bg1"/>
                      </a:bgClr>
                    </a:pattFill>
                    <a:ln>
                      <a:solidFill>
                        <a:schemeClr val="tx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'Ark1'!$B$2:$B$7</c15:sqref>
                        </c15:formulaRef>
                      </c:ext>
                    </c:extLst>
                    <c:numCache>
                      <c:formatCode>0%</c:formatCode>
                      <c:ptCount val="6"/>
                      <c:pt idx="0">
                        <c:v>0.24399999999999999</c:v>
                      </c:pt>
                      <c:pt idx="1">
                        <c:v>0.249</c:v>
                      </c:pt>
                      <c:pt idx="2">
                        <c:v>0.28299999999999997</c:v>
                      </c:pt>
                      <c:pt idx="3">
                        <c:v>0.16</c:v>
                      </c:pt>
                      <c:pt idx="4">
                        <c:v>5.8999999999999997E-2</c:v>
                      </c:pt>
                      <c:pt idx="5">
                        <c:v>4.0000000000000001E-3</c:v>
                      </c:pt>
                    </c:numCache>
                  </c:numRef>
                </c:val>
              </c15:ser>
            </c15:filteredBarSeries>
          </c:ext>
        </c:extLst>
      </c:barChart>
      <c:catAx>
        <c:axId val="4219042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21901088"/>
        <c:crosses val="autoZero"/>
        <c:auto val="0"/>
        <c:lblAlgn val="ctr"/>
        <c:lblOffset val="100"/>
        <c:noMultiLvlLbl val="0"/>
      </c:catAx>
      <c:valAx>
        <c:axId val="421901088"/>
        <c:scaling>
          <c:orientation val="minMax"/>
        </c:scaling>
        <c:delete val="1"/>
        <c:axPos val="t"/>
        <c:numFmt formatCode="0%" sourceLinked="1"/>
        <c:majorTickMark val="out"/>
        <c:minorTickMark val="none"/>
        <c:tickLblPos val="none"/>
        <c:crossAx val="42190422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da-DK" sz="1050" b="1"/>
              <a:t>Kvinders højeste uddannelse i 2011</a:t>
            </a:r>
          </a:p>
        </c:rich>
      </c:tx>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29799096523600993"/>
          <c:y val="0.23353238529052342"/>
          <c:w val="0.25904019759984243"/>
          <c:h val="0.49654575417546198"/>
        </c:manualLayout>
      </c:layout>
      <c:pieChart>
        <c:varyColors val="1"/>
        <c:ser>
          <c:idx val="0"/>
          <c:order val="0"/>
          <c:tx>
            <c:strRef>
              <c:f>'Ark1'!$B$1</c:f>
              <c:strCache>
                <c:ptCount val="1"/>
                <c:pt idx="0">
                  <c:v>Kvinder</c:v>
                </c:pt>
              </c:strCache>
            </c:strRef>
          </c:tx>
          <c:dPt>
            <c:idx val="0"/>
            <c:bubble3D val="0"/>
            <c:spPr>
              <a:solidFill>
                <a:schemeClr val="accent1">
                  <a:shade val="50000"/>
                </a:schemeClr>
              </a:solidFill>
              <a:ln w="19050">
                <a:solidFill>
                  <a:schemeClr val="lt1"/>
                </a:solidFill>
              </a:ln>
              <a:effectLst/>
            </c:spPr>
          </c:dPt>
          <c:dPt>
            <c:idx val="1"/>
            <c:bubble3D val="0"/>
            <c:spPr>
              <a:solidFill>
                <a:schemeClr val="accent1">
                  <a:shade val="70000"/>
                </a:schemeClr>
              </a:solidFill>
              <a:ln w="19050">
                <a:solidFill>
                  <a:schemeClr val="lt1"/>
                </a:solidFill>
              </a:ln>
              <a:effectLst/>
            </c:spPr>
          </c:dPt>
          <c:dPt>
            <c:idx val="2"/>
            <c:bubble3D val="0"/>
            <c:spPr>
              <a:solidFill>
                <a:schemeClr val="accent1">
                  <a:shade val="90000"/>
                </a:schemeClr>
              </a:solidFill>
              <a:ln w="19050">
                <a:solidFill>
                  <a:schemeClr val="lt1"/>
                </a:solidFill>
              </a:ln>
              <a:effectLst/>
            </c:spPr>
          </c:dPt>
          <c:dPt>
            <c:idx val="3"/>
            <c:bubble3D val="0"/>
            <c:spPr>
              <a:solidFill>
                <a:schemeClr val="accent1">
                  <a:tint val="90000"/>
                </a:schemeClr>
              </a:solidFill>
              <a:ln w="19050">
                <a:solidFill>
                  <a:schemeClr val="lt1"/>
                </a:solidFill>
              </a:ln>
              <a:effectLst/>
            </c:spPr>
          </c:dPt>
          <c:dPt>
            <c:idx val="4"/>
            <c:bubble3D val="0"/>
            <c:spPr>
              <a:solidFill>
                <a:schemeClr val="accent1">
                  <a:tint val="70000"/>
                </a:schemeClr>
              </a:solidFill>
              <a:ln w="19050">
                <a:solidFill>
                  <a:schemeClr val="lt1"/>
                </a:solidFill>
              </a:ln>
              <a:effectLst/>
            </c:spPr>
          </c:dPt>
          <c:dPt>
            <c:idx val="5"/>
            <c:bubble3D val="0"/>
            <c:spPr>
              <a:solidFill>
                <a:schemeClr val="accent1">
                  <a:tint val="5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'Ark1'!$C$1</c15:sqref>
                        </c15:formulaRef>
                      </c:ext>
                    </c:extLst>
                    <c:strCache>
                      <c:ptCount val="1"/>
                      <c:pt idx="0">
                        <c:v>Mænd</c:v>
                      </c:pt>
                    </c:strCache>
                  </c:strRef>
                </c:tx>
                <c:dPt>
                  <c:idx val="0"/>
                  <c:bubble3D val="0"/>
                  <c:spPr>
                    <a:solidFill>
                      <a:schemeClr val="accent1">
                        <a:shade val="50000"/>
                      </a:schemeClr>
                    </a:solidFill>
                    <a:ln w="19050">
                      <a:solidFill>
                        <a:schemeClr val="lt1"/>
                      </a:solidFill>
                    </a:ln>
                    <a:effectLst/>
                  </c:spPr>
                </c:dPt>
                <c:dPt>
                  <c:idx val="1"/>
                  <c:bubble3D val="0"/>
                  <c:spPr>
                    <a:solidFill>
                      <a:schemeClr val="accent1">
                        <a:shade val="70000"/>
                      </a:schemeClr>
                    </a:solidFill>
                    <a:ln w="19050">
                      <a:solidFill>
                        <a:schemeClr val="lt1"/>
                      </a:solidFill>
                    </a:ln>
                    <a:effectLst/>
                  </c:spPr>
                </c:dPt>
                <c:dPt>
                  <c:idx val="2"/>
                  <c:bubble3D val="0"/>
                  <c:spPr>
                    <a:solidFill>
                      <a:schemeClr val="accent1">
                        <a:shade val="90000"/>
                      </a:schemeClr>
                    </a:solidFill>
                    <a:ln w="19050">
                      <a:solidFill>
                        <a:schemeClr val="lt1"/>
                      </a:solidFill>
                    </a:ln>
                    <a:effectLst/>
                  </c:spPr>
                </c:dPt>
                <c:dPt>
                  <c:idx val="3"/>
                  <c:bubble3D val="0"/>
                  <c:spPr>
                    <a:solidFill>
                      <a:schemeClr val="accent1">
                        <a:tint val="90000"/>
                      </a:schemeClr>
                    </a:solidFill>
                    <a:ln w="19050">
                      <a:solidFill>
                        <a:schemeClr val="lt1"/>
                      </a:solidFill>
                    </a:ln>
                    <a:effectLst/>
                  </c:spPr>
                </c:dPt>
                <c:dPt>
                  <c:idx val="4"/>
                  <c:bubble3D val="0"/>
                  <c:spPr>
                    <a:solidFill>
                      <a:schemeClr val="accent1">
                        <a:tint val="70000"/>
                      </a:schemeClr>
                    </a:solidFill>
                    <a:ln w="19050">
                      <a:solidFill>
                        <a:schemeClr val="lt1"/>
                      </a:solidFill>
                    </a:ln>
                    <a:effectLst/>
                  </c:spPr>
                </c:dPt>
                <c:dPt>
                  <c:idx val="5"/>
                  <c:bubble3D val="0"/>
                  <c:spPr>
                    <a:solidFill>
                      <a:schemeClr val="accent1">
                        <a:tint val="5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a-DK"/>
        </a:p>
      </c:txPr>
    </c:legend>
    <c:plotVisOnly val="1"/>
    <c:dispBlanksAs val="zero"/>
    <c:showDLblsOverMax val="0"/>
  </c:chart>
  <c:spPr>
    <a:noFill/>
    <a:ln>
      <a:solidFill>
        <a:schemeClr val="tx1"/>
      </a:solidFill>
    </a:ln>
    <a:effectLst/>
  </c:spPr>
  <c:txPr>
    <a:bodyPr/>
    <a:lstStyle/>
    <a:p>
      <a:pPr>
        <a:defRPr/>
      </a:pPr>
      <a:endParaRPr lang="da-DK"/>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da-DK" sz="1050" b="1"/>
              <a:t>Mænds højeste uddannelse i 2011</a:t>
            </a:r>
          </a:p>
        </c:rich>
      </c:tx>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29799096523600993"/>
          <c:y val="0.20413750324038066"/>
          <c:w val="0.25904019759984243"/>
          <c:h val="0.49654575417546198"/>
        </c:manualLayout>
      </c:layout>
      <c:pieChart>
        <c:varyColors val="1"/>
        <c:ser>
          <c:idx val="1"/>
          <c:order val="1"/>
          <c:tx>
            <c:strRef>
              <c:f>'Ark1'!$C$1</c:f>
              <c:strCache>
                <c:ptCount val="1"/>
                <c:pt idx="0">
                  <c:v>Mænd</c:v>
                </c:pt>
              </c:strCache>
            </c:strRef>
          </c:tx>
          <c:dPt>
            <c:idx val="0"/>
            <c:bubble3D val="0"/>
            <c:spPr>
              <a:solidFill>
                <a:schemeClr val="accent1">
                  <a:shade val="50000"/>
                </a:schemeClr>
              </a:solidFill>
              <a:ln w="19050">
                <a:solidFill>
                  <a:schemeClr val="lt1"/>
                </a:solidFill>
              </a:ln>
              <a:effectLst/>
            </c:spPr>
          </c:dPt>
          <c:dPt>
            <c:idx val="1"/>
            <c:bubble3D val="0"/>
            <c:spPr>
              <a:solidFill>
                <a:schemeClr val="accent1">
                  <a:shade val="70000"/>
                </a:schemeClr>
              </a:solidFill>
              <a:ln w="19050">
                <a:solidFill>
                  <a:schemeClr val="lt1"/>
                </a:solidFill>
              </a:ln>
              <a:effectLst/>
            </c:spPr>
          </c:dPt>
          <c:dPt>
            <c:idx val="2"/>
            <c:bubble3D val="0"/>
            <c:spPr>
              <a:solidFill>
                <a:schemeClr val="accent1">
                  <a:shade val="90000"/>
                </a:schemeClr>
              </a:solidFill>
              <a:ln w="19050">
                <a:solidFill>
                  <a:schemeClr val="lt1"/>
                </a:solidFill>
              </a:ln>
              <a:effectLst/>
            </c:spPr>
          </c:dPt>
          <c:dPt>
            <c:idx val="3"/>
            <c:bubble3D val="0"/>
            <c:spPr>
              <a:solidFill>
                <a:schemeClr val="accent1">
                  <a:tint val="90000"/>
                </a:schemeClr>
              </a:solidFill>
              <a:ln w="19050">
                <a:solidFill>
                  <a:schemeClr val="lt1"/>
                </a:solidFill>
              </a:ln>
              <a:effectLst/>
            </c:spPr>
          </c:dPt>
          <c:dPt>
            <c:idx val="4"/>
            <c:bubble3D val="0"/>
            <c:spPr>
              <a:solidFill>
                <a:schemeClr val="accent1">
                  <a:tint val="70000"/>
                </a:schemeClr>
              </a:solidFill>
              <a:ln w="19050">
                <a:solidFill>
                  <a:schemeClr val="lt1"/>
                </a:solidFill>
              </a:ln>
              <a:effectLst/>
            </c:spPr>
          </c:dPt>
          <c:dPt>
            <c:idx val="5"/>
            <c:bubble3D val="0"/>
            <c:spPr>
              <a:solidFill>
                <a:schemeClr val="accent1">
                  <a:tint val="5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'Ark1'!$C$2:$C$7</c:f>
              <c:numCache>
                <c:formatCode>0%</c:formatCode>
                <c:ptCount val="6"/>
                <c:pt idx="0">
                  <c:v>0.29900000000000032</c:v>
                </c:pt>
                <c:pt idx="1">
                  <c:v>9.5000000000000043E-2</c:v>
                </c:pt>
                <c:pt idx="2">
                  <c:v>0.30100000000000032</c:v>
                </c:pt>
                <c:pt idx="3">
                  <c:v>0.23400000000000001</c:v>
                </c:pt>
                <c:pt idx="4">
                  <c:v>6.7000000000000004E-2</c:v>
                </c:pt>
                <c:pt idx="5">
                  <c:v>4.0000000000000044E-3</c:v>
                </c:pt>
              </c:numCache>
            </c:numRef>
          </c:val>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0"/>
                <c:order val="0"/>
                <c:tx>
                  <c:strRef>
                    <c:extLst>
                      <c:ext uri="{02D57815-91ED-43cb-92C2-25804820EDAC}">
                        <c15:formulaRef>
                          <c15:sqref>'Ark1'!$B$1</c15:sqref>
                        </c15:formulaRef>
                      </c:ext>
                    </c:extLst>
                    <c:strCache>
                      <c:ptCount val="1"/>
                      <c:pt idx="0">
                        <c:v>Kvinder</c:v>
                      </c:pt>
                    </c:strCache>
                  </c:strRef>
                </c:tx>
                <c:dPt>
                  <c:idx val="0"/>
                  <c:bubble3D val="0"/>
                  <c:spPr>
                    <a:solidFill>
                      <a:schemeClr val="accent1">
                        <a:shade val="50000"/>
                      </a:schemeClr>
                    </a:solidFill>
                    <a:ln w="19050">
                      <a:solidFill>
                        <a:schemeClr val="lt1"/>
                      </a:solidFill>
                    </a:ln>
                    <a:effectLst/>
                  </c:spPr>
                </c:dPt>
                <c:dPt>
                  <c:idx val="1"/>
                  <c:bubble3D val="0"/>
                  <c:spPr>
                    <a:solidFill>
                      <a:schemeClr val="accent1">
                        <a:shade val="70000"/>
                      </a:schemeClr>
                    </a:solidFill>
                    <a:ln w="19050">
                      <a:solidFill>
                        <a:schemeClr val="lt1"/>
                      </a:solidFill>
                    </a:ln>
                    <a:effectLst/>
                  </c:spPr>
                </c:dPt>
                <c:dPt>
                  <c:idx val="2"/>
                  <c:bubble3D val="0"/>
                  <c:spPr>
                    <a:solidFill>
                      <a:schemeClr val="accent1">
                        <a:shade val="90000"/>
                      </a:schemeClr>
                    </a:solidFill>
                    <a:ln w="19050">
                      <a:solidFill>
                        <a:schemeClr val="lt1"/>
                      </a:solidFill>
                    </a:ln>
                    <a:effectLst/>
                  </c:spPr>
                </c:dPt>
                <c:dPt>
                  <c:idx val="3"/>
                  <c:bubble3D val="0"/>
                  <c:spPr>
                    <a:solidFill>
                      <a:schemeClr val="accent1">
                        <a:tint val="90000"/>
                      </a:schemeClr>
                    </a:solidFill>
                    <a:ln w="19050">
                      <a:solidFill>
                        <a:schemeClr val="lt1"/>
                      </a:solidFill>
                    </a:ln>
                    <a:effectLst/>
                  </c:spPr>
                </c:dPt>
                <c:dPt>
                  <c:idx val="4"/>
                  <c:bubble3D val="0"/>
                  <c:spPr>
                    <a:solidFill>
                      <a:schemeClr val="accent1">
                        <a:tint val="70000"/>
                      </a:schemeClr>
                    </a:solidFill>
                    <a:ln w="19050">
                      <a:solidFill>
                        <a:schemeClr val="lt1"/>
                      </a:solidFill>
                    </a:ln>
                    <a:effectLst/>
                  </c:spPr>
                </c:dPt>
                <c:dPt>
                  <c:idx val="5"/>
                  <c:bubble3D val="0"/>
                  <c:spPr>
                    <a:solidFill>
                      <a:schemeClr val="accent1">
                        <a:tint val="5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'Ark1'!$B$2:$B$7</c15:sqref>
                        </c15:formulaRef>
                      </c:ext>
                    </c:extLst>
                    <c:numCache>
                      <c:formatCode>0%</c:formatCode>
                      <c:ptCount val="6"/>
                      <c:pt idx="0">
                        <c:v>0.24399999999999999</c:v>
                      </c:pt>
                      <c:pt idx="1">
                        <c:v>0.249</c:v>
                      </c:pt>
                      <c:pt idx="2">
                        <c:v>0.28299999999999997</c:v>
                      </c:pt>
                      <c:pt idx="3">
                        <c:v>0.16</c:v>
                      </c:pt>
                      <c:pt idx="4">
                        <c:v>5.8999999999999997E-2</c:v>
                      </c:pt>
                      <c:pt idx="5">
                        <c:v>4.0000000000000001E-3</c:v>
                      </c:pt>
                    </c:numCache>
                  </c:numRef>
                </c:val>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a-DK"/>
        </a:p>
      </c:txPr>
    </c:legend>
    <c:plotVisOnly val="1"/>
    <c:dispBlanksAs val="zero"/>
    <c:showDLblsOverMax val="0"/>
  </c:chart>
  <c:spPr>
    <a:noFill/>
    <a:ln>
      <a:solidFill>
        <a:schemeClr val="tx1"/>
      </a:solidFill>
    </a:ln>
    <a:effectLst/>
  </c:spPr>
  <c:txPr>
    <a:bodyPr/>
    <a:lstStyle/>
    <a:p>
      <a:pPr>
        <a:defRPr/>
      </a:pPr>
      <a:endParaRPr lang="da-DK"/>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sz="1000"/>
            </a:pPr>
            <a:r>
              <a:rPr lang="da-DK" sz="1000" dirty="0" smtClean="0"/>
              <a:t>Udviklingen i</a:t>
            </a:r>
            <a:r>
              <a:rPr lang="da-DK" sz="1000" baseline="0" dirty="0" smtClean="0"/>
              <a:t> tilfældige tal</a:t>
            </a:r>
            <a:endParaRPr lang="da-DK" sz="1000" dirty="0"/>
          </a:p>
        </c:rich>
      </c:tx>
      <c:overlay val="1"/>
    </c:title>
    <c:autoTitleDeleted val="0"/>
    <c:plotArea>
      <c:layout/>
      <c:areaChart>
        <c:grouping val="stacked"/>
        <c:varyColors val="0"/>
        <c:ser>
          <c:idx val="0"/>
          <c:order val="0"/>
          <c:tx>
            <c:strRef>
              <c:f>'Ark1'!$A$2</c:f>
              <c:strCache>
                <c:ptCount val="1"/>
                <c:pt idx="0">
                  <c:v>A</c:v>
                </c:pt>
              </c:strCache>
            </c:strRef>
          </c:tx>
          <c:cat>
            <c:strRef>
              <c:f>'Ark1'!$B$1:$D$1</c:f>
              <c:strCache>
                <c:ptCount val="3"/>
                <c:pt idx="0">
                  <c:v>2011</c:v>
                </c:pt>
                <c:pt idx="1">
                  <c:v>2012</c:v>
                </c:pt>
                <c:pt idx="2">
                  <c:v>2013</c:v>
                </c:pt>
              </c:strCache>
            </c:strRef>
          </c:cat>
          <c:val>
            <c:numRef>
              <c:f>'Ark1'!$B$2:$D$2</c:f>
              <c:numCache>
                <c:formatCode>General</c:formatCode>
                <c:ptCount val="3"/>
                <c:pt idx="0">
                  <c:v>4.0999999999999996</c:v>
                </c:pt>
                <c:pt idx="1">
                  <c:v>5.3</c:v>
                </c:pt>
                <c:pt idx="2">
                  <c:v>3.2</c:v>
                </c:pt>
              </c:numCache>
            </c:numRef>
          </c:val>
        </c:ser>
        <c:ser>
          <c:idx val="1"/>
          <c:order val="1"/>
          <c:tx>
            <c:strRef>
              <c:f>'Ark1'!$A$3</c:f>
              <c:strCache>
                <c:ptCount val="1"/>
                <c:pt idx="0">
                  <c:v>B</c:v>
                </c:pt>
              </c:strCache>
            </c:strRef>
          </c:tx>
          <c:cat>
            <c:strRef>
              <c:f>'Ark1'!$B$1:$D$1</c:f>
              <c:strCache>
                <c:ptCount val="3"/>
                <c:pt idx="0">
                  <c:v>2011</c:v>
                </c:pt>
                <c:pt idx="1">
                  <c:v>2012</c:v>
                </c:pt>
                <c:pt idx="2">
                  <c:v>2013</c:v>
                </c:pt>
              </c:strCache>
            </c:strRef>
          </c:cat>
          <c:val>
            <c:numRef>
              <c:f>'Ark1'!$B$3:$D$3</c:f>
              <c:numCache>
                <c:formatCode>General</c:formatCode>
                <c:ptCount val="3"/>
                <c:pt idx="0">
                  <c:v>5.0999999999999996</c:v>
                </c:pt>
                <c:pt idx="1">
                  <c:v>2.4</c:v>
                </c:pt>
                <c:pt idx="2">
                  <c:v>2</c:v>
                </c:pt>
              </c:numCache>
            </c:numRef>
          </c:val>
        </c:ser>
        <c:ser>
          <c:idx val="2"/>
          <c:order val="2"/>
          <c:tx>
            <c:strRef>
              <c:f>'Ark1'!$A$4</c:f>
              <c:strCache>
                <c:ptCount val="1"/>
                <c:pt idx="0">
                  <c:v>A</c:v>
                </c:pt>
              </c:strCache>
            </c:strRef>
          </c:tx>
          <c:cat>
            <c:strRef>
              <c:f>'Ark1'!$B$1:$D$1</c:f>
              <c:strCache>
                <c:ptCount val="3"/>
                <c:pt idx="0">
                  <c:v>2011</c:v>
                </c:pt>
                <c:pt idx="1">
                  <c:v>2012</c:v>
                </c:pt>
                <c:pt idx="2">
                  <c:v>2013</c:v>
                </c:pt>
              </c:strCache>
            </c:strRef>
          </c:cat>
          <c:val>
            <c:numRef>
              <c:f>'Ark1'!$B$4:$D$4</c:f>
              <c:numCache>
                <c:formatCode>General</c:formatCode>
                <c:ptCount val="3"/>
                <c:pt idx="0">
                  <c:v>4.0999999999999996</c:v>
                </c:pt>
                <c:pt idx="1">
                  <c:v>5.3</c:v>
                </c:pt>
                <c:pt idx="2">
                  <c:v>3.2</c:v>
                </c:pt>
              </c:numCache>
            </c:numRef>
          </c:val>
        </c:ser>
        <c:ser>
          <c:idx val="3"/>
          <c:order val="3"/>
          <c:tx>
            <c:strRef>
              <c:f>'Ark1'!$A$5</c:f>
              <c:strCache>
                <c:ptCount val="1"/>
                <c:pt idx="0">
                  <c:v>B</c:v>
                </c:pt>
              </c:strCache>
            </c:strRef>
          </c:tx>
          <c:cat>
            <c:strRef>
              <c:f>'Ark1'!$B$1:$D$1</c:f>
              <c:strCache>
                <c:ptCount val="3"/>
                <c:pt idx="0">
                  <c:v>2011</c:v>
                </c:pt>
                <c:pt idx="1">
                  <c:v>2012</c:v>
                </c:pt>
                <c:pt idx="2">
                  <c:v>2013</c:v>
                </c:pt>
              </c:strCache>
            </c:strRef>
          </c:cat>
          <c:val>
            <c:numRef>
              <c:f>'Ark1'!$B$5:$D$5</c:f>
              <c:numCache>
                <c:formatCode>General</c:formatCode>
                <c:ptCount val="3"/>
                <c:pt idx="0">
                  <c:v>5.0999999999999996</c:v>
                </c:pt>
                <c:pt idx="1">
                  <c:v>2.4</c:v>
                </c:pt>
                <c:pt idx="2">
                  <c:v>2</c:v>
                </c:pt>
              </c:numCache>
            </c:numRef>
          </c:val>
        </c:ser>
        <c:dLbls>
          <c:showLegendKey val="0"/>
          <c:showVal val="0"/>
          <c:showCatName val="0"/>
          <c:showSerName val="0"/>
          <c:showPercent val="0"/>
          <c:showBubbleSize val="0"/>
        </c:dLbls>
        <c:axId val="421899912"/>
        <c:axId val="421901480"/>
      </c:areaChart>
      <c:catAx>
        <c:axId val="421899912"/>
        <c:scaling>
          <c:orientation val="minMax"/>
        </c:scaling>
        <c:delete val="0"/>
        <c:axPos val="b"/>
        <c:numFmt formatCode="General" sourceLinked="1"/>
        <c:majorTickMark val="out"/>
        <c:minorTickMark val="none"/>
        <c:tickLblPos val="nextTo"/>
        <c:txPr>
          <a:bodyPr/>
          <a:lstStyle/>
          <a:p>
            <a:pPr>
              <a:defRPr sz="1000"/>
            </a:pPr>
            <a:endParaRPr lang="da-DK"/>
          </a:p>
        </c:txPr>
        <c:crossAx val="421901480"/>
        <c:crosses val="autoZero"/>
        <c:auto val="1"/>
        <c:lblAlgn val="ctr"/>
        <c:lblOffset val="100"/>
        <c:noMultiLvlLbl val="0"/>
      </c:catAx>
      <c:valAx>
        <c:axId val="421901480"/>
        <c:scaling>
          <c:orientation val="minMax"/>
        </c:scaling>
        <c:delete val="0"/>
        <c:axPos val="l"/>
        <c:numFmt formatCode="General" sourceLinked="1"/>
        <c:majorTickMark val="out"/>
        <c:minorTickMark val="none"/>
        <c:tickLblPos val="nextTo"/>
        <c:txPr>
          <a:bodyPr/>
          <a:lstStyle/>
          <a:p>
            <a:pPr>
              <a:defRPr sz="1000"/>
            </a:pPr>
            <a:endParaRPr lang="da-DK"/>
          </a:p>
        </c:txPr>
        <c:crossAx val="421899912"/>
        <c:crosses val="autoZero"/>
        <c:crossBetween val="midCat"/>
      </c:valAx>
    </c:plotArea>
    <c:legend>
      <c:legendPos val="b"/>
      <c:overlay val="0"/>
      <c:txPr>
        <a:bodyPr/>
        <a:lstStyle/>
        <a:p>
          <a:pPr>
            <a:defRPr sz="1000"/>
          </a:pPr>
          <a:endParaRPr lang="da-DK"/>
        </a:p>
      </c:txPr>
    </c:legend>
    <c:plotVisOnly val="1"/>
    <c:dispBlanksAs val="zero"/>
    <c:showDLblsOverMax val="0"/>
  </c:chart>
  <c:spPr>
    <a:ln>
      <a:solidFill>
        <a:schemeClr val="tx1"/>
      </a:solidFill>
    </a:ln>
  </c:spPr>
  <c:txPr>
    <a:bodyPr/>
    <a:lstStyle/>
    <a:p>
      <a:pPr>
        <a:defRPr sz="1800"/>
      </a:pPr>
      <a:endParaRPr lang="da-DK"/>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Antal enheder</a:t>
            </a:r>
            <a:endParaRPr lang="da-DK" sz="1200" b="1" noProof="0" dirty="0"/>
          </a:p>
        </c:rich>
      </c:tx>
      <c:overlay val="0"/>
      <c:spPr>
        <a:noFill/>
        <a:ln>
          <a:noFill/>
        </a:ln>
        <a:effectLst/>
      </c:spPr>
      <c:txPr>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Data</c:v>
                </c:pt>
              </c:strCache>
            </c:strRef>
          </c:tx>
          <c:spPr>
            <a:pattFill prst="wdDnDiag">
              <a:fgClr>
                <a:schemeClr val="accent1"/>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'Ark1'!$A$2:$A$10</c:f>
              <c:strCache>
                <c:ptCount val="9"/>
                <c:pt idx="0">
                  <c:v>Kvinder der maksimalt har færdiggjort grundskolen (målt i 2011)</c:v>
                </c:pt>
                <c:pt idx="1">
                  <c:v>Antal mobilkunder hos Telenor i DK pr. marts 2012</c:v>
                </c:pt>
                <c:pt idx="2">
                  <c:v>Danskere der skal have skat tilbage i 2011</c:v>
                </c:pt>
                <c:pt idx="3">
                  <c:v>Antal resultater på google søgning efter "notificering"</c:v>
                </c:pt>
                <c:pt idx="4">
                  <c:v>Antal danske ord i en voksens ordforråd</c:v>
                </c:pt>
                <c:pt idx="5">
                  <c:v>Årligt vandforbrug i 1989 pr. dansker</c:v>
                </c:pt>
                <c:pt idx="6">
                  <c:v>Medarbejdere i Microsooft</c:v>
                </c:pt>
                <c:pt idx="7">
                  <c:v>Antal nye jobs skabt i USA i Q1 2013</c:v>
                </c:pt>
                <c:pt idx="8">
                  <c:v>Antal universitets professorer i USA</c:v>
                </c:pt>
              </c:strCache>
            </c:strRef>
          </c:cat>
          <c:val>
            <c:numRef>
              <c:f>'Ark1'!$B$2:$B$10</c:f>
              <c:numCache>
                <c:formatCode>#,###,</c:formatCode>
                <c:ptCount val="9"/>
                <c:pt idx="0">
                  <c:v>599000</c:v>
                </c:pt>
                <c:pt idx="1">
                  <c:v>1927000</c:v>
                </c:pt>
                <c:pt idx="2">
                  <c:v>2796455</c:v>
                </c:pt>
                <c:pt idx="3">
                  <c:v>20600</c:v>
                </c:pt>
                <c:pt idx="4">
                  <c:v>60000</c:v>
                </c:pt>
                <c:pt idx="5">
                  <c:v>63510</c:v>
                </c:pt>
                <c:pt idx="6">
                  <c:v>97811</c:v>
                </c:pt>
                <c:pt idx="7">
                  <c:v>1564000</c:v>
                </c:pt>
                <c:pt idx="8">
                  <c:v>278000</c:v>
                </c:pt>
              </c:numCache>
            </c:numRef>
          </c:val>
        </c:ser>
        <c:dLbls>
          <c:showLegendKey val="0"/>
          <c:showVal val="1"/>
          <c:showCatName val="0"/>
          <c:showSerName val="0"/>
          <c:showPercent val="0"/>
          <c:showBubbleSize val="0"/>
        </c:dLbls>
        <c:gapWidth val="182"/>
        <c:axId val="418821688"/>
        <c:axId val="418821296"/>
        <c:extLst/>
      </c:barChart>
      <c:catAx>
        <c:axId val="4188216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da-DK"/>
          </a:p>
        </c:txPr>
        <c:crossAx val="418821296"/>
        <c:crosses val="autoZero"/>
        <c:auto val="0"/>
        <c:lblAlgn val="ctr"/>
        <c:lblOffset val="100"/>
        <c:noMultiLvlLbl val="0"/>
      </c:catAx>
      <c:valAx>
        <c:axId val="418821296"/>
        <c:scaling>
          <c:orientation val="minMax"/>
        </c:scaling>
        <c:delete val="1"/>
        <c:axPos val="t"/>
        <c:numFmt formatCode="#,###," sourceLinked="1"/>
        <c:majorTickMark val="none"/>
        <c:minorTickMark val="none"/>
        <c:tickLblPos val="none"/>
        <c:crossAx val="418821688"/>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150" baseline="0" noProof="0">
                <a:solidFill>
                  <a:schemeClr val="tx1">
                    <a:lumMod val="65000"/>
                    <a:lumOff val="35000"/>
                  </a:schemeClr>
                </a:solidFill>
                <a:latin typeface="+mn-lt"/>
                <a:ea typeface="+mn-ea"/>
                <a:cs typeface="+mn-cs"/>
              </a:defRPr>
            </a:pPr>
            <a:r>
              <a:rPr lang="da-DK" sz="1200" b="1" spc="-150" noProof="0" dirty="0" smtClean="0"/>
              <a:t>DANSKE</a:t>
            </a:r>
            <a:r>
              <a:rPr lang="da-DK" sz="1200" b="1" spc="-150" baseline="0" noProof="0" dirty="0" smtClean="0"/>
              <a:t> KVINDERS HØJESTE UDDANNELSESNIVEAU I 2011</a:t>
            </a:r>
            <a:endParaRPr lang="da-DK" sz="1200" b="1" spc="-150" noProof="0" dirty="0"/>
          </a:p>
        </c:rich>
      </c:tx>
      <c:overlay val="0"/>
      <c:spPr>
        <a:noFill/>
        <a:ln>
          <a:noFill/>
        </a:ln>
        <a:effectLst/>
      </c:spPr>
      <c:txPr>
        <a:bodyPr rot="0" spcFirstLastPara="1" vertOverflow="ellipsis" vert="horz" wrap="square" anchor="ctr" anchorCtr="1"/>
        <a:lstStyle/>
        <a:p>
          <a:pPr>
            <a:defRPr lang="da-DK" sz="1862" b="0" i="0" u="none" strike="noStrike" kern="1200" spc="-15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Kvinder</c:v>
                </c:pt>
              </c:strCache>
            </c:strRef>
          </c:tx>
          <c:spPr>
            <a:pattFill prst="wdDnDiag">
              <a:fgClr>
                <a:schemeClr val="accent1"/>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effectLst>
                      <a:outerShdw blurRad="38100" dist="38100" dir="2700000" algn="tl">
                        <a:srgbClr val="000000">
                          <a:alpha val="43137"/>
                        </a:srgbClr>
                      </a:outerShdw>
                    </a:effectLst>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1"/>
          <c:showCatName val="0"/>
          <c:showSerName val="0"/>
          <c:showPercent val="0"/>
          <c:showBubbleSize val="0"/>
        </c:dLbls>
        <c:gapWidth val="182"/>
        <c:axId val="418822472"/>
        <c:axId val="418818944"/>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188224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spc="300" baseline="0">
                <a:solidFill>
                  <a:schemeClr val="accent6">
                    <a:lumMod val="50000"/>
                  </a:schemeClr>
                </a:solidFill>
                <a:latin typeface="Times New Roman" panose="02020603050405020304" pitchFamily="18" charset="0"/>
                <a:ea typeface="+mn-ea"/>
                <a:cs typeface="Times New Roman" panose="02020603050405020304" pitchFamily="18" charset="0"/>
              </a:defRPr>
            </a:pPr>
            <a:endParaRPr lang="da-DK"/>
          </a:p>
        </c:txPr>
        <c:crossAx val="418818944"/>
        <c:crosses val="autoZero"/>
        <c:auto val="0"/>
        <c:lblAlgn val="ctr"/>
        <c:lblOffset val="100"/>
        <c:noMultiLvlLbl val="0"/>
      </c:catAx>
      <c:valAx>
        <c:axId val="418818944"/>
        <c:scaling>
          <c:orientation val="minMax"/>
        </c:scaling>
        <c:delete val="1"/>
        <c:axPos val="t"/>
        <c:numFmt formatCode="0%" sourceLinked="1"/>
        <c:majorTickMark val="none"/>
        <c:minorTickMark val="none"/>
        <c:tickLblPos val="none"/>
        <c:crossAx val="418822472"/>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cap="all" spc="50" baseline="0">
                <a:solidFill>
                  <a:schemeClr val="tx1">
                    <a:lumMod val="65000"/>
                    <a:lumOff val="35000"/>
                  </a:schemeClr>
                </a:solidFill>
                <a:latin typeface="+mn-lt"/>
                <a:ea typeface="+mn-ea"/>
                <a:cs typeface="+mn-cs"/>
              </a:defRPr>
            </a:pPr>
            <a:r>
              <a:rPr lang="da-DK" sz="1000"/>
              <a:t>Danske kvinders højeste uddannelsesniveau i 2011</a:t>
            </a:r>
          </a:p>
        </c:rich>
      </c:tx>
      <c:overlay val="0"/>
      <c:spPr>
        <a:noFill/>
        <a:ln>
          <a:noFill/>
        </a:ln>
        <a:effectLst/>
      </c:spPr>
      <c:txPr>
        <a:bodyPr rot="0" spcFirstLastPara="1" vertOverflow="ellipsis" vert="horz" wrap="square" anchor="ctr" anchorCtr="1"/>
        <a:lstStyle/>
        <a:p>
          <a:pPr>
            <a:defRPr sz="1000" b="1" i="0" u="none" strike="noStrike" kern="1200" cap="all" spc="5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6.628761808440407E-3"/>
          <c:y val="0.30419951909634851"/>
          <c:w val="0.9933712381915597"/>
          <c:h val="0.2521242355822868"/>
        </c:manualLayout>
      </c:layout>
      <c:barChart>
        <c:barDir val="col"/>
        <c:grouping val="clustered"/>
        <c:varyColors val="0"/>
        <c:ser>
          <c:idx val="0"/>
          <c:order val="0"/>
          <c:tx>
            <c:strRef>
              <c:f>'Ark1'!$B$1</c:f>
              <c:strCache>
                <c:ptCount val="1"/>
                <c:pt idx="0">
                  <c:v>Kvinder</c:v>
                </c:pt>
              </c:strCache>
            </c:strRef>
          </c:tx>
          <c:spPr>
            <a:solidFill>
              <a:schemeClr val="accent1"/>
            </a:solidFill>
            <a:ln>
              <a:noFill/>
            </a:ln>
            <a:effectLst/>
            <a:scene3d>
              <a:camera prst="orthographicFront"/>
              <a:lightRig rig="brightRoom" dir="t"/>
            </a:scene3d>
            <a:sp3d prstMaterial="flat">
              <a:bevelT w="50800" h="101600" prst="angle"/>
              <a:contourClr>
                <a:srgbClr val="000000"/>
              </a:contourClr>
            </a:sp3d>
          </c:spPr>
          <c:invertIfNegative val="0"/>
          <c:dPt>
            <c:idx val="3"/>
            <c:invertIfNegative val="0"/>
            <c:bubble3D val="0"/>
            <c:spPr>
              <a:solidFill>
                <a:schemeClr val="bg1"/>
              </a:solidFill>
              <a:ln>
                <a:solidFill>
                  <a:schemeClr val="tx1"/>
                </a:solidFill>
                <a:prstDash val="lgDash"/>
              </a:ln>
              <a:effectLst/>
              <a:scene3d>
                <a:camera prst="orthographicFront"/>
                <a:lightRig rig="brightRoom" dir="t"/>
              </a:scene3d>
              <a:sp3d prstMaterial="flat">
                <a:bevelT w="50800" h="101600" prst="angle"/>
                <a:contourClr>
                  <a:srgbClr val="000000"/>
                </a:contourClr>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0"/>
          <c:showCatName val="0"/>
          <c:showSerName val="0"/>
          <c:showPercent val="0"/>
          <c:showBubbleSize val="0"/>
        </c:dLbls>
        <c:gapWidth val="100"/>
        <c:axId val="421902656"/>
        <c:axId val="421905400"/>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a:scene3d>
                    <a:camera prst="orthographicFront"/>
                    <a:lightRig rig="brightRoom" dir="t"/>
                  </a:scene3d>
                  <a:sp3d prstMaterial="flat">
                    <a:bevelT w="50800" h="101600" prst="angle"/>
                    <a:contourClr>
                      <a:srgbClr val="000000"/>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a-DK"/>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21902656"/>
        <c:scaling>
          <c:orientation val="minMax"/>
        </c:scaling>
        <c:delete val="0"/>
        <c:axPos val="b"/>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21905400"/>
        <c:crosses val="autoZero"/>
        <c:auto val="1"/>
        <c:lblAlgn val="ctr"/>
        <c:lblOffset val="100"/>
        <c:noMultiLvlLbl val="0"/>
      </c:catAx>
      <c:valAx>
        <c:axId val="421905400"/>
        <c:scaling>
          <c:orientation val="minMax"/>
        </c:scaling>
        <c:delete val="1"/>
        <c:axPos val="l"/>
        <c:numFmt formatCode="0%" sourceLinked="1"/>
        <c:majorTickMark val="out"/>
        <c:minorTickMark val="none"/>
        <c:tickLblPos val="none"/>
        <c:crossAx val="421902656"/>
        <c:crosses val="autoZero"/>
        <c:crossBetween val="between"/>
      </c:valAx>
      <c:spPr>
        <a:noFill/>
        <a:ln w="25400">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Danske</a:t>
            </a:r>
            <a:r>
              <a:rPr lang="da-DK" sz="1200" b="1" baseline="0" noProof="0" dirty="0" smtClean="0"/>
              <a:t> kvinders højeste uddannelsesniveau i 2011</a:t>
            </a:r>
            <a:endParaRPr lang="da-DK" sz="1200" b="1" noProof="0" dirty="0"/>
          </a:p>
        </c:rich>
      </c:tx>
      <c:overlay val="0"/>
      <c:spPr>
        <a:noFill/>
        <a:ln>
          <a:noFill/>
        </a:ln>
        <a:effectLst/>
      </c:spPr>
      <c:txPr>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Kvinder</c:v>
                </c:pt>
              </c:strCache>
            </c:strRef>
          </c:tx>
          <c:spPr>
            <a:pattFill prst="wdDnDiag">
              <a:fgClr>
                <a:schemeClr val="accent1"/>
              </a:fgClr>
              <a:bgClr>
                <a:schemeClr val="bg1"/>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1"/>
          <c:showCatName val="0"/>
          <c:showSerName val="0"/>
          <c:showPercent val="0"/>
          <c:showBubbleSize val="0"/>
        </c:dLbls>
        <c:gapWidth val="182"/>
        <c:axId val="418975696"/>
        <c:axId val="418976088"/>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189756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18976088"/>
        <c:crosses val="autoZero"/>
        <c:auto val="0"/>
        <c:lblAlgn val="ctr"/>
        <c:lblOffset val="100"/>
        <c:noMultiLvlLbl val="0"/>
      </c:catAx>
      <c:valAx>
        <c:axId val="418976088"/>
        <c:scaling>
          <c:orientation val="minMax"/>
        </c:scaling>
        <c:delete val="1"/>
        <c:axPos val="t"/>
        <c:numFmt formatCode="0%" sourceLinked="1"/>
        <c:majorTickMark val="none"/>
        <c:minorTickMark val="none"/>
        <c:tickLblPos val="none"/>
        <c:crossAx val="418975696"/>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cap="all" spc="50" baseline="0">
                <a:solidFill>
                  <a:schemeClr val="tx1">
                    <a:lumMod val="65000"/>
                    <a:lumOff val="35000"/>
                  </a:schemeClr>
                </a:solidFill>
                <a:latin typeface="+mn-lt"/>
                <a:ea typeface="+mn-ea"/>
                <a:cs typeface="+mn-cs"/>
              </a:defRPr>
            </a:pPr>
            <a:r>
              <a:rPr lang="da-DK" sz="1000"/>
              <a:t>Danske kvinders højeste uddannelsesniveau i 2011</a:t>
            </a:r>
          </a:p>
        </c:rich>
      </c:tx>
      <c:overlay val="0"/>
      <c:spPr>
        <a:noFill/>
        <a:ln>
          <a:noFill/>
        </a:ln>
        <a:effectLst/>
      </c:spPr>
      <c:txPr>
        <a:bodyPr rot="0" spcFirstLastPara="1" vertOverflow="ellipsis" vert="horz" wrap="square" anchor="ctr" anchorCtr="1"/>
        <a:lstStyle/>
        <a:p>
          <a:pPr>
            <a:defRPr sz="1000" b="1" i="0" u="none" strike="noStrike" kern="1200" cap="all" spc="5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6.628761808440407E-3"/>
          <c:y val="0.30419951909634851"/>
          <c:w val="0.9933712381915597"/>
          <c:h val="0.2521242355822868"/>
        </c:manualLayout>
      </c:layout>
      <c:barChart>
        <c:barDir val="col"/>
        <c:grouping val="clustered"/>
        <c:varyColors val="0"/>
        <c:ser>
          <c:idx val="0"/>
          <c:order val="0"/>
          <c:tx>
            <c:strRef>
              <c:f>'Ark1'!$B$1</c:f>
              <c:strCache>
                <c:ptCount val="1"/>
                <c:pt idx="0">
                  <c:v>Kvinder</c:v>
                </c:pt>
              </c:strCache>
            </c:strRef>
          </c:tx>
          <c:spPr>
            <a:solidFill>
              <a:schemeClr val="accent1"/>
            </a:solidFill>
            <a:ln>
              <a:noFill/>
            </a:ln>
            <a:effectLst/>
            <a:scene3d>
              <a:camera prst="orthographicFront"/>
              <a:lightRig rig="brightRoom" dir="t"/>
            </a:scene3d>
            <a:sp3d prstMaterial="flat">
              <a:bevelT w="50800" h="101600" prst="angle"/>
              <a:contourClr>
                <a:srgbClr val="000000"/>
              </a:contourClr>
            </a:sp3d>
          </c:spPr>
          <c:invertIfNegative val="0"/>
          <c:dPt>
            <c:idx val="0"/>
            <c:invertIfNegative val="0"/>
            <c:bubble3D val="0"/>
            <c:spPr>
              <a:solidFill>
                <a:schemeClr val="tx2"/>
              </a:solidFill>
              <a:ln>
                <a:noFill/>
              </a:ln>
              <a:effectLst/>
              <a:scene3d>
                <a:camera prst="orthographicFront"/>
                <a:lightRig rig="brightRoom" dir="t"/>
              </a:scene3d>
              <a:sp3d prstMaterial="flat">
                <a:bevelT w="50800" h="101600" prst="angle"/>
                <a:contourClr>
                  <a:srgbClr val="000000"/>
                </a:contourClr>
              </a:sp3d>
            </c:spPr>
          </c:dPt>
          <c:dPt>
            <c:idx val="1"/>
            <c:invertIfNegative val="0"/>
            <c:bubble3D val="0"/>
            <c:spPr>
              <a:solidFill>
                <a:schemeClr val="tx2"/>
              </a:solidFill>
              <a:ln>
                <a:noFill/>
              </a:ln>
              <a:effectLst/>
              <a:scene3d>
                <a:camera prst="orthographicFront"/>
                <a:lightRig rig="brightRoom" dir="t"/>
              </a:scene3d>
              <a:sp3d prstMaterial="flat">
                <a:bevelT w="50800" h="101600" prst="angle"/>
                <a:contourClr>
                  <a:srgbClr val="000000"/>
                </a:contourClr>
              </a:sp3d>
            </c:spPr>
          </c:dPt>
          <c:dPt>
            <c:idx val="2"/>
            <c:invertIfNegative val="0"/>
            <c:bubble3D val="0"/>
            <c:spPr>
              <a:solidFill>
                <a:schemeClr val="tx2"/>
              </a:solidFill>
              <a:ln>
                <a:noFill/>
              </a:ln>
              <a:effectLst/>
              <a:scene3d>
                <a:camera prst="orthographicFront"/>
                <a:lightRig rig="brightRoom" dir="t"/>
              </a:scene3d>
              <a:sp3d prstMaterial="flat">
                <a:bevelT w="50800" h="101600" prst="angle"/>
                <a:contourClr>
                  <a:srgbClr val="000000"/>
                </a:contourClr>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0"/>
          <c:showCatName val="0"/>
          <c:showSerName val="0"/>
          <c:showPercent val="0"/>
          <c:showBubbleSize val="0"/>
        </c:dLbls>
        <c:gapWidth val="100"/>
        <c:axId val="418820512"/>
        <c:axId val="417187040"/>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a:scene3d>
                    <a:camera prst="orthographicFront"/>
                    <a:lightRig rig="brightRoom" dir="t"/>
                  </a:scene3d>
                  <a:sp3d prstMaterial="flat">
                    <a:bevelT w="50800" h="101600" prst="angle"/>
                    <a:contourClr>
                      <a:srgbClr val="000000"/>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a-DK"/>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18820512"/>
        <c:scaling>
          <c:orientation val="minMax"/>
        </c:scaling>
        <c:delete val="0"/>
        <c:axPos val="b"/>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17187040"/>
        <c:crosses val="autoZero"/>
        <c:auto val="1"/>
        <c:lblAlgn val="ctr"/>
        <c:lblOffset val="100"/>
        <c:noMultiLvlLbl val="0"/>
      </c:catAx>
      <c:valAx>
        <c:axId val="417187040"/>
        <c:scaling>
          <c:orientation val="minMax"/>
        </c:scaling>
        <c:delete val="1"/>
        <c:axPos val="l"/>
        <c:numFmt formatCode="0%" sourceLinked="1"/>
        <c:majorTickMark val="out"/>
        <c:minorTickMark val="none"/>
        <c:tickLblPos val="none"/>
        <c:crossAx val="418820512"/>
        <c:crosses val="autoZero"/>
        <c:crossBetween val="between"/>
      </c:valAx>
      <c:spPr>
        <a:noFill/>
        <a:ln w="25400">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Danske</a:t>
            </a:r>
            <a:r>
              <a:rPr lang="da-DK" sz="1200" b="1" baseline="0" noProof="0" dirty="0" smtClean="0"/>
              <a:t> kvinders højeste uddannelsesniveau i 2011</a:t>
            </a:r>
            <a:endParaRPr lang="da-DK" sz="1200" b="1" noProof="0" dirty="0"/>
          </a:p>
        </c:rich>
      </c:tx>
      <c:overlay val="0"/>
      <c:spPr>
        <a:noFill/>
        <a:ln>
          <a:noFill/>
        </a:ln>
        <a:effectLst/>
      </c:spPr>
      <c:txPr>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46054040504296923"/>
          <c:y val="0.13946875000000017"/>
          <c:w val="0.5105372716523553"/>
          <c:h val="0.76697884822833395"/>
        </c:manualLayout>
      </c:layout>
      <c:barChart>
        <c:barDir val="bar"/>
        <c:grouping val="clustered"/>
        <c:varyColors val="0"/>
        <c:ser>
          <c:idx val="0"/>
          <c:order val="0"/>
          <c:tx>
            <c:strRef>
              <c:f>'Ark1'!$B$1</c:f>
              <c:strCache>
                <c:ptCount val="1"/>
                <c:pt idx="0">
                  <c:v>Kvinder</c:v>
                </c:pt>
              </c:strCache>
            </c:strRef>
          </c:tx>
          <c:spPr>
            <a:pattFill prst="wdDnDiag">
              <a:fgClr>
                <a:schemeClr val="accent1"/>
              </a:fgClr>
              <a:bgClr>
                <a:schemeClr val="bg1"/>
              </a:bgClr>
            </a:pattFill>
            <a:ln>
              <a:solidFill>
                <a:schemeClr val="tx1"/>
              </a:solidFill>
            </a:ln>
            <a:effectLst/>
          </c:spPr>
          <c:invertIfNegative val="0"/>
          <c:dPt>
            <c:idx val="1"/>
            <c:invertIfNegative val="0"/>
            <c:bubble3D val="0"/>
            <c:spPr>
              <a:blipFill>
                <a:blip xmlns:r="http://schemas.openxmlformats.org/officeDocument/2006/relationships" r:embed="rId3"/>
                <a:tile tx="0" ty="0" sx="100000" sy="100000" flip="none" algn="tl"/>
              </a:blipFill>
              <a:ln>
                <a:solidFill>
                  <a:schemeClr val="tx1"/>
                </a:solidFill>
              </a:ln>
              <a:effectLst/>
            </c:spPr>
          </c:dPt>
          <c:dPt>
            <c:idx val="2"/>
            <c:invertIfNegative val="0"/>
            <c:bubble3D val="0"/>
            <c:spPr>
              <a:solidFill>
                <a:srgbClr val="7030A0"/>
              </a:solidFill>
              <a:ln>
                <a:solidFill>
                  <a:schemeClr val="tx1"/>
                </a:solidFill>
              </a:ln>
              <a:effectLst/>
            </c:spPr>
          </c:dPt>
          <c:dPt>
            <c:idx val="3"/>
            <c:invertIfNegative val="0"/>
            <c:bubble3D val="0"/>
            <c:spPr>
              <a:solidFill>
                <a:srgbClr val="FF0000"/>
              </a:solidFill>
              <a:ln>
                <a:solidFill>
                  <a:schemeClr val="tx1"/>
                </a:solidFill>
              </a:ln>
              <a:effectLst/>
            </c:spPr>
          </c:dPt>
          <c:dPt>
            <c:idx val="4"/>
            <c:invertIfNegative val="0"/>
            <c:bubble3D val="0"/>
            <c:spPr>
              <a:solidFill>
                <a:schemeClr val="tx1"/>
              </a:solidFill>
              <a:ln>
                <a:solidFill>
                  <a:schemeClr val="tx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1"/>
          <c:showCatName val="0"/>
          <c:showSerName val="0"/>
          <c:showPercent val="0"/>
          <c:showBubbleSize val="0"/>
        </c:dLbls>
        <c:gapWidth val="182"/>
        <c:axId val="423773584"/>
        <c:axId val="423775152"/>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237735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23775152"/>
        <c:crosses val="autoZero"/>
        <c:auto val="0"/>
        <c:lblAlgn val="ctr"/>
        <c:lblOffset val="100"/>
        <c:noMultiLvlLbl val="0"/>
      </c:catAx>
      <c:valAx>
        <c:axId val="423775152"/>
        <c:scaling>
          <c:orientation val="minMax"/>
        </c:scaling>
        <c:delete val="1"/>
        <c:axPos val="t"/>
        <c:numFmt formatCode="0%" sourceLinked="1"/>
        <c:majorTickMark val="none"/>
        <c:minorTickMark val="none"/>
        <c:tickLblPos val="none"/>
        <c:crossAx val="42377358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da-DK" sz="1200"/>
              <a:t>Danske kvinders højeste uddannelsesniveau i 2011</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endParaRPr lang="da-DK"/>
        </a:p>
      </c:txPr>
    </c:title>
    <c:autoTitleDeleted val="0"/>
    <c:plotArea>
      <c:layout>
        <c:manualLayout>
          <c:layoutTarget val="inner"/>
          <c:xMode val="edge"/>
          <c:yMode val="edge"/>
          <c:x val="0.46054040504296923"/>
          <c:y val="0.22480880260616204"/>
          <c:w val="0.5105372716523553"/>
          <c:h val="0.68163886808275786"/>
        </c:manualLayout>
      </c:layout>
      <c:barChart>
        <c:barDir val="bar"/>
        <c:grouping val="clustered"/>
        <c:varyColors val="0"/>
        <c:ser>
          <c:idx val="0"/>
          <c:order val="0"/>
          <c:tx>
            <c:strRef>
              <c:f>'Ark1'!$B$1</c:f>
              <c:strCache>
                <c:ptCount val="1"/>
                <c:pt idx="0">
                  <c:v>Kvinder</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a-DK"/>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1"/>
          <c:showCatName val="0"/>
          <c:showSerName val="0"/>
          <c:showPercent val="0"/>
          <c:showBubbleSize val="0"/>
        </c:dLbls>
        <c:gapWidth val="65"/>
        <c:axId val="418981576"/>
        <c:axId val="418976872"/>
        <c:extLst>
          <c:ext xmlns:c15="http://schemas.microsoft.com/office/drawing/2012/chart" uri="{02D57815-91ED-43cb-92C2-25804820EDAC}">
            <c15:filteredBarSeries>
              <c15:ser>
                <c:idx val="1"/>
                <c:order val="1"/>
                <c:tx>
                  <c:strRef>
                    <c:extLst>
                      <c:ext uri="{02D57815-91ED-43cb-92C2-25804820EDAC}">
                        <c15:formulaRef>
                          <c15:sqref>'Ark1'!$C$1</c15:sqref>
                        </c15:formulaRef>
                      </c:ext>
                    </c:extLst>
                    <c:strCache>
                      <c:ptCount val="1"/>
                      <c:pt idx="0">
                        <c:v>Mænd</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a-DK"/>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BarSeries>
          </c:ext>
        </c:extLst>
      </c:barChart>
      <c:catAx>
        <c:axId val="418981576"/>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da-DK"/>
          </a:p>
        </c:txPr>
        <c:crossAx val="418976872"/>
        <c:crosses val="autoZero"/>
        <c:auto val="0"/>
        <c:lblAlgn val="ctr"/>
        <c:lblOffset val="100"/>
        <c:noMultiLvlLbl val="0"/>
      </c:catAx>
      <c:valAx>
        <c:axId val="418976872"/>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da-DK"/>
          </a:p>
        </c:txPr>
        <c:crossAx val="418981576"/>
        <c:crosses val="autoZero"/>
        <c:crossBetween val="between"/>
      </c:valAx>
      <c:spPr>
        <a:noFill/>
        <a:ln>
          <a:noFill/>
        </a:ln>
        <a:effectLst/>
      </c:spPr>
    </c:plotArea>
    <c:legend>
      <c:legendPos val="r"/>
      <c:layout>
        <c:manualLayout>
          <c:xMode val="edge"/>
          <c:yMode val="edge"/>
          <c:x val="0.7207977311179663"/>
          <c:y val="0.85524973031670382"/>
          <c:w val="0.1994610342597517"/>
          <c:h val="5.8043953897595632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da-DK"/>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da-DK"/>
              <a:t>Danske kvinders højeste uddannelsesniveau i 2011</a:t>
            </a: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169567248038724"/>
          <c:y val="0.15938148449455444"/>
          <c:w val="0.7851739262101376"/>
          <c:h val="0.68163886808275786"/>
        </c:manualLayout>
      </c:layout>
      <c:pie3DChart>
        <c:varyColors val="1"/>
        <c:ser>
          <c:idx val="0"/>
          <c:order val="0"/>
          <c:tx>
            <c:strRef>
              <c:f>'Ark1'!$B$1</c:f>
              <c:strCache>
                <c:ptCount val="1"/>
                <c:pt idx="0">
                  <c:v>Kvinder</c:v>
                </c:pt>
              </c:strCache>
            </c:strRef>
          </c:tx>
          <c:explosion val="44"/>
          <c:dPt>
            <c:idx val="0"/>
            <c:bubble3D val="0"/>
            <c:spPr>
              <a:gradFill rotWithShape="1">
                <a:gsLst>
                  <a:gs pos="0">
                    <a:schemeClr val="accent1">
                      <a:shade val="50000"/>
                      <a:tint val="50000"/>
                      <a:satMod val="300000"/>
                    </a:schemeClr>
                  </a:gs>
                  <a:gs pos="35000">
                    <a:schemeClr val="accent1">
                      <a:shade val="50000"/>
                      <a:tint val="37000"/>
                      <a:satMod val="300000"/>
                    </a:schemeClr>
                  </a:gs>
                  <a:gs pos="100000">
                    <a:schemeClr val="accent1">
                      <a:shade val="50000"/>
                      <a:tint val="15000"/>
                      <a:satMod val="350000"/>
                    </a:schemeClr>
                  </a:gs>
                </a:gsLst>
                <a:lin ang="16200000" scaled="1"/>
              </a:gradFill>
              <a:ln>
                <a:noFill/>
              </a:ln>
              <a:effectLst>
                <a:outerShdw blurRad="40000" dist="20000" dir="5400000" rotWithShape="0">
                  <a:srgbClr val="000000">
                    <a:alpha val="38000"/>
                  </a:srgbClr>
                </a:outerShdw>
              </a:effectLst>
              <a:sp3d/>
            </c:spPr>
          </c:dPt>
          <c:dPt>
            <c:idx val="1"/>
            <c:bubble3D val="0"/>
            <c:spPr>
              <a:gradFill rotWithShape="1">
                <a:gsLst>
                  <a:gs pos="0">
                    <a:schemeClr val="accent1">
                      <a:shade val="70000"/>
                      <a:tint val="50000"/>
                      <a:satMod val="300000"/>
                    </a:schemeClr>
                  </a:gs>
                  <a:gs pos="35000">
                    <a:schemeClr val="accent1">
                      <a:shade val="70000"/>
                      <a:tint val="37000"/>
                      <a:satMod val="300000"/>
                    </a:schemeClr>
                  </a:gs>
                  <a:gs pos="100000">
                    <a:schemeClr val="accent1">
                      <a:shade val="70000"/>
                      <a:tint val="15000"/>
                      <a:satMod val="350000"/>
                    </a:schemeClr>
                  </a:gs>
                </a:gsLst>
                <a:lin ang="16200000" scaled="1"/>
              </a:gradFill>
              <a:ln>
                <a:noFill/>
              </a:ln>
              <a:effectLst>
                <a:outerShdw blurRad="40000" dist="20000" dir="5400000" rotWithShape="0">
                  <a:srgbClr val="000000">
                    <a:alpha val="38000"/>
                  </a:srgbClr>
                </a:outerShdw>
              </a:effectLst>
              <a:sp3d/>
            </c:spPr>
          </c:dPt>
          <c:dPt>
            <c:idx val="2"/>
            <c:bubble3D val="0"/>
            <c:spPr>
              <a:gradFill rotWithShape="1">
                <a:gsLst>
                  <a:gs pos="0">
                    <a:schemeClr val="accent1">
                      <a:shade val="90000"/>
                      <a:tint val="50000"/>
                      <a:satMod val="300000"/>
                    </a:schemeClr>
                  </a:gs>
                  <a:gs pos="35000">
                    <a:schemeClr val="accent1">
                      <a:shade val="90000"/>
                      <a:tint val="37000"/>
                      <a:satMod val="300000"/>
                    </a:schemeClr>
                  </a:gs>
                  <a:gs pos="100000">
                    <a:schemeClr val="accent1">
                      <a:shade val="90000"/>
                      <a:tint val="15000"/>
                      <a:satMod val="350000"/>
                    </a:schemeClr>
                  </a:gs>
                </a:gsLst>
                <a:lin ang="16200000" scaled="1"/>
              </a:gradFill>
              <a:ln>
                <a:noFill/>
              </a:ln>
              <a:effectLst>
                <a:outerShdw blurRad="40000" dist="20000" dir="5400000" rotWithShape="0">
                  <a:srgbClr val="000000">
                    <a:alpha val="38000"/>
                  </a:srgbClr>
                </a:outerShdw>
              </a:effectLst>
              <a:sp3d/>
            </c:spPr>
          </c:dPt>
          <c:dPt>
            <c:idx val="3"/>
            <c:bubble3D val="0"/>
            <c:spPr>
              <a:gradFill rotWithShape="1">
                <a:gsLst>
                  <a:gs pos="0">
                    <a:schemeClr val="accent1">
                      <a:tint val="90000"/>
                      <a:tint val="50000"/>
                      <a:satMod val="300000"/>
                    </a:schemeClr>
                  </a:gs>
                  <a:gs pos="35000">
                    <a:schemeClr val="accent1">
                      <a:tint val="90000"/>
                      <a:tint val="37000"/>
                      <a:satMod val="300000"/>
                    </a:schemeClr>
                  </a:gs>
                  <a:gs pos="100000">
                    <a:schemeClr val="accent1">
                      <a:tint val="90000"/>
                      <a:tint val="15000"/>
                      <a:satMod val="350000"/>
                    </a:schemeClr>
                  </a:gs>
                </a:gsLst>
                <a:lin ang="16200000" scaled="1"/>
              </a:gradFill>
              <a:ln>
                <a:noFill/>
              </a:ln>
              <a:effectLst>
                <a:outerShdw blurRad="40000" dist="20000" dir="5400000" rotWithShape="0">
                  <a:srgbClr val="000000">
                    <a:alpha val="38000"/>
                  </a:srgbClr>
                </a:outerShdw>
              </a:effectLst>
              <a:sp3d/>
            </c:spPr>
          </c:dPt>
          <c:dPt>
            <c:idx val="4"/>
            <c:bubble3D val="0"/>
            <c:spPr>
              <a:gradFill rotWithShape="1">
                <a:gsLst>
                  <a:gs pos="0">
                    <a:schemeClr val="accent1">
                      <a:tint val="70000"/>
                      <a:tint val="50000"/>
                      <a:satMod val="300000"/>
                    </a:schemeClr>
                  </a:gs>
                  <a:gs pos="35000">
                    <a:schemeClr val="accent1">
                      <a:tint val="70000"/>
                      <a:tint val="37000"/>
                      <a:satMod val="300000"/>
                    </a:schemeClr>
                  </a:gs>
                  <a:gs pos="100000">
                    <a:schemeClr val="accent1">
                      <a:tint val="70000"/>
                      <a:tint val="15000"/>
                      <a:satMod val="350000"/>
                    </a:schemeClr>
                  </a:gs>
                </a:gsLst>
                <a:lin ang="16200000" scaled="1"/>
              </a:gradFill>
              <a:ln>
                <a:noFill/>
              </a:ln>
              <a:effectLst>
                <a:outerShdw blurRad="40000" dist="20000" dir="5400000" rotWithShape="0">
                  <a:srgbClr val="000000">
                    <a:alpha val="38000"/>
                  </a:srgbClr>
                </a:outerShdw>
              </a:effectLst>
              <a:sp3d/>
            </c:spPr>
          </c:dPt>
          <c:dPt>
            <c:idx val="5"/>
            <c:bubble3D val="0"/>
            <c:spPr>
              <a:gradFill rotWithShape="1">
                <a:gsLst>
                  <a:gs pos="0">
                    <a:schemeClr val="accent1">
                      <a:tint val="50000"/>
                      <a:tint val="50000"/>
                      <a:satMod val="300000"/>
                    </a:schemeClr>
                  </a:gs>
                  <a:gs pos="35000">
                    <a:schemeClr val="accent1">
                      <a:tint val="50000"/>
                      <a:tint val="37000"/>
                      <a:satMod val="300000"/>
                    </a:schemeClr>
                  </a:gs>
                  <a:gs pos="100000">
                    <a:schemeClr val="accent1">
                      <a:tint val="50000"/>
                      <a:tint val="15000"/>
                      <a:satMod val="350000"/>
                    </a:schemeClr>
                  </a:gs>
                </a:gsLst>
                <a:lin ang="16200000" scaled="1"/>
              </a:gradFill>
              <a:ln>
                <a:noFill/>
              </a:ln>
              <a:effectLst>
                <a:outerShdw blurRad="40000" dist="20000" dir="5400000" rotWithShape="0">
                  <a:srgbClr val="000000">
                    <a:alpha val="38000"/>
                  </a:srgbClr>
                </a:outerShdw>
              </a:effectLst>
              <a:sp3d/>
            </c:spPr>
          </c:dPt>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0"/>
          <c:showCatName val="0"/>
          <c:showSerName val="0"/>
          <c:showPercent val="0"/>
          <c:showBubbleSize val="0"/>
          <c:showLeaderLines val="0"/>
        </c:dLbls>
        <c:extLst>
          <c:ext xmlns:c15="http://schemas.microsoft.com/office/drawing/2012/chart" uri="{02D57815-91ED-43cb-92C2-25804820EDAC}">
            <c15:filteredPieSeries>
              <c15:ser>
                <c:idx val="1"/>
                <c:order val="1"/>
                <c:tx>
                  <c:strRef>
                    <c:extLst>
                      <c:ext uri="{02D57815-91ED-43cb-92C2-25804820EDAC}">
                        <c15:formulaRef>
                          <c15:sqref>'Ark1'!$C$1</c15:sqref>
                        </c15:formulaRef>
                      </c:ext>
                    </c:extLst>
                    <c:strCache>
                      <c:ptCount val="1"/>
                      <c:pt idx="0">
                        <c:v>Mænd</c:v>
                      </c:pt>
                    </c:strCache>
                  </c:strRef>
                </c:tx>
                <c:dPt>
                  <c:idx val="0"/>
                  <c:bubble3D val="0"/>
                  <c:spPr>
                    <a:gradFill rotWithShape="1">
                      <a:gsLst>
                        <a:gs pos="0">
                          <a:schemeClr val="accent1">
                            <a:shade val="50000"/>
                            <a:tint val="50000"/>
                            <a:satMod val="300000"/>
                          </a:schemeClr>
                        </a:gs>
                        <a:gs pos="35000">
                          <a:schemeClr val="accent1">
                            <a:shade val="50000"/>
                            <a:tint val="37000"/>
                            <a:satMod val="300000"/>
                          </a:schemeClr>
                        </a:gs>
                        <a:gs pos="100000">
                          <a:schemeClr val="accent1">
                            <a:shade val="50000"/>
                            <a:tint val="15000"/>
                            <a:satMod val="350000"/>
                          </a:schemeClr>
                        </a:gs>
                      </a:gsLst>
                      <a:lin ang="16200000" scaled="1"/>
                    </a:gradFill>
                    <a:ln>
                      <a:noFill/>
                    </a:ln>
                    <a:effectLst>
                      <a:outerShdw blurRad="40000" dist="20000" dir="5400000" rotWithShape="0">
                        <a:srgbClr val="000000">
                          <a:alpha val="38000"/>
                        </a:srgbClr>
                      </a:outerShdw>
                    </a:effectLst>
                    <a:sp3d/>
                  </c:spPr>
                </c:dPt>
                <c:dPt>
                  <c:idx val="1"/>
                  <c:bubble3D val="0"/>
                  <c:spPr>
                    <a:gradFill rotWithShape="1">
                      <a:gsLst>
                        <a:gs pos="0">
                          <a:schemeClr val="accent1">
                            <a:shade val="70000"/>
                            <a:tint val="50000"/>
                            <a:satMod val="300000"/>
                          </a:schemeClr>
                        </a:gs>
                        <a:gs pos="35000">
                          <a:schemeClr val="accent1">
                            <a:shade val="70000"/>
                            <a:tint val="37000"/>
                            <a:satMod val="300000"/>
                          </a:schemeClr>
                        </a:gs>
                        <a:gs pos="100000">
                          <a:schemeClr val="accent1">
                            <a:shade val="70000"/>
                            <a:tint val="15000"/>
                            <a:satMod val="350000"/>
                          </a:schemeClr>
                        </a:gs>
                      </a:gsLst>
                      <a:lin ang="16200000" scaled="1"/>
                    </a:gradFill>
                    <a:ln>
                      <a:noFill/>
                    </a:ln>
                    <a:effectLst>
                      <a:outerShdw blurRad="40000" dist="20000" dir="5400000" rotWithShape="0">
                        <a:srgbClr val="000000">
                          <a:alpha val="38000"/>
                        </a:srgbClr>
                      </a:outerShdw>
                    </a:effectLst>
                    <a:sp3d/>
                  </c:spPr>
                </c:dPt>
                <c:dPt>
                  <c:idx val="2"/>
                  <c:bubble3D val="0"/>
                  <c:spPr>
                    <a:gradFill rotWithShape="1">
                      <a:gsLst>
                        <a:gs pos="0">
                          <a:schemeClr val="accent1">
                            <a:shade val="90000"/>
                            <a:tint val="50000"/>
                            <a:satMod val="300000"/>
                          </a:schemeClr>
                        </a:gs>
                        <a:gs pos="35000">
                          <a:schemeClr val="accent1">
                            <a:shade val="90000"/>
                            <a:tint val="37000"/>
                            <a:satMod val="300000"/>
                          </a:schemeClr>
                        </a:gs>
                        <a:gs pos="100000">
                          <a:schemeClr val="accent1">
                            <a:shade val="90000"/>
                            <a:tint val="15000"/>
                            <a:satMod val="350000"/>
                          </a:schemeClr>
                        </a:gs>
                      </a:gsLst>
                      <a:lin ang="16200000" scaled="1"/>
                    </a:gradFill>
                    <a:ln>
                      <a:noFill/>
                    </a:ln>
                    <a:effectLst>
                      <a:outerShdw blurRad="40000" dist="20000" dir="5400000" rotWithShape="0">
                        <a:srgbClr val="000000">
                          <a:alpha val="38000"/>
                        </a:srgbClr>
                      </a:outerShdw>
                    </a:effectLst>
                    <a:sp3d/>
                  </c:spPr>
                </c:dPt>
                <c:dPt>
                  <c:idx val="3"/>
                  <c:bubble3D val="0"/>
                  <c:spPr>
                    <a:gradFill rotWithShape="1">
                      <a:gsLst>
                        <a:gs pos="0">
                          <a:schemeClr val="accent1">
                            <a:tint val="90000"/>
                            <a:tint val="50000"/>
                            <a:satMod val="300000"/>
                          </a:schemeClr>
                        </a:gs>
                        <a:gs pos="35000">
                          <a:schemeClr val="accent1">
                            <a:tint val="90000"/>
                            <a:tint val="37000"/>
                            <a:satMod val="300000"/>
                          </a:schemeClr>
                        </a:gs>
                        <a:gs pos="100000">
                          <a:schemeClr val="accent1">
                            <a:tint val="90000"/>
                            <a:tint val="15000"/>
                            <a:satMod val="350000"/>
                          </a:schemeClr>
                        </a:gs>
                      </a:gsLst>
                      <a:lin ang="16200000" scaled="1"/>
                    </a:gradFill>
                    <a:ln>
                      <a:noFill/>
                    </a:ln>
                    <a:effectLst>
                      <a:outerShdw blurRad="40000" dist="20000" dir="5400000" rotWithShape="0">
                        <a:srgbClr val="000000">
                          <a:alpha val="38000"/>
                        </a:srgbClr>
                      </a:outerShdw>
                    </a:effectLst>
                    <a:sp3d/>
                  </c:spPr>
                </c:dPt>
                <c:dPt>
                  <c:idx val="4"/>
                  <c:bubble3D val="0"/>
                  <c:spPr>
                    <a:gradFill rotWithShape="1">
                      <a:gsLst>
                        <a:gs pos="0">
                          <a:schemeClr val="accent1">
                            <a:tint val="70000"/>
                            <a:tint val="50000"/>
                            <a:satMod val="300000"/>
                          </a:schemeClr>
                        </a:gs>
                        <a:gs pos="35000">
                          <a:schemeClr val="accent1">
                            <a:tint val="70000"/>
                            <a:tint val="37000"/>
                            <a:satMod val="300000"/>
                          </a:schemeClr>
                        </a:gs>
                        <a:gs pos="100000">
                          <a:schemeClr val="accent1">
                            <a:tint val="70000"/>
                            <a:tint val="15000"/>
                            <a:satMod val="350000"/>
                          </a:schemeClr>
                        </a:gs>
                      </a:gsLst>
                      <a:lin ang="16200000" scaled="1"/>
                    </a:gradFill>
                    <a:ln>
                      <a:noFill/>
                    </a:ln>
                    <a:effectLst>
                      <a:outerShdw blurRad="40000" dist="20000" dir="5400000" rotWithShape="0">
                        <a:srgbClr val="000000">
                          <a:alpha val="38000"/>
                        </a:srgbClr>
                      </a:outerShdw>
                    </a:effectLst>
                    <a:sp3d/>
                  </c:spPr>
                </c:dPt>
                <c:dPt>
                  <c:idx val="5"/>
                  <c:bubble3D val="0"/>
                  <c:spPr>
                    <a:gradFill rotWithShape="1">
                      <a:gsLst>
                        <a:gs pos="0">
                          <a:schemeClr val="accent1">
                            <a:tint val="50000"/>
                            <a:tint val="50000"/>
                            <a:satMod val="300000"/>
                          </a:schemeClr>
                        </a:gs>
                        <a:gs pos="35000">
                          <a:schemeClr val="accent1">
                            <a:tint val="50000"/>
                            <a:tint val="37000"/>
                            <a:satMod val="300000"/>
                          </a:schemeClr>
                        </a:gs>
                        <a:gs pos="100000">
                          <a:schemeClr val="accent1">
                            <a:tint val="50000"/>
                            <a:tint val="15000"/>
                            <a:satMod val="350000"/>
                          </a:schemeClr>
                        </a:gs>
                      </a:gsLst>
                      <a:lin ang="16200000" scaled="1"/>
                    </a:gradFill>
                    <a:ln>
                      <a:noFill/>
                    </a:ln>
                    <a:effectLst>
                      <a:outerShdw blurRad="40000" dist="20000" dir="5400000" rotWithShape="0">
                        <a:srgbClr val="000000">
                          <a:alpha val="38000"/>
                        </a:srgbClr>
                      </a:outerShdw>
                    </a:effectLst>
                    <a:sp3d/>
                  </c:spPr>
                </c:dPt>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PieSeries>
          </c:ext>
        </c:extLst>
      </c:pie3DChart>
      <c:spPr>
        <a:noFill/>
        <a:ln>
          <a:noFill/>
        </a:ln>
        <a:effectLst/>
      </c:spPr>
    </c:plotArea>
    <c:legend>
      <c:legendPos val="b"/>
      <c:layout>
        <c:manualLayout>
          <c:xMode val="edge"/>
          <c:yMode val="edge"/>
          <c:x val="4.2085114953437676E-2"/>
          <c:y val="0.71005192971390252"/>
          <c:w val="0.95263341684187153"/>
          <c:h val="0.2102974221502273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da-DK"/>
        </a:p>
      </c:txPr>
    </c:legend>
    <c:plotVisOnly val="1"/>
    <c:dispBlanksAs val="zero"/>
    <c:showDLblsOverMax val="0"/>
  </c:chart>
  <c:spPr>
    <a:noFill/>
    <a:ln>
      <a:solidFill>
        <a:schemeClr val="tx1"/>
      </a:solidFill>
    </a:ln>
    <a:effectLst/>
  </c:spPr>
  <c:txPr>
    <a:bodyPr/>
    <a:lstStyle/>
    <a:p>
      <a:pPr>
        <a:defRPr/>
      </a:pPr>
      <a:endParaRPr lang="da-DK"/>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da-DK" sz="1050" b="1"/>
              <a:t>Kvinders højeste uddannelse i 2011</a:t>
            </a:r>
          </a:p>
        </c:rich>
      </c:tx>
      <c:overlay val="0"/>
      <c:spPr>
        <a:noFill/>
        <a:ln>
          <a:noFill/>
        </a:ln>
        <a:effectLst/>
      </c:spPr>
    </c:title>
    <c:autoTitleDeleted val="0"/>
    <c:view3D>
      <c:rotX val="20"/>
      <c:rotY val="320"/>
      <c:rAngAx val="0"/>
      <c:perspective val="24"/>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745064230091377"/>
          <c:y val="9.8315927859867508E-2"/>
          <c:w val="0.43385751965638331"/>
          <c:h val="0.83164740954708805"/>
        </c:manualLayout>
      </c:layout>
      <c:pie3DChart>
        <c:varyColors val="1"/>
        <c:ser>
          <c:idx val="0"/>
          <c:order val="0"/>
          <c:tx>
            <c:strRef>
              <c:f>'Ark1'!$B$1</c:f>
              <c:strCache>
                <c:ptCount val="1"/>
                <c:pt idx="0">
                  <c:v>Kvinder</c:v>
                </c:pt>
              </c:strCache>
            </c:strRef>
          </c:tx>
          <c:dPt>
            <c:idx val="0"/>
            <c:bubble3D val="0"/>
            <c:spPr>
              <a:solidFill>
                <a:schemeClr val="accent1">
                  <a:shade val="50000"/>
                </a:schemeClr>
              </a:solidFill>
              <a:ln w="25400">
                <a:solidFill>
                  <a:schemeClr val="lt1"/>
                </a:solidFill>
              </a:ln>
              <a:effectLst/>
              <a:sp3d contourW="25400">
                <a:contourClr>
                  <a:schemeClr val="lt1"/>
                </a:contourClr>
              </a:sp3d>
            </c:spPr>
          </c:dPt>
          <c:dPt>
            <c:idx val="1"/>
            <c:bubble3D val="0"/>
            <c:spPr>
              <a:pattFill prst="wdDnDiag">
                <a:fgClr>
                  <a:schemeClr val="accent1">
                    <a:shade val="70000"/>
                  </a:schemeClr>
                </a:fgClr>
                <a:bgClr>
                  <a:schemeClr val="bg1"/>
                </a:bgClr>
              </a:pattFill>
              <a:ln w="25400">
                <a:solidFill>
                  <a:schemeClr val="lt1"/>
                </a:solidFill>
              </a:ln>
              <a:effectLst/>
              <a:sp3d contourW="25400">
                <a:contourClr>
                  <a:schemeClr val="lt1"/>
                </a:contourClr>
              </a:sp3d>
            </c:spPr>
          </c:dPt>
          <c:dPt>
            <c:idx val="2"/>
            <c:bubble3D val="0"/>
            <c:spPr>
              <a:solidFill>
                <a:schemeClr val="accent1">
                  <a:shade val="90000"/>
                </a:schemeClr>
              </a:solidFill>
              <a:ln w="25400">
                <a:solidFill>
                  <a:schemeClr val="lt1"/>
                </a:solidFill>
              </a:ln>
              <a:effectLst/>
              <a:sp3d contourW="25400">
                <a:contourClr>
                  <a:schemeClr val="lt1"/>
                </a:contourClr>
              </a:sp3d>
            </c:spPr>
          </c:dPt>
          <c:dPt>
            <c:idx val="3"/>
            <c:bubble3D val="0"/>
            <c:spPr>
              <a:solidFill>
                <a:schemeClr val="accent1">
                  <a:tint val="84000"/>
                </a:schemeClr>
              </a:solidFill>
              <a:ln w="25400">
                <a:solidFill>
                  <a:schemeClr val="lt1"/>
                </a:solidFill>
              </a:ln>
              <a:effectLst/>
              <a:sp3d contourW="25400">
                <a:contourClr>
                  <a:schemeClr val="lt1"/>
                </a:contourClr>
              </a:sp3d>
            </c:spPr>
          </c:dPt>
          <c:dPt>
            <c:idx val="4"/>
            <c:bubble3D val="0"/>
            <c:spPr>
              <a:solidFill>
                <a:schemeClr val="accent1">
                  <a:tint val="70000"/>
                </a:schemeClr>
              </a:solidFill>
              <a:ln w="25400">
                <a:solidFill>
                  <a:schemeClr val="lt1"/>
                </a:solidFill>
              </a:ln>
              <a:effectLst/>
              <a:sp3d contourW="25400">
                <a:contourClr>
                  <a:schemeClr val="lt1"/>
                </a:contourClr>
              </a:sp3d>
            </c:spPr>
          </c:dPt>
          <c:dPt>
            <c:idx val="5"/>
            <c:bubble3D val="0"/>
            <c:spPr>
              <a:solidFill>
                <a:schemeClr val="accent1">
                  <a:tint val="90000"/>
                </a:schemeClr>
              </a:solidFill>
              <a:ln w="25400">
                <a:solidFill>
                  <a:schemeClr val="lt1"/>
                </a:solidFill>
              </a:ln>
              <a:effectLst/>
              <a:sp3d contourW="25400">
                <a:contourClr>
                  <a:schemeClr val="lt1"/>
                </a:contourClr>
              </a:sp3d>
            </c:spPr>
          </c:dPt>
          <c:cat>
            <c:strRef>
              <c:f>'Ark1'!$A$2:$A$3</c:f>
              <c:strCache>
                <c:ptCount val="2"/>
                <c:pt idx="0">
                  <c:v>Grundskole</c:v>
                </c:pt>
                <c:pt idx="1">
                  <c:v>Øvrige</c:v>
                </c:pt>
              </c:strCache>
            </c:strRef>
          </c:cat>
          <c:val>
            <c:numRef>
              <c:f>'Ark1'!$B$2:$B$3</c:f>
              <c:numCache>
                <c:formatCode>0%</c:formatCode>
                <c:ptCount val="2"/>
                <c:pt idx="0">
                  <c:v>0.24400000000000013</c:v>
                </c:pt>
                <c:pt idx="1">
                  <c:v>0.75600000000000056</c:v>
                </c:pt>
              </c:numCache>
            </c:numRef>
          </c:val>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a-DK"/>
        </a:p>
      </c:txPr>
    </c:legend>
    <c:plotVisOnly val="1"/>
    <c:dispBlanksAs val="zero"/>
    <c:showDLblsOverMax val="0"/>
  </c:chart>
  <c:spPr>
    <a:noFill/>
    <a:ln>
      <a:solidFill>
        <a:schemeClr val="tx1"/>
      </a:solidFill>
    </a:ln>
    <a:effectLst/>
  </c:spPr>
  <c:txPr>
    <a:bodyPr/>
    <a:lstStyle/>
    <a:p>
      <a:pPr>
        <a:defRPr/>
      </a:pPr>
      <a:endParaRPr lang="da-DK"/>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da-DK" sz="1050" b="1"/>
              <a:t>Kvinders højeste uddannelse i 2011</a:t>
            </a:r>
          </a:p>
        </c:rich>
      </c:tx>
      <c:overlay val="0"/>
      <c:spPr>
        <a:noFill/>
        <a:ln>
          <a:noFill/>
        </a:ln>
        <a:effectLst/>
      </c:spPr>
    </c:title>
    <c:autoTitleDeleted val="0"/>
    <c:view3D>
      <c:rotX val="20"/>
      <c:rotY val="140"/>
      <c:rAngAx val="0"/>
      <c:perspective val="24"/>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745064230091377"/>
          <c:y val="9.8315927859867508E-2"/>
          <c:w val="0.43385751965638331"/>
          <c:h val="0.83164740954708805"/>
        </c:manualLayout>
      </c:layout>
      <c:pie3DChart>
        <c:varyColors val="1"/>
        <c:ser>
          <c:idx val="0"/>
          <c:order val="0"/>
          <c:tx>
            <c:strRef>
              <c:f>'Ark1'!$B$1</c:f>
              <c:strCache>
                <c:ptCount val="1"/>
                <c:pt idx="0">
                  <c:v>Kvinder</c:v>
                </c:pt>
              </c:strCache>
            </c:strRef>
          </c:tx>
          <c:dPt>
            <c:idx val="0"/>
            <c:bubble3D val="0"/>
            <c:spPr>
              <a:solidFill>
                <a:schemeClr val="accent1">
                  <a:shade val="50000"/>
                </a:schemeClr>
              </a:solidFill>
              <a:ln w="25400">
                <a:solidFill>
                  <a:schemeClr val="lt1"/>
                </a:solidFill>
              </a:ln>
              <a:effectLst/>
              <a:sp3d contourW="25400">
                <a:contourClr>
                  <a:schemeClr val="lt1"/>
                </a:contourClr>
              </a:sp3d>
            </c:spPr>
          </c:dPt>
          <c:dPt>
            <c:idx val="1"/>
            <c:bubble3D val="0"/>
            <c:spPr>
              <a:pattFill prst="wdDnDiag">
                <a:fgClr>
                  <a:schemeClr val="accent1">
                    <a:shade val="70000"/>
                  </a:schemeClr>
                </a:fgClr>
                <a:bgClr>
                  <a:schemeClr val="bg1"/>
                </a:bgClr>
              </a:pattFill>
              <a:ln w="25400">
                <a:solidFill>
                  <a:schemeClr val="lt1"/>
                </a:solidFill>
              </a:ln>
              <a:effectLst/>
              <a:sp3d contourW="25400">
                <a:contourClr>
                  <a:schemeClr val="lt1"/>
                </a:contourClr>
              </a:sp3d>
            </c:spPr>
          </c:dPt>
          <c:dPt>
            <c:idx val="2"/>
            <c:bubble3D val="0"/>
            <c:spPr>
              <a:solidFill>
                <a:schemeClr val="accent1">
                  <a:shade val="90000"/>
                </a:schemeClr>
              </a:solidFill>
              <a:ln w="25400">
                <a:solidFill>
                  <a:schemeClr val="lt1"/>
                </a:solidFill>
              </a:ln>
              <a:effectLst/>
              <a:sp3d contourW="25400">
                <a:contourClr>
                  <a:schemeClr val="lt1"/>
                </a:contourClr>
              </a:sp3d>
            </c:spPr>
          </c:dPt>
          <c:dPt>
            <c:idx val="3"/>
            <c:bubble3D val="0"/>
            <c:spPr>
              <a:solidFill>
                <a:schemeClr val="accent1">
                  <a:tint val="84000"/>
                </a:schemeClr>
              </a:solidFill>
              <a:ln w="25400">
                <a:solidFill>
                  <a:schemeClr val="lt1"/>
                </a:solidFill>
              </a:ln>
              <a:effectLst/>
              <a:sp3d contourW="25400">
                <a:contourClr>
                  <a:schemeClr val="lt1"/>
                </a:contourClr>
              </a:sp3d>
            </c:spPr>
          </c:dPt>
          <c:dPt>
            <c:idx val="4"/>
            <c:bubble3D val="0"/>
            <c:spPr>
              <a:solidFill>
                <a:schemeClr val="accent1">
                  <a:tint val="70000"/>
                </a:schemeClr>
              </a:solidFill>
              <a:ln w="25400">
                <a:solidFill>
                  <a:schemeClr val="lt1"/>
                </a:solidFill>
              </a:ln>
              <a:effectLst/>
              <a:sp3d contourW="25400">
                <a:contourClr>
                  <a:schemeClr val="lt1"/>
                </a:contourClr>
              </a:sp3d>
            </c:spPr>
          </c:dPt>
          <c:dPt>
            <c:idx val="5"/>
            <c:bubble3D val="0"/>
            <c:spPr>
              <a:solidFill>
                <a:schemeClr val="accent1">
                  <a:tint val="90000"/>
                </a:schemeClr>
              </a:solidFill>
              <a:ln w="25400">
                <a:solidFill>
                  <a:schemeClr val="lt1"/>
                </a:solidFill>
              </a:ln>
              <a:effectLst/>
              <a:sp3d contourW="25400">
                <a:contourClr>
                  <a:schemeClr val="lt1"/>
                </a:contourClr>
              </a:sp3d>
            </c:spPr>
          </c:dPt>
          <c:cat>
            <c:strRef>
              <c:f>'Ark1'!$A$2:$A$3</c:f>
              <c:strCache>
                <c:ptCount val="2"/>
                <c:pt idx="0">
                  <c:v>Grundskole</c:v>
                </c:pt>
                <c:pt idx="1">
                  <c:v>Øvrige</c:v>
                </c:pt>
              </c:strCache>
            </c:strRef>
          </c:cat>
          <c:val>
            <c:numRef>
              <c:f>'Ark1'!$B$2:$B$3</c:f>
              <c:numCache>
                <c:formatCode>0%</c:formatCode>
                <c:ptCount val="2"/>
                <c:pt idx="0">
                  <c:v>0.24400000000000013</c:v>
                </c:pt>
                <c:pt idx="1">
                  <c:v>0.75600000000000056</c:v>
                </c:pt>
              </c:numCache>
            </c:numRef>
          </c:val>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a-DK"/>
        </a:p>
      </c:txPr>
    </c:legend>
    <c:plotVisOnly val="1"/>
    <c:dispBlanksAs val="zero"/>
    <c:showDLblsOverMax val="0"/>
  </c:chart>
  <c:spPr>
    <a:noFill/>
    <a:ln>
      <a:solidFill>
        <a:schemeClr val="tx1"/>
      </a:solidFill>
    </a:ln>
    <a:effectLst/>
  </c:spPr>
  <c:txPr>
    <a:bodyPr/>
    <a:lstStyle/>
    <a:p>
      <a:pPr>
        <a:defRPr/>
      </a:pPr>
      <a:endParaRPr lang="da-DK"/>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da-DK" sz="1200"/>
              <a:t>Danske kvinders højeste uddannelsesniveau i 2011</a:t>
            </a:r>
          </a:p>
        </c:rich>
      </c:tx>
      <c:overlay val="0"/>
      <c:spPr>
        <a:noFill/>
        <a:ln>
          <a:noFill/>
        </a:ln>
        <a:effectLst/>
      </c:spPr>
    </c:title>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563407322187007E-2"/>
          <c:y val="0.23618746662557208"/>
          <c:w val="0.74662669462198328"/>
          <c:h val="0.68163886808275786"/>
        </c:manualLayout>
      </c:layout>
      <c:bar3DChart>
        <c:barDir val="col"/>
        <c:grouping val="standard"/>
        <c:varyColors val="0"/>
        <c:ser>
          <c:idx val="0"/>
          <c:order val="0"/>
          <c:tx>
            <c:strRef>
              <c:f>'Ark1'!$B$1</c:f>
              <c:strCache>
                <c:ptCount val="1"/>
                <c:pt idx="0">
                  <c:v>Kvinder</c:v>
                </c:pt>
              </c:strCache>
            </c:strRef>
          </c:tx>
          <c:spPr>
            <a:pattFill prst="wdDnDiag">
              <a:fgClr>
                <a:schemeClr val="accent1"/>
              </a:fgClr>
              <a:bgClr>
                <a:schemeClr val="bg1"/>
              </a:bgClr>
            </a:pattFill>
            <a:ln w="9525" cap="flat" cmpd="sng" algn="ctr">
              <a:solidFill>
                <a:schemeClr val="lt1">
                  <a:alpha val="50000"/>
                </a:schemeClr>
              </a:solidFill>
              <a:round/>
            </a:ln>
            <a:effectLst/>
            <a:sp3d contourW="9525">
              <a:contourClr>
                <a:schemeClr val="lt1">
                  <a:alpha val="50000"/>
                </a:schemeClr>
              </a:contourClr>
            </a:sp3d>
          </c:spPr>
          <c:invertIfNegative val="0"/>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ser>
          <c:idx val="1"/>
          <c:order val="1"/>
          <c:tx>
            <c:strRef>
              <c:f>'Ark1'!$C$1</c:f>
              <c:strCache>
                <c:ptCount val="1"/>
                <c:pt idx="0">
                  <c:v>Mænd</c:v>
                </c:pt>
              </c:strCache>
            </c:strRef>
          </c:tx>
          <c:spPr>
            <a:solidFill>
              <a:schemeClr val="accent1"/>
            </a:solidFill>
            <a:ln w="9525" cap="flat" cmpd="sng" algn="ctr">
              <a:solidFill>
                <a:schemeClr val="lt1">
                  <a:alpha val="50000"/>
                </a:schemeClr>
              </a:solidFill>
              <a:round/>
            </a:ln>
            <a:effectLst/>
            <a:sp3d contourW="9525">
              <a:contourClr>
                <a:schemeClr val="lt1">
                  <a:alpha val="50000"/>
                </a:schemeClr>
              </a:contourClr>
            </a:sp3d>
          </c:spPr>
          <c:invertIfNegative val="0"/>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'Ark1'!$C$2:$C$7</c:f>
              <c:numCache>
                <c:formatCode>0%</c:formatCode>
                <c:ptCount val="6"/>
                <c:pt idx="0">
                  <c:v>0.29900000000000032</c:v>
                </c:pt>
                <c:pt idx="1">
                  <c:v>9.5000000000000043E-2</c:v>
                </c:pt>
                <c:pt idx="2">
                  <c:v>0.30100000000000032</c:v>
                </c:pt>
                <c:pt idx="3">
                  <c:v>0.23400000000000001</c:v>
                </c:pt>
                <c:pt idx="4">
                  <c:v>6.7000000000000004E-2</c:v>
                </c:pt>
                <c:pt idx="5">
                  <c:v>4.0000000000000044E-3</c:v>
                </c:pt>
              </c:numCache>
            </c:numRef>
          </c:val>
        </c:ser>
        <c:dLbls>
          <c:showLegendKey val="0"/>
          <c:showVal val="0"/>
          <c:showCatName val="0"/>
          <c:showSerName val="0"/>
          <c:showPercent val="0"/>
          <c:showBubbleSize val="0"/>
        </c:dLbls>
        <c:gapWidth val="65"/>
        <c:shape val="box"/>
        <c:axId val="420424944"/>
        <c:axId val="420424552"/>
        <c:axId val="293908736"/>
      </c:bar3DChart>
      <c:catAx>
        <c:axId val="420424944"/>
        <c:scaling>
          <c:orientation val="maxMin"/>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da-DK"/>
          </a:p>
        </c:txPr>
        <c:crossAx val="420424552"/>
        <c:crosses val="autoZero"/>
        <c:auto val="0"/>
        <c:lblAlgn val="ctr"/>
        <c:lblOffset val="100"/>
        <c:noMultiLvlLbl val="0"/>
      </c:catAx>
      <c:valAx>
        <c:axId val="420424552"/>
        <c:scaling>
          <c:orientation val="minMax"/>
        </c:scaling>
        <c:delete val="0"/>
        <c:axPos val="r"/>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da-DK"/>
          </a:p>
        </c:txPr>
        <c:crossAx val="420424944"/>
        <c:crosses val="autoZero"/>
        <c:crossBetween val="between"/>
      </c:valAx>
      <c:serAx>
        <c:axId val="293908736"/>
        <c:scaling>
          <c:orientation val="minMax"/>
        </c:scaling>
        <c:delete val="0"/>
        <c:axPos val="b"/>
        <c:majorTickMark val="out"/>
        <c:minorTickMark val="none"/>
        <c:tickLblPos val="nextTo"/>
        <c:spPr>
          <a:noFill/>
          <a:ln w="317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da-DK"/>
          </a:p>
        </c:txPr>
        <c:crossAx val="420424552"/>
        <c:crosses val="autoZero"/>
      </c:ser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da-DK"/>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Danske</a:t>
            </a:r>
            <a:r>
              <a:rPr lang="da-DK" sz="1200" b="1" baseline="0" noProof="0" dirty="0" smtClean="0"/>
              <a:t> kvinders højeste uddannelsesniveau i 2011</a:t>
            </a:r>
            <a:endParaRPr lang="da-DK" sz="1200" b="1" noProof="0" dirty="0"/>
          </a:p>
        </c:rich>
      </c:tx>
      <c:overlay val="0"/>
      <c:spPr>
        <a:noFill/>
        <a:ln>
          <a:noFill/>
        </a:ln>
        <a:effectLst/>
      </c:spPr>
    </c:title>
    <c:autoTitleDeleted val="0"/>
    <c:plotArea>
      <c:layout>
        <c:manualLayout>
          <c:layoutTarget val="inner"/>
          <c:xMode val="edge"/>
          <c:yMode val="edge"/>
          <c:x val="0.18758002498977272"/>
          <c:y val="0.23751146825979913"/>
          <c:w val="0.66388586619217993"/>
          <c:h val="0.61576513899889274"/>
        </c:manualLayout>
      </c:layout>
      <c:pieChart>
        <c:varyColors val="1"/>
        <c:ser>
          <c:idx val="0"/>
          <c:order val="0"/>
          <c:tx>
            <c:strRef>
              <c:f>'Ark1'!$B$1</c:f>
              <c:strCache>
                <c:ptCount val="1"/>
                <c:pt idx="0">
                  <c:v>Kvinder</c:v>
                </c:pt>
              </c:strCache>
            </c:strRef>
          </c:tx>
          <c:spPr>
            <a:pattFill prst="wdDnDiag">
              <a:fgClr>
                <a:schemeClr val="accent1"/>
              </a:fgClr>
              <a:bgClr>
                <a:schemeClr val="bg1"/>
              </a:bgClr>
            </a:pattFill>
            <a:ln>
              <a:solidFill>
                <a:schemeClr val="tx1"/>
              </a:solidFill>
            </a:ln>
          </c:spPr>
          <c:dPt>
            <c:idx val="0"/>
            <c:bubble3D val="0"/>
            <c:spPr>
              <a:noFill/>
              <a:ln>
                <a:solidFill>
                  <a:schemeClr val="tx1"/>
                </a:solidFill>
              </a:ln>
              <a:effectLst/>
            </c:spPr>
          </c:dPt>
          <c:dPt>
            <c:idx val="1"/>
            <c:bubble3D val="0"/>
            <c:spPr>
              <a:noFill/>
              <a:ln>
                <a:solidFill>
                  <a:schemeClr val="tx1"/>
                </a:solidFill>
              </a:ln>
              <a:effectLst/>
            </c:spPr>
          </c:dPt>
          <c:dPt>
            <c:idx val="2"/>
            <c:bubble3D val="0"/>
            <c:spPr>
              <a:noFill/>
              <a:ln>
                <a:solidFill>
                  <a:schemeClr val="tx1"/>
                </a:solidFill>
              </a:ln>
              <a:effectLst/>
            </c:spPr>
          </c:dPt>
          <c:dPt>
            <c:idx val="3"/>
            <c:bubble3D val="0"/>
            <c:spPr>
              <a:pattFill prst="wdDnDiag">
                <a:fgClr>
                  <a:schemeClr val="accent1"/>
                </a:fgClr>
                <a:bgClr>
                  <a:schemeClr val="bg1"/>
                </a:bgClr>
              </a:pattFill>
              <a:ln>
                <a:solidFill>
                  <a:schemeClr val="tx1"/>
                </a:solidFill>
              </a:ln>
              <a:effectLst/>
            </c:spPr>
          </c:dPt>
          <c:dPt>
            <c:idx val="4"/>
            <c:bubble3D val="0"/>
            <c:spPr>
              <a:pattFill prst="wdDnDiag">
                <a:fgClr>
                  <a:schemeClr val="accent1"/>
                </a:fgClr>
                <a:bgClr>
                  <a:schemeClr val="bg1"/>
                </a:bgClr>
              </a:pattFill>
              <a:ln>
                <a:solidFill>
                  <a:schemeClr val="tx1"/>
                </a:solidFill>
              </a:ln>
              <a:effectLst/>
            </c:spPr>
          </c:dPt>
          <c:dPt>
            <c:idx val="5"/>
            <c:bubble3D val="0"/>
            <c:spPr>
              <a:pattFill prst="wdDnDiag">
                <a:fgClr>
                  <a:schemeClr val="accent1"/>
                </a:fgClr>
                <a:bgClr>
                  <a:schemeClr val="bg1"/>
                </a:bgClr>
              </a:pattFill>
              <a:ln>
                <a:solidFill>
                  <a:schemeClr val="tx1"/>
                </a:solidFill>
              </a:ln>
              <a:effectLst/>
            </c:spPr>
          </c:dPt>
          <c:dLbls>
            <c:dLbl>
              <c:idx val="3"/>
              <c:layout>
                <c:manualLayout>
                  <c:x val="9.0627772650060754E-3"/>
                  <c:y val="0.12268708494755066"/>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30663571682829843"/>
                      <c:h val="0.25687334023818142"/>
                    </c:manualLayout>
                  </c15:layout>
                </c:ext>
              </c:extLst>
            </c:dLbl>
            <c:dLbl>
              <c:idx val="4"/>
              <c:layout>
                <c:manualLayout>
                  <c:x val="-0.28820008432961608"/>
                  <c:y val="3.7947620515283297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5"/>
              <c:layout>
                <c:manualLayout>
                  <c:x val="-2.2794836090950409E-2"/>
                  <c:y val="5.394337905107318E-3"/>
                </c:manualLayout>
              </c:layout>
              <c:dLblPos val="bestFit"/>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'Ark1'!$A$2:$A$7</c:f>
              <c:strCache>
                <c:ptCount val="6"/>
                <c:pt idx="0">
                  <c:v>Grundskole</c:v>
                </c:pt>
                <c:pt idx="1">
                  <c:v>Gymnasiale</c:v>
                </c:pt>
                <c:pt idx="2">
                  <c:v>Erhvervsuddannelser</c:v>
                </c:pt>
                <c:pt idx="3">
                  <c:v>Kort og mellemlang videregående</c:v>
                </c:pt>
                <c:pt idx="4">
                  <c:v>Lang videregående</c:v>
                </c:pt>
                <c:pt idx="5">
                  <c:v>Forsker</c:v>
                </c:pt>
              </c:strCache>
            </c:strRef>
          </c:cat>
          <c:val>
            <c:numRef>
              <c:f>'Ark1'!$B$2:$B$7</c:f>
              <c:numCache>
                <c:formatCode>0%</c:formatCode>
                <c:ptCount val="6"/>
                <c:pt idx="0">
                  <c:v>0.24400000000000013</c:v>
                </c:pt>
                <c:pt idx="1">
                  <c:v>0.24900000000000014</c:v>
                </c:pt>
                <c:pt idx="2">
                  <c:v>0.28300000000000008</c:v>
                </c:pt>
                <c:pt idx="3">
                  <c:v>0.16</c:v>
                </c:pt>
                <c:pt idx="4">
                  <c:v>5.9000000000000039E-2</c:v>
                </c:pt>
                <c:pt idx="5">
                  <c:v>4.0000000000000044E-3</c:v>
                </c:pt>
              </c:numCache>
            </c:numRef>
          </c:val>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'Ark1'!$C$1</c15:sqref>
                        </c15:formulaRef>
                      </c:ext>
                    </c:extLst>
                    <c:strCache>
                      <c:ptCount val="1"/>
                      <c:pt idx="0">
                        <c:v>Mænd</c:v>
                      </c:pt>
                    </c:strCache>
                  </c:strRef>
                </c:tx>
                <c:dPt>
                  <c:idx val="0"/>
                  <c:bubble3D val="0"/>
                  <c:spPr>
                    <a:solidFill>
                      <a:schemeClr val="accent1"/>
                    </a:solidFill>
                    <a:ln>
                      <a:noFill/>
                    </a:ln>
                    <a:effectLst/>
                  </c:spPr>
                </c:dPt>
                <c:dPt>
                  <c:idx val="1"/>
                  <c:bubble3D val="0"/>
                  <c:spPr>
                    <a:solidFill>
                      <a:schemeClr val="accent2"/>
                    </a:solidFill>
                    <a:ln>
                      <a:noFill/>
                    </a:ln>
                    <a:effectLst/>
                  </c:spPr>
                </c:dPt>
                <c:dPt>
                  <c:idx val="2"/>
                  <c:bubble3D val="0"/>
                  <c:spPr>
                    <a:solidFill>
                      <a:schemeClr val="accent3"/>
                    </a:solidFill>
                    <a:ln>
                      <a:noFill/>
                    </a:ln>
                    <a:effectLst/>
                  </c:spPr>
                </c:dPt>
                <c:dPt>
                  <c:idx val="3"/>
                  <c:bubble3D val="0"/>
                  <c:spPr>
                    <a:solidFill>
                      <a:schemeClr val="accent4"/>
                    </a:solidFill>
                    <a:ln>
                      <a:noFill/>
                    </a:ln>
                    <a:effectLst/>
                  </c:spPr>
                </c:dPt>
                <c:dPt>
                  <c:idx val="4"/>
                  <c:bubble3D val="0"/>
                  <c:spPr>
                    <a:solidFill>
                      <a:schemeClr val="accent5"/>
                    </a:solidFill>
                    <a:ln>
                      <a:noFill/>
                    </a:ln>
                    <a:effectLst/>
                  </c:spPr>
                </c:dPt>
                <c:dPt>
                  <c:idx val="5"/>
                  <c:bubble3D val="0"/>
                  <c:spPr>
                    <a:solidFill>
                      <a:schemeClr val="accent6"/>
                    </a:solidFill>
                    <a:ln>
                      <a:noFill/>
                    </a:ln>
                    <a:effectLst/>
                  </c:spPr>
                </c:dPt>
                <c:cat>
                  <c:strRef>
                    <c:extLst>
                      <c:ext uri="{02D57815-91ED-43cb-92C2-25804820EDAC}">
                        <c15:formulaRef>
                          <c15:sqref>'Ark1'!$A$2:$A$7</c15:sqref>
                        </c15:formulaRef>
                      </c:ext>
                    </c:extLst>
                    <c:strCache>
                      <c:ptCount val="6"/>
                      <c:pt idx="0">
                        <c:v>Grundskole</c:v>
                      </c:pt>
                      <c:pt idx="1">
                        <c:v>Gymnasiale</c:v>
                      </c:pt>
                      <c:pt idx="2">
                        <c:v>Erhvervsuddannelser</c:v>
                      </c:pt>
                      <c:pt idx="3">
                        <c:v>Kort og mellemlang videregående</c:v>
                      </c:pt>
                      <c:pt idx="4">
                        <c:v>Lang videregående</c:v>
                      </c:pt>
                      <c:pt idx="5">
                        <c:v>Forsker</c:v>
                      </c:pt>
                    </c:strCache>
                  </c:strRef>
                </c:cat>
                <c:val>
                  <c:numRef>
                    <c:extLst>
                      <c:ext uri="{02D57815-91ED-43cb-92C2-25804820EDAC}">
                        <c15:formulaRef>
                          <c15:sqref>'Ark1'!$C$2:$C$7</c15:sqref>
                        </c15:formulaRef>
                      </c:ext>
                    </c:extLst>
                    <c:numCache>
                      <c:formatCode>0%</c:formatCode>
                      <c:ptCount val="6"/>
                      <c:pt idx="0">
                        <c:v>0.29899999999999999</c:v>
                      </c:pt>
                      <c:pt idx="1">
                        <c:v>9.5000000000000001E-2</c:v>
                      </c:pt>
                      <c:pt idx="2">
                        <c:v>0.30099999999999999</c:v>
                      </c:pt>
                      <c:pt idx="3">
                        <c:v>0.23400000000000001</c:v>
                      </c:pt>
                      <c:pt idx="4">
                        <c:v>6.7000000000000004E-2</c:v>
                      </c:pt>
                      <c:pt idx="5">
                        <c:v>4.0000000000000001E-3</c:v>
                      </c:pt>
                    </c:numCache>
                  </c:numRef>
                </c:val>
              </c15:ser>
            </c15:filteredPieSeries>
          </c:ext>
        </c:extLst>
      </c:pieChart>
      <c:spPr>
        <a:noFill/>
        <a:ln>
          <a:noFill/>
        </a:ln>
        <a:effectLst/>
      </c:spPr>
    </c:plotArea>
    <c:plotVisOnly val="1"/>
    <c:dispBlanksAs val="zero"/>
    <c:showDLblsOverMax val="0"/>
  </c:chart>
  <c:spPr>
    <a:noFill/>
    <a:ln>
      <a:solidFill>
        <a:schemeClr val="tx1"/>
      </a:solidFill>
    </a:ln>
    <a:effectLst/>
  </c:spPr>
  <c:txPr>
    <a:bodyPr/>
    <a:lstStyle/>
    <a:p>
      <a:pPr>
        <a:defRPr/>
      </a:pPr>
      <a:endParaRPr lang="da-DK"/>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Antal kvinder med en</a:t>
            </a:r>
            <a:r>
              <a:rPr lang="da-DK" sz="1200" b="1" baseline="0" noProof="0" dirty="0" smtClean="0"/>
              <a:t> længere videregående uddannelse fra 2006 til 2012</a:t>
            </a:r>
            <a:endParaRPr lang="da-DK" sz="1200" b="1" noProof="0" dirty="0"/>
          </a:p>
        </c:rich>
      </c:tx>
      <c:overlay val="0"/>
      <c:spPr>
        <a:noFill/>
        <a:ln>
          <a:noFill/>
        </a:ln>
        <a:effectLst/>
      </c:spPr>
      <c:txPr>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3.9246838967623952E-2"/>
          <c:y val="0.13946875000000017"/>
          <c:w val="0.94341004623639269"/>
          <c:h val="0.68448353408760976"/>
        </c:manualLayout>
      </c:layout>
      <c:lineChart>
        <c:grouping val="standard"/>
        <c:varyColors val="0"/>
        <c:ser>
          <c:idx val="0"/>
          <c:order val="0"/>
          <c:tx>
            <c:strRef>
              <c:f>'Ark1'!$B$1</c:f>
              <c:strCache>
                <c:ptCount val="1"/>
                <c:pt idx="0">
                  <c:v>Kvinder</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'Ark1'!$A$2:$A$8</c:f>
              <c:numCache>
                <c:formatCode>General</c:formatCode>
                <c:ptCount val="7"/>
                <c:pt idx="0">
                  <c:v>2006</c:v>
                </c:pt>
                <c:pt idx="1">
                  <c:v>2007</c:v>
                </c:pt>
                <c:pt idx="2">
                  <c:v>2008</c:v>
                </c:pt>
                <c:pt idx="3">
                  <c:v>2009</c:v>
                </c:pt>
                <c:pt idx="4">
                  <c:v>2010</c:v>
                </c:pt>
                <c:pt idx="5">
                  <c:v>2011</c:v>
                </c:pt>
                <c:pt idx="6">
                  <c:v>2012</c:v>
                </c:pt>
              </c:numCache>
            </c:numRef>
          </c:cat>
          <c:val>
            <c:numRef>
              <c:f>'Ark1'!$B$2:$B$8</c:f>
              <c:numCache>
                <c:formatCode>0,</c:formatCode>
                <c:ptCount val="7"/>
                <c:pt idx="0">
                  <c:v>90943</c:v>
                </c:pt>
                <c:pt idx="1">
                  <c:v>96299</c:v>
                </c:pt>
                <c:pt idx="2">
                  <c:v>102466</c:v>
                </c:pt>
                <c:pt idx="3">
                  <c:v>108279</c:v>
                </c:pt>
                <c:pt idx="4">
                  <c:v>114447</c:v>
                </c:pt>
                <c:pt idx="5">
                  <c:v>120354</c:v>
                </c:pt>
                <c:pt idx="6">
                  <c:v>126148</c:v>
                </c:pt>
              </c:numCache>
            </c:numRef>
          </c:val>
          <c:smooth val="0"/>
        </c:ser>
        <c:dLbls>
          <c:showLegendKey val="0"/>
          <c:showVal val="1"/>
          <c:showCatName val="0"/>
          <c:showSerName val="0"/>
          <c:showPercent val="0"/>
          <c:showBubbleSize val="0"/>
        </c:dLbls>
        <c:smooth val="0"/>
        <c:axId val="420423768"/>
        <c:axId val="420427296"/>
      </c:lineChart>
      <c:catAx>
        <c:axId val="42042376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420427296"/>
        <c:crosses val="autoZero"/>
        <c:auto val="0"/>
        <c:lblAlgn val="ctr"/>
        <c:lblOffset val="100"/>
        <c:noMultiLvlLbl val="0"/>
      </c:catAx>
      <c:valAx>
        <c:axId val="420427296"/>
        <c:scaling>
          <c:orientation val="minMax"/>
          <c:min val="70"/>
        </c:scaling>
        <c:delete val="1"/>
        <c:axPos val="r"/>
        <c:numFmt formatCode="0," sourceLinked="1"/>
        <c:majorTickMark val="out"/>
        <c:minorTickMark val="none"/>
        <c:tickLblPos val="none"/>
        <c:crossAx val="420423768"/>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4">
  <a:schemeClr val="accent1"/>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6C408A-F308-4820-B39A-53FE5F71E2EC}" type="doc">
      <dgm:prSet loTypeId="urn:microsoft.com/office/officeart/2005/8/layout/chevron1" loCatId="process" qsTypeId="urn:microsoft.com/office/officeart/2005/8/quickstyle/simple1" qsCatId="simple" csTypeId="urn:microsoft.com/office/officeart/2005/8/colors/accent1_2" csCatId="accent1" phldr="1"/>
      <dgm:spPr/>
    </dgm:pt>
    <dgm:pt modelId="{6EBAC89C-6DED-4071-BED8-34666FA04189}">
      <dgm:prSet phldrT="[Tekst]"/>
      <dgm:spPr>
        <a:solidFill>
          <a:schemeClr val="bg1"/>
        </a:solidFill>
        <a:ln>
          <a:solidFill>
            <a:schemeClr val="tx1"/>
          </a:solidFill>
        </a:ln>
      </dgm:spPr>
      <dgm:t>
        <a:bodyPr/>
        <a:lstStyle/>
        <a:p>
          <a:r>
            <a:rPr lang="da-DK" dirty="0" smtClean="0">
              <a:solidFill>
                <a:schemeClr val="tx1"/>
              </a:solidFill>
            </a:rPr>
            <a:t>Klargør budskab</a:t>
          </a:r>
          <a:endParaRPr lang="da-DK" dirty="0">
            <a:solidFill>
              <a:schemeClr val="tx1"/>
            </a:solidFill>
          </a:endParaRPr>
        </a:p>
      </dgm:t>
    </dgm:pt>
    <dgm:pt modelId="{BB227AE5-6C99-4566-9A01-271CEF546050}" type="parTrans" cxnId="{0900D362-6B62-45D7-9D07-AA4E095F1808}">
      <dgm:prSet/>
      <dgm:spPr/>
      <dgm:t>
        <a:bodyPr/>
        <a:lstStyle/>
        <a:p>
          <a:endParaRPr lang="da-DK"/>
        </a:p>
      </dgm:t>
    </dgm:pt>
    <dgm:pt modelId="{5E65B9E0-A0CB-48B0-9023-1B6C0EDB9232}" type="sibTrans" cxnId="{0900D362-6B62-45D7-9D07-AA4E095F1808}">
      <dgm:prSet/>
      <dgm:spPr/>
      <dgm:t>
        <a:bodyPr/>
        <a:lstStyle/>
        <a:p>
          <a:endParaRPr lang="da-DK"/>
        </a:p>
      </dgm:t>
    </dgm:pt>
    <dgm:pt modelId="{AD551437-C198-4BF3-B87D-DF01547E9C64}">
      <dgm:prSet phldrT="[Tekst]"/>
      <dgm:spPr>
        <a:solidFill>
          <a:schemeClr val="bg1">
            <a:lumMod val="50000"/>
          </a:schemeClr>
        </a:solidFill>
        <a:ln>
          <a:solidFill>
            <a:schemeClr val="tx1"/>
          </a:solidFill>
        </a:ln>
      </dgm:spPr>
      <dgm:t>
        <a:bodyPr/>
        <a:lstStyle/>
        <a:p>
          <a:r>
            <a:rPr lang="da-DK" dirty="0" smtClean="0"/>
            <a:t>Identificer diagramtype</a:t>
          </a:r>
          <a:endParaRPr lang="da-DK" dirty="0"/>
        </a:p>
      </dgm:t>
    </dgm:pt>
    <dgm:pt modelId="{61373E5F-1D81-44EA-AFE0-3DCE38E584BB}" type="parTrans" cxnId="{1052F58F-B752-431F-8EE2-377D9C2B0630}">
      <dgm:prSet/>
      <dgm:spPr/>
      <dgm:t>
        <a:bodyPr/>
        <a:lstStyle/>
        <a:p>
          <a:endParaRPr lang="da-DK"/>
        </a:p>
      </dgm:t>
    </dgm:pt>
    <dgm:pt modelId="{9711F769-914C-4A58-8C87-22F18FE9D55D}" type="sibTrans" cxnId="{1052F58F-B752-431F-8EE2-377D9C2B0630}">
      <dgm:prSet/>
      <dgm:spPr/>
      <dgm:t>
        <a:bodyPr/>
        <a:lstStyle/>
        <a:p>
          <a:endParaRPr lang="da-DK"/>
        </a:p>
      </dgm:t>
    </dgm:pt>
    <dgm:pt modelId="{0B4E4461-D9A7-4436-8946-B981181F25AC}">
      <dgm:prSet phldrT="[Tekst]"/>
      <dgm:spPr>
        <a:solidFill>
          <a:schemeClr val="bg1">
            <a:lumMod val="50000"/>
          </a:schemeClr>
        </a:solidFill>
        <a:ln>
          <a:solidFill>
            <a:schemeClr val="tx1"/>
          </a:solidFill>
        </a:ln>
      </dgm:spPr>
      <dgm:t>
        <a:bodyPr/>
        <a:lstStyle/>
        <a:p>
          <a:r>
            <a:rPr lang="da-DK" dirty="0" smtClean="0"/>
            <a:t>Udarbejdelse af diagram</a:t>
          </a:r>
          <a:endParaRPr lang="da-DK" dirty="0"/>
        </a:p>
      </dgm:t>
    </dgm:pt>
    <dgm:pt modelId="{2663F965-95DA-4D84-9E0E-98EBD21EF144}" type="parTrans" cxnId="{5BCE466C-A91B-4CB5-9AE8-7E817C594143}">
      <dgm:prSet/>
      <dgm:spPr/>
      <dgm:t>
        <a:bodyPr/>
        <a:lstStyle/>
        <a:p>
          <a:endParaRPr lang="da-DK"/>
        </a:p>
      </dgm:t>
    </dgm:pt>
    <dgm:pt modelId="{FCE39816-3542-43EE-BBA3-A1A00866172D}" type="sibTrans" cxnId="{5BCE466C-A91B-4CB5-9AE8-7E817C594143}">
      <dgm:prSet/>
      <dgm:spPr/>
      <dgm:t>
        <a:bodyPr/>
        <a:lstStyle/>
        <a:p>
          <a:endParaRPr lang="da-DK"/>
        </a:p>
      </dgm:t>
    </dgm:pt>
    <dgm:pt modelId="{55B4F266-BDB4-4651-B811-1307648E2C7D}" type="pres">
      <dgm:prSet presAssocID="{8D6C408A-F308-4820-B39A-53FE5F71E2EC}" presName="Name0" presStyleCnt="0">
        <dgm:presLayoutVars>
          <dgm:dir/>
          <dgm:animLvl val="lvl"/>
          <dgm:resizeHandles val="exact"/>
        </dgm:presLayoutVars>
      </dgm:prSet>
      <dgm:spPr/>
    </dgm:pt>
    <dgm:pt modelId="{68A3A591-4C34-4510-B643-6079BA5D2E73}" type="pres">
      <dgm:prSet presAssocID="{6EBAC89C-6DED-4071-BED8-34666FA04189}" presName="parTxOnly" presStyleLbl="node1" presStyleIdx="0" presStyleCnt="3">
        <dgm:presLayoutVars>
          <dgm:chMax val="0"/>
          <dgm:chPref val="0"/>
          <dgm:bulletEnabled val="1"/>
        </dgm:presLayoutVars>
      </dgm:prSet>
      <dgm:spPr/>
      <dgm:t>
        <a:bodyPr/>
        <a:lstStyle/>
        <a:p>
          <a:endParaRPr lang="da-DK"/>
        </a:p>
      </dgm:t>
    </dgm:pt>
    <dgm:pt modelId="{D3F511A0-8C1E-4372-A97F-61A1576FC7B1}" type="pres">
      <dgm:prSet presAssocID="{5E65B9E0-A0CB-48B0-9023-1B6C0EDB9232}" presName="parTxOnlySpace" presStyleCnt="0"/>
      <dgm:spPr/>
    </dgm:pt>
    <dgm:pt modelId="{BF6EA624-2C14-4253-84D6-15EA96489A10}" type="pres">
      <dgm:prSet presAssocID="{AD551437-C198-4BF3-B87D-DF01547E9C64}" presName="parTxOnly" presStyleLbl="node1" presStyleIdx="1" presStyleCnt="3">
        <dgm:presLayoutVars>
          <dgm:chMax val="0"/>
          <dgm:chPref val="0"/>
          <dgm:bulletEnabled val="1"/>
        </dgm:presLayoutVars>
      </dgm:prSet>
      <dgm:spPr/>
      <dgm:t>
        <a:bodyPr/>
        <a:lstStyle/>
        <a:p>
          <a:endParaRPr lang="da-DK"/>
        </a:p>
      </dgm:t>
    </dgm:pt>
    <dgm:pt modelId="{0C5626CC-59F4-4D4A-9226-BF5A8AA74E16}" type="pres">
      <dgm:prSet presAssocID="{9711F769-914C-4A58-8C87-22F18FE9D55D}" presName="parTxOnlySpace" presStyleCnt="0"/>
      <dgm:spPr/>
    </dgm:pt>
    <dgm:pt modelId="{5A8970D8-7522-4013-AD85-10494E4C73D9}" type="pres">
      <dgm:prSet presAssocID="{0B4E4461-D9A7-4436-8946-B981181F25AC}" presName="parTxOnly" presStyleLbl="node1" presStyleIdx="2" presStyleCnt="3">
        <dgm:presLayoutVars>
          <dgm:chMax val="0"/>
          <dgm:chPref val="0"/>
          <dgm:bulletEnabled val="1"/>
        </dgm:presLayoutVars>
      </dgm:prSet>
      <dgm:spPr/>
      <dgm:t>
        <a:bodyPr/>
        <a:lstStyle/>
        <a:p>
          <a:endParaRPr lang="da-DK"/>
        </a:p>
      </dgm:t>
    </dgm:pt>
  </dgm:ptLst>
  <dgm:cxnLst>
    <dgm:cxn modelId="{5BCE466C-A91B-4CB5-9AE8-7E817C594143}" srcId="{8D6C408A-F308-4820-B39A-53FE5F71E2EC}" destId="{0B4E4461-D9A7-4436-8946-B981181F25AC}" srcOrd="2" destOrd="0" parTransId="{2663F965-95DA-4D84-9E0E-98EBD21EF144}" sibTransId="{FCE39816-3542-43EE-BBA3-A1A00866172D}"/>
    <dgm:cxn modelId="{3152DEC8-BA27-4AFA-9351-2AE3B53F7033}" type="presOf" srcId="{0B4E4461-D9A7-4436-8946-B981181F25AC}" destId="{5A8970D8-7522-4013-AD85-10494E4C73D9}" srcOrd="0" destOrd="0" presId="urn:microsoft.com/office/officeart/2005/8/layout/chevron1"/>
    <dgm:cxn modelId="{E9188327-D9C4-40CC-BF06-060623C97E79}" type="presOf" srcId="{8D6C408A-F308-4820-B39A-53FE5F71E2EC}" destId="{55B4F266-BDB4-4651-B811-1307648E2C7D}" srcOrd="0" destOrd="0" presId="urn:microsoft.com/office/officeart/2005/8/layout/chevron1"/>
    <dgm:cxn modelId="{0900D362-6B62-45D7-9D07-AA4E095F1808}" srcId="{8D6C408A-F308-4820-B39A-53FE5F71E2EC}" destId="{6EBAC89C-6DED-4071-BED8-34666FA04189}" srcOrd="0" destOrd="0" parTransId="{BB227AE5-6C99-4566-9A01-271CEF546050}" sibTransId="{5E65B9E0-A0CB-48B0-9023-1B6C0EDB9232}"/>
    <dgm:cxn modelId="{60437563-F229-437B-BFA1-CD657BDEDAF4}" type="presOf" srcId="{AD551437-C198-4BF3-B87D-DF01547E9C64}" destId="{BF6EA624-2C14-4253-84D6-15EA96489A10}" srcOrd="0" destOrd="0" presId="urn:microsoft.com/office/officeart/2005/8/layout/chevron1"/>
    <dgm:cxn modelId="{1052F58F-B752-431F-8EE2-377D9C2B0630}" srcId="{8D6C408A-F308-4820-B39A-53FE5F71E2EC}" destId="{AD551437-C198-4BF3-B87D-DF01547E9C64}" srcOrd="1" destOrd="0" parTransId="{61373E5F-1D81-44EA-AFE0-3DCE38E584BB}" sibTransId="{9711F769-914C-4A58-8C87-22F18FE9D55D}"/>
    <dgm:cxn modelId="{056DBACE-F805-4E64-A842-EEF2A014A804}" type="presOf" srcId="{6EBAC89C-6DED-4071-BED8-34666FA04189}" destId="{68A3A591-4C34-4510-B643-6079BA5D2E73}" srcOrd="0" destOrd="0" presId="urn:microsoft.com/office/officeart/2005/8/layout/chevron1"/>
    <dgm:cxn modelId="{DE894FCC-D1F1-4EA4-ADDC-04335B7BECDE}" type="presParOf" srcId="{55B4F266-BDB4-4651-B811-1307648E2C7D}" destId="{68A3A591-4C34-4510-B643-6079BA5D2E73}" srcOrd="0" destOrd="0" presId="urn:microsoft.com/office/officeart/2005/8/layout/chevron1"/>
    <dgm:cxn modelId="{1C5031DB-4A03-47C0-B812-D5D831F8F45F}" type="presParOf" srcId="{55B4F266-BDB4-4651-B811-1307648E2C7D}" destId="{D3F511A0-8C1E-4372-A97F-61A1576FC7B1}" srcOrd="1" destOrd="0" presId="urn:microsoft.com/office/officeart/2005/8/layout/chevron1"/>
    <dgm:cxn modelId="{61F0093E-7CC4-4381-A003-61585EAA61E9}" type="presParOf" srcId="{55B4F266-BDB4-4651-B811-1307648E2C7D}" destId="{BF6EA624-2C14-4253-84D6-15EA96489A10}" srcOrd="2" destOrd="0" presId="urn:microsoft.com/office/officeart/2005/8/layout/chevron1"/>
    <dgm:cxn modelId="{1783E273-84E5-4B82-89FC-AD840E5F51F5}" type="presParOf" srcId="{55B4F266-BDB4-4651-B811-1307648E2C7D}" destId="{0C5626CC-59F4-4D4A-9226-BF5A8AA74E16}" srcOrd="3" destOrd="0" presId="urn:microsoft.com/office/officeart/2005/8/layout/chevron1"/>
    <dgm:cxn modelId="{EC9A9889-81F2-4E4D-83F2-648D8D66FCB9}" type="presParOf" srcId="{55B4F266-BDB4-4651-B811-1307648E2C7D}" destId="{5A8970D8-7522-4013-AD85-10494E4C73D9}" srcOrd="4" destOrd="0" presId="urn:microsoft.com/office/officeart/2005/8/layout/chevron1"/>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6C408A-F308-4820-B39A-53FE5F71E2EC}" type="doc">
      <dgm:prSet loTypeId="urn:microsoft.com/office/officeart/2005/8/layout/chevron1" loCatId="process" qsTypeId="urn:microsoft.com/office/officeart/2005/8/quickstyle/simple1" qsCatId="simple" csTypeId="urn:microsoft.com/office/officeart/2005/8/colors/accent1_2" csCatId="accent1" phldr="1"/>
      <dgm:spPr/>
    </dgm:pt>
    <dgm:pt modelId="{6EBAC89C-6DED-4071-BED8-34666FA04189}">
      <dgm:prSet phldrT="[Tekst]"/>
      <dgm:spPr>
        <a:solidFill>
          <a:schemeClr val="bg1">
            <a:lumMod val="50000"/>
          </a:schemeClr>
        </a:solidFill>
        <a:ln>
          <a:solidFill>
            <a:schemeClr val="tx1"/>
          </a:solidFill>
        </a:ln>
      </dgm:spPr>
      <dgm:t>
        <a:bodyPr/>
        <a:lstStyle/>
        <a:p>
          <a:r>
            <a:rPr lang="da-DK" dirty="0" smtClean="0"/>
            <a:t>Klargør budskab</a:t>
          </a:r>
          <a:endParaRPr lang="da-DK" dirty="0"/>
        </a:p>
      </dgm:t>
    </dgm:pt>
    <dgm:pt modelId="{BB227AE5-6C99-4566-9A01-271CEF546050}" type="parTrans" cxnId="{0900D362-6B62-45D7-9D07-AA4E095F1808}">
      <dgm:prSet/>
      <dgm:spPr/>
      <dgm:t>
        <a:bodyPr/>
        <a:lstStyle/>
        <a:p>
          <a:endParaRPr lang="da-DK"/>
        </a:p>
      </dgm:t>
    </dgm:pt>
    <dgm:pt modelId="{5E65B9E0-A0CB-48B0-9023-1B6C0EDB9232}" type="sibTrans" cxnId="{0900D362-6B62-45D7-9D07-AA4E095F1808}">
      <dgm:prSet/>
      <dgm:spPr/>
      <dgm:t>
        <a:bodyPr/>
        <a:lstStyle/>
        <a:p>
          <a:endParaRPr lang="da-DK"/>
        </a:p>
      </dgm:t>
    </dgm:pt>
    <dgm:pt modelId="{AD551437-C198-4BF3-B87D-DF01547E9C64}">
      <dgm:prSet phldrT="[Tekst]"/>
      <dgm:spPr>
        <a:solidFill>
          <a:schemeClr val="bg1"/>
        </a:solidFill>
        <a:ln>
          <a:solidFill>
            <a:schemeClr val="tx1"/>
          </a:solidFill>
        </a:ln>
      </dgm:spPr>
      <dgm:t>
        <a:bodyPr/>
        <a:lstStyle/>
        <a:p>
          <a:r>
            <a:rPr lang="da-DK" dirty="0" smtClean="0">
              <a:solidFill>
                <a:schemeClr val="tx1"/>
              </a:solidFill>
            </a:rPr>
            <a:t>Identificer diagramtype</a:t>
          </a:r>
          <a:endParaRPr lang="da-DK" dirty="0">
            <a:solidFill>
              <a:schemeClr val="tx1"/>
            </a:solidFill>
          </a:endParaRPr>
        </a:p>
      </dgm:t>
    </dgm:pt>
    <dgm:pt modelId="{61373E5F-1D81-44EA-AFE0-3DCE38E584BB}" type="parTrans" cxnId="{1052F58F-B752-431F-8EE2-377D9C2B0630}">
      <dgm:prSet/>
      <dgm:spPr/>
      <dgm:t>
        <a:bodyPr/>
        <a:lstStyle/>
        <a:p>
          <a:endParaRPr lang="da-DK"/>
        </a:p>
      </dgm:t>
    </dgm:pt>
    <dgm:pt modelId="{9711F769-914C-4A58-8C87-22F18FE9D55D}" type="sibTrans" cxnId="{1052F58F-B752-431F-8EE2-377D9C2B0630}">
      <dgm:prSet/>
      <dgm:spPr/>
      <dgm:t>
        <a:bodyPr/>
        <a:lstStyle/>
        <a:p>
          <a:endParaRPr lang="da-DK"/>
        </a:p>
      </dgm:t>
    </dgm:pt>
    <dgm:pt modelId="{0B4E4461-D9A7-4436-8946-B981181F25AC}">
      <dgm:prSet phldrT="[Tekst]"/>
      <dgm:spPr>
        <a:solidFill>
          <a:schemeClr val="bg1">
            <a:lumMod val="50000"/>
          </a:schemeClr>
        </a:solidFill>
        <a:ln>
          <a:solidFill>
            <a:schemeClr val="tx1"/>
          </a:solidFill>
        </a:ln>
      </dgm:spPr>
      <dgm:t>
        <a:bodyPr/>
        <a:lstStyle/>
        <a:p>
          <a:r>
            <a:rPr lang="da-DK" dirty="0" smtClean="0"/>
            <a:t>Udarbejdelse af diagram</a:t>
          </a:r>
          <a:endParaRPr lang="da-DK" dirty="0"/>
        </a:p>
      </dgm:t>
    </dgm:pt>
    <dgm:pt modelId="{2663F965-95DA-4D84-9E0E-98EBD21EF144}" type="parTrans" cxnId="{5BCE466C-A91B-4CB5-9AE8-7E817C594143}">
      <dgm:prSet/>
      <dgm:spPr/>
      <dgm:t>
        <a:bodyPr/>
        <a:lstStyle/>
        <a:p>
          <a:endParaRPr lang="da-DK"/>
        </a:p>
      </dgm:t>
    </dgm:pt>
    <dgm:pt modelId="{FCE39816-3542-43EE-BBA3-A1A00866172D}" type="sibTrans" cxnId="{5BCE466C-A91B-4CB5-9AE8-7E817C594143}">
      <dgm:prSet/>
      <dgm:spPr/>
      <dgm:t>
        <a:bodyPr/>
        <a:lstStyle/>
        <a:p>
          <a:endParaRPr lang="da-DK"/>
        </a:p>
      </dgm:t>
    </dgm:pt>
    <dgm:pt modelId="{55B4F266-BDB4-4651-B811-1307648E2C7D}" type="pres">
      <dgm:prSet presAssocID="{8D6C408A-F308-4820-B39A-53FE5F71E2EC}" presName="Name0" presStyleCnt="0">
        <dgm:presLayoutVars>
          <dgm:dir/>
          <dgm:animLvl val="lvl"/>
          <dgm:resizeHandles val="exact"/>
        </dgm:presLayoutVars>
      </dgm:prSet>
      <dgm:spPr/>
    </dgm:pt>
    <dgm:pt modelId="{68A3A591-4C34-4510-B643-6079BA5D2E73}" type="pres">
      <dgm:prSet presAssocID="{6EBAC89C-6DED-4071-BED8-34666FA04189}" presName="parTxOnly" presStyleLbl="node1" presStyleIdx="0" presStyleCnt="3">
        <dgm:presLayoutVars>
          <dgm:chMax val="0"/>
          <dgm:chPref val="0"/>
          <dgm:bulletEnabled val="1"/>
        </dgm:presLayoutVars>
      </dgm:prSet>
      <dgm:spPr/>
      <dgm:t>
        <a:bodyPr/>
        <a:lstStyle/>
        <a:p>
          <a:endParaRPr lang="da-DK"/>
        </a:p>
      </dgm:t>
    </dgm:pt>
    <dgm:pt modelId="{D3F511A0-8C1E-4372-A97F-61A1576FC7B1}" type="pres">
      <dgm:prSet presAssocID="{5E65B9E0-A0CB-48B0-9023-1B6C0EDB9232}" presName="parTxOnlySpace" presStyleCnt="0"/>
      <dgm:spPr/>
    </dgm:pt>
    <dgm:pt modelId="{BF6EA624-2C14-4253-84D6-15EA96489A10}" type="pres">
      <dgm:prSet presAssocID="{AD551437-C198-4BF3-B87D-DF01547E9C64}" presName="parTxOnly" presStyleLbl="node1" presStyleIdx="1" presStyleCnt="3">
        <dgm:presLayoutVars>
          <dgm:chMax val="0"/>
          <dgm:chPref val="0"/>
          <dgm:bulletEnabled val="1"/>
        </dgm:presLayoutVars>
      </dgm:prSet>
      <dgm:spPr/>
      <dgm:t>
        <a:bodyPr/>
        <a:lstStyle/>
        <a:p>
          <a:endParaRPr lang="da-DK"/>
        </a:p>
      </dgm:t>
    </dgm:pt>
    <dgm:pt modelId="{0C5626CC-59F4-4D4A-9226-BF5A8AA74E16}" type="pres">
      <dgm:prSet presAssocID="{9711F769-914C-4A58-8C87-22F18FE9D55D}" presName="parTxOnlySpace" presStyleCnt="0"/>
      <dgm:spPr/>
    </dgm:pt>
    <dgm:pt modelId="{5A8970D8-7522-4013-AD85-10494E4C73D9}" type="pres">
      <dgm:prSet presAssocID="{0B4E4461-D9A7-4436-8946-B981181F25AC}" presName="parTxOnly" presStyleLbl="node1" presStyleIdx="2" presStyleCnt="3">
        <dgm:presLayoutVars>
          <dgm:chMax val="0"/>
          <dgm:chPref val="0"/>
          <dgm:bulletEnabled val="1"/>
        </dgm:presLayoutVars>
      </dgm:prSet>
      <dgm:spPr/>
      <dgm:t>
        <a:bodyPr/>
        <a:lstStyle/>
        <a:p>
          <a:endParaRPr lang="da-DK"/>
        </a:p>
      </dgm:t>
    </dgm:pt>
  </dgm:ptLst>
  <dgm:cxnLst>
    <dgm:cxn modelId="{5BCE466C-A91B-4CB5-9AE8-7E817C594143}" srcId="{8D6C408A-F308-4820-B39A-53FE5F71E2EC}" destId="{0B4E4461-D9A7-4436-8946-B981181F25AC}" srcOrd="2" destOrd="0" parTransId="{2663F965-95DA-4D84-9E0E-98EBD21EF144}" sibTransId="{FCE39816-3542-43EE-BBA3-A1A00866172D}"/>
    <dgm:cxn modelId="{C57E91DC-702C-4A75-8E8B-4C8CF19E87D2}" type="presOf" srcId="{0B4E4461-D9A7-4436-8946-B981181F25AC}" destId="{5A8970D8-7522-4013-AD85-10494E4C73D9}" srcOrd="0" destOrd="0" presId="urn:microsoft.com/office/officeart/2005/8/layout/chevron1"/>
    <dgm:cxn modelId="{3E2E1DA8-4C6D-4BF7-BBF3-A5C98BE8A0DF}" type="presOf" srcId="{AD551437-C198-4BF3-B87D-DF01547E9C64}" destId="{BF6EA624-2C14-4253-84D6-15EA96489A10}" srcOrd="0" destOrd="0" presId="urn:microsoft.com/office/officeart/2005/8/layout/chevron1"/>
    <dgm:cxn modelId="{0900D362-6B62-45D7-9D07-AA4E095F1808}" srcId="{8D6C408A-F308-4820-B39A-53FE5F71E2EC}" destId="{6EBAC89C-6DED-4071-BED8-34666FA04189}" srcOrd="0" destOrd="0" parTransId="{BB227AE5-6C99-4566-9A01-271CEF546050}" sibTransId="{5E65B9E0-A0CB-48B0-9023-1B6C0EDB9232}"/>
    <dgm:cxn modelId="{5E79328C-3BCD-4661-A378-ABE74E2A5FA5}" type="presOf" srcId="{8D6C408A-F308-4820-B39A-53FE5F71E2EC}" destId="{55B4F266-BDB4-4651-B811-1307648E2C7D}" srcOrd="0" destOrd="0" presId="urn:microsoft.com/office/officeart/2005/8/layout/chevron1"/>
    <dgm:cxn modelId="{1052F58F-B752-431F-8EE2-377D9C2B0630}" srcId="{8D6C408A-F308-4820-B39A-53FE5F71E2EC}" destId="{AD551437-C198-4BF3-B87D-DF01547E9C64}" srcOrd="1" destOrd="0" parTransId="{61373E5F-1D81-44EA-AFE0-3DCE38E584BB}" sibTransId="{9711F769-914C-4A58-8C87-22F18FE9D55D}"/>
    <dgm:cxn modelId="{F3A72B6C-CB09-4D6E-A94C-48DC0FFF2857}" type="presOf" srcId="{6EBAC89C-6DED-4071-BED8-34666FA04189}" destId="{68A3A591-4C34-4510-B643-6079BA5D2E73}" srcOrd="0" destOrd="0" presId="urn:microsoft.com/office/officeart/2005/8/layout/chevron1"/>
    <dgm:cxn modelId="{827BF26B-A7B4-4F0B-B06C-AB3B8D007A5A}" type="presParOf" srcId="{55B4F266-BDB4-4651-B811-1307648E2C7D}" destId="{68A3A591-4C34-4510-B643-6079BA5D2E73}" srcOrd="0" destOrd="0" presId="urn:microsoft.com/office/officeart/2005/8/layout/chevron1"/>
    <dgm:cxn modelId="{DBB41BFC-9E4D-405E-A938-3070D93209BF}" type="presParOf" srcId="{55B4F266-BDB4-4651-B811-1307648E2C7D}" destId="{D3F511A0-8C1E-4372-A97F-61A1576FC7B1}" srcOrd="1" destOrd="0" presId="urn:microsoft.com/office/officeart/2005/8/layout/chevron1"/>
    <dgm:cxn modelId="{4CB082C9-FF57-4C84-A46E-769ABE2FCF9A}" type="presParOf" srcId="{55B4F266-BDB4-4651-B811-1307648E2C7D}" destId="{BF6EA624-2C14-4253-84D6-15EA96489A10}" srcOrd="2" destOrd="0" presId="urn:microsoft.com/office/officeart/2005/8/layout/chevron1"/>
    <dgm:cxn modelId="{10373F91-4848-4E3A-8D93-9BE088253950}" type="presParOf" srcId="{55B4F266-BDB4-4651-B811-1307648E2C7D}" destId="{0C5626CC-59F4-4D4A-9226-BF5A8AA74E16}" srcOrd="3" destOrd="0" presId="urn:microsoft.com/office/officeart/2005/8/layout/chevron1"/>
    <dgm:cxn modelId="{BD6D5DD8-0F17-48BC-9DAE-86E195025BCC}" type="presParOf" srcId="{55B4F266-BDB4-4651-B811-1307648E2C7D}" destId="{5A8970D8-7522-4013-AD85-10494E4C73D9}" srcOrd="4" destOrd="0" presId="urn:microsoft.com/office/officeart/2005/8/layout/chevron1"/>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6C408A-F308-4820-B39A-53FE5F71E2EC}" type="doc">
      <dgm:prSet loTypeId="urn:microsoft.com/office/officeart/2005/8/layout/chevron1" loCatId="process" qsTypeId="urn:microsoft.com/office/officeart/2005/8/quickstyle/simple1" qsCatId="simple" csTypeId="urn:microsoft.com/office/officeart/2005/8/colors/accent1_2" csCatId="accent1" phldr="1"/>
      <dgm:spPr/>
    </dgm:pt>
    <dgm:pt modelId="{6EBAC89C-6DED-4071-BED8-34666FA04189}">
      <dgm:prSet phldrT="[Tekst]"/>
      <dgm:spPr>
        <a:solidFill>
          <a:schemeClr val="bg1">
            <a:lumMod val="50000"/>
          </a:schemeClr>
        </a:solidFill>
        <a:ln>
          <a:solidFill>
            <a:schemeClr val="tx1"/>
          </a:solidFill>
        </a:ln>
      </dgm:spPr>
      <dgm:t>
        <a:bodyPr/>
        <a:lstStyle/>
        <a:p>
          <a:r>
            <a:rPr lang="da-DK" dirty="0" smtClean="0"/>
            <a:t>Klargør budskab</a:t>
          </a:r>
          <a:endParaRPr lang="da-DK" dirty="0"/>
        </a:p>
      </dgm:t>
    </dgm:pt>
    <dgm:pt modelId="{BB227AE5-6C99-4566-9A01-271CEF546050}" type="parTrans" cxnId="{0900D362-6B62-45D7-9D07-AA4E095F1808}">
      <dgm:prSet/>
      <dgm:spPr/>
      <dgm:t>
        <a:bodyPr/>
        <a:lstStyle/>
        <a:p>
          <a:endParaRPr lang="da-DK"/>
        </a:p>
      </dgm:t>
    </dgm:pt>
    <dgm:pt modelId="{5E65B9E0-A0CB-48B0-9023-1B6C0EDB9232}" type="sibTrans" cxnId="{0900D362-6B62-45D7-9D07-AA4E095F1808}">
      <dgm:prSet/>
      <dgm:spPr/>
      <dgm:t>
        <a:bodyPr/>
        <a:lstStyle/>
        <a:p>
          <a:endParaRPr lang="da-DK"/>
        </a:p>
      </dgm:t>
    </dgm:pt>
    <dgm:pt modelId="{AD551437-C198-4BF3-B87D-DF01547E9C64}">
      <dgm:prSet phldrT="[Tekst]"/>
      <dgm:spPr>
        <a:solidFill>
          <a:schemeClr val="bg1">
            <a:lumMod val="50000"/>
          </a:schemeClr>
        </a:solidFill>
        <a:ln>
          <a:solidFill>
            <a:schemeClr val="tx1"/>
          </a:solidFill>
        </a:ln>
      </dgm:spPr>
      <dgm:t>
        <a:bodyPr/>
        <a:lstStyle/>
        <a:p>
          <a:r>
            <a:rPr lang="da-DK" dirty="0" smtClean="0"/>
            <a:t>Identificer diagramtype</a:t>
          </a:r>
          <a:endParaRPr lang="da-DK" dirty="0"/>
        </a:p>
      </dgm:t>
    </dgm:pt>
    <dgm:pt modelId="{61373E5F-1D81-44EA-AFE0-3DCE38E584BB}" type="parTrans" cxnId="{1052F58F-B752-431F-8EE2-377D9C2B0630}">
      <dgm:prSet/>
      <dgm:spPr/>
      <dgm:t>
        <a:bodyPr/>
        <a:lstStyle/>
        <a:p>
          <a:endParaRPr lang="da-DK"/>
        </a:p>
      </dgm:t>
    </dgm:pt>
    <dgm:pt modelId="{9711F769-914C-4A58-8C87-22F18FE9D55D}" type="sibTrans" cxnId="{1052F58F-B752-431F-8EE2-377D9C2B0630}">
      <dgm:prSet/>
      <dgm:spPr/>
      <dgm:t>
        <a:bodyPr/>
        <a:lstStyle/>
        <a:p>
          <a:endParaRPr lang="da-DK"/>
        </a:p>
      </dgm:t>
    </dgm:pt>
    <dgm:pt modelId="{0B4E4461-D9A7-4436-8946-B981181F25AC}">
      <dgm:prSet phldrT="[Tekst]"/>
      <dgm:spPr>
        <a:solidFill>
          <a:schemeClr val="bg1"/>
        </a:solidFill>
        <a:ln>
          <a:solidFill>
            <a:schemeClr val="tx1"/>
          </a:solidFill>
        </a:ln>
      </dgm:spPr>
      <dgm:t>
        <a:bodyPr/>
        <a:lstStyle/>
        <a:p>
          <a:r>
            <a:rPr lang="da-DK" dirty="0" smtClean="0">
              <a:solidFill>
                <a:schemeClr val="tx1"/>
              </a:solidFill>
            </a:rPr>
            <a:t>Udarbejdelse af diagram</a:t>
          </a:r>
          <a:endParaRPr lang="da-DK" dirty="0">
            <a:solidFill>
              <a:schemeClr val="tx1"/>
            </a:solidFill>
          </a:endParaRPr>
        </a:p>
      </dgm:t>
    </dgm:pt>
    <dgm:pt modelId="{2663F965-95DA-4D84-9E0E-98EBD21EF144}" type="parTrans" cxnId="{5BCE466C-A91B-4CB5-9AE8-7E817C594143}">
      <dgm:prSet/>
      <dgm:spPr/>
      <dgm:t>
        <a:bodyPr/>
        <a:lstStyle/>
        <a:p>
          <a:endParaRPr lang="da-DK"/>
        </a:p>
      </dgm:t>
    </dgm:pt>
    <dgm:pt modelId="{FCE39816-3542-43EE-BBA3-A1A00866172D}" type="sibTrans" cxnId="{5BCE466C-A91B-4CB5-9AE8-7E817C594143}">
      <dgm:prSet/>
      <dgm:spPr/>
      <dgm:t>
        <a:bodyPr/>
        <a:lstStyle/>
        <a:p>
          <a:endParaRPr lang="da-DK"/>
        </a:p>
      </dgm:t>
    </dgm:pt>
    <dgm:pt modelId="{55B4F266-BDB4-4651-B811-1307648E2C7D}" type="pres">
      <dgm:prSet presAssocID="{8D6C408A-F308-4820-B39A-53FE5F71E2EC}" presName="Name0" presStyleCnt="0">
        <dgm:presLayoutVars>
          <dgm:dir/>
          <dgm:animLvl val="lvl"/>
          <dgm:resizeHandles val="exact"/>
        </dgm:presLayoutVars>
      </dgm:prSet>
      <dgm:spPr/>
    </dgm:pt>
    <dgm:pt modelId="{68A3A591-4C34-4510-B643-6079BA5D2E73}" type="pres">
      <dgm:prSet presAssocID="{6EBAC89C-6DED-4071-BED8-34666FA04189}" presName="parTxOnly" presStyleLbl="node1" presStyleIdx="0" presStyleCnt="3">
        <dgm:presLayoutVars>
          <dgm:chMax val="0"/>
          <dgm:chPref val="0"/>
          <dgm:bulletEnabled val="1"/>
        </dgm:presLayoutVars>
      </dgm:prSet>
      <dgm:spPr/>
      <dgm:t>
        <a:bodyPr/>
        <a:lstStyle/>
        <a:p>
          <a:endParaRPr lang="da-DK"/>
        </a:p>
      </dgm:t>
    </dgm:pt>
    <dgm:pt modelId="{D3F511A0-8C1E-4372-A97F-61A1576FC7B1}" type="pres">
      <dgm:prSet presAssocID="{5E65B9E0-A0CB-48B0-9023-1B6C0EDB9232}" presName="parTxOnlySpace" presStyleCnt="0"/>
      <dgm:spPr/>
    </dgm:pt>
    <dgm:pt modelId="{BF6EA624-2C14-4253-84D6-15EA96489A10}" type="pres">
      <dgm:prSet presAssocID="{AD551437-C198-4BF3-B87D-DF01547E9C64}" presName="parTxOnly" presStyleLbl="node1" presStyleIdx="1" presStyleCnt="3">
        <dgm:presLayoutVars>
          <dgm:chMax val="0"/>
          <dgm:chPref val="0"/>
          <dgm:bulletEnabled val="1"/>
        </dgm:presLayoutVars>
      </dgm:prSet>
      <dgm:spPr/>
      <dgm:t>
        <a:bodyPr/>
        <a:lstStyle/>
        <a:p>
          <a:endParaRPr lang="da-DK"/>
        </a:p>
      </dgm:t>
    </dgm:pt>
    <dgm:pt modelId="{0C5626CC-59F4-4D4A-9226-BF5A8AA74E16}" type="pres">
      <dgm:prSet presAssocID="{9711F769-914C-4A58-8C87-22F18FE9D55D}" presName="parTxOnlySpace" presStyleCnt="0"/>
      <dgm:spPr/>
    </dgm:pt>
    <dgm:pt modelId="{5A8970D8-7522-4013-AD85-10494E4C73D9}" type="pres">
      <dgm:prSet presAssocID="{0B4E4461-D9A7-4436-8946-B981181F25AC}" presName="parTxOnly" presStyleLbl="node1" presStyleIdx="2" presStyleCnt="3">
        <dgm:presLayoutVars>
          <dgm:chMax val="0"/>
          <dgm:chPref val="0"/>
          <dgm:bulletEnabled val="1"/>
        </dgm:presLayoutVars>
      </dgm:prSet>
      <dgm:spPr/>
      <dgm:t>
        <a:bodyPr/>
        <a:lstStyle/>
        <a:p>
          <a:endParaRPr lang="da-DK"/>
        </a:p>
      </dgm:t>
    </dgm:pt>
  </dgm:ptLst>
  <dgm:cxnLst>
    <dgm:cxn modelId="{8A784B08-DB8C-4E72-AC4B-EE9B602DB5D0}" type="presOf" srcId="{AD551437-C198-4BF3-B87D-DF01547E9C64}" destId="{BF6EA624-2C14-4253-84D6-15EA96489A10}" srcOrd="0" destOrd="0" presId="urn:microsoft.com/office/officeart/2005/8/layout/chevron1"/>
    <dgm:cxn modelId="{1052F58F-B752-431F-8EE2-377D9C2B0630}" srcId="{8D6C408A-F308-4820-B39A-53FE5F71E2EC}" destId="{AD551437-C198-4BF3-B87D-DF01547E9C64}" srcOrd="1" destOrd="0" parTransId="{61373E5F-1D81-44EA-AFE0-3DCE38E584BB}" sibTransId="{9711F769-914C-4A58-8C87-22F18FE9D55D}"/>
    <dgm:cxn modelId="{41CF3C89-7EFE-4FC5-96E6-8025D4AE0ED7}" type="presOf" srcId="{8D6C408A-F308-4820-B39A-53FE5F71E2EC}" destId="{55B4F266-BDB4-4651-B811-1307648E2C7D}" srcOrd="0" destOrd="0" presId="urn:microsoft.com/office/officeart/2005/8/layout/chevron1"/>
    <dgm:cxn modelId="{5BCE466C-A91B-4CB5-9AE8-7E817C594143}" srcId="{8D6C408A-F308-4820-B39A-53FE5F71E2EC}" destId="{0B4E4461-D9A7-4436-8946-B981181F25AC}" srcOrd="2" destOrd="0" parTransId="{2663F965-95DA-4D84-9E0E-98EBD21EF144}" sibTransId="{FCE39816-3542-43EE-BBA3-A1A00866172D}"/>
    <dgm:cxn modelId="{8D3D163A-BC28-4722-A648-60F36ECC90D1}" type="presOf" srcId="{0B4E4461-D9A7-4436-8946-B981181F25AC}" destId="{5A8970D8-7522-4013-AD85-10494E4C73D9}" srcOrd="0" destOrd="0" presId="urn:microsoft.com/office/officeart/2005/8/layout/chevron1"/>
    <dgm:cxn modelId="{0900D362-6B62-45D7-9D07-AA4E095F1808}" srcId="{8D6C408A-F308-4820-B39A-53FE5F71E2EC}" destId="{6EBAC89C-6DED-4071-BED8-34666FA04189}" srcOrd="0" destOrd="0" parTransId="{BB227AE5-6C99-4566-9A01-271CEF546050}" sibTransId="{5E65B9E0-A0CB-48B0-9023-1B6C0EDB9232}"/>
    <dgm:cxn modelId="{88613C03-13FC-4763-864D-F808290EAF5F}" type="presOf" srcId="{6EBAC89C-6DED-4071-BED8-34666FA04189}" destId="{68A3A591-4C34-4510-B643-6079BA5D2E73}" srcOrd="0" destOrd="0" presId="urn:microsoft.com/office/officeart/2005/8/layout/chevron1"/>
    <dgm:cxn modelId="{A7EC405C-2633-41C2-9E11-DA2EC780B4CD}" type="presParOf" srcId="{55B4F266-BDB4-4651-B811-1307648E2C7D}" destId="{68A3A591-4C34-4510-B643-6079BA5D2E73}" srcOrd="0" destOrd="0" presId="urn:microsoft.com/office/officeart/2005/8/layout/chevron1"/>
    <dgm:cxn modelId="{FD1568A2-0060-49AC-8F48-88BCD8AFA309}" type="presParOf" srcId="{55B4F266-BDB4-4651-B811-1307648E2C7D}" destId="{D3F511A0-8C1E-4372-A97F-61A1576FC7B1}" srcOrd="1" destOrd="0" presId="urn:microsoft.com/office/officeart/2005/8/layout/chevron1"/>
    <dgm:cxn modelId="{418755D1-390A-4F67-8962-39839E6D31B6}" type="presParOf" srcId="{55B4F266-BDB4-4651-B811-1307648E2C7D}" destId="{BF6EA624-2C14-4253-84D6-15EA96489A10}" srcOrd="2" destOrd="0" presId="urn:microsoft.com/office/officeart/2005/8/layout/chevron1"/>
    <dgm:cxn modelId="{967EB148-36D0-4280-96ED-08E4286AD6F5}" type="presParOf" srcId="{55B4F266-BDB4-4651-B811-1307648E2C7D}" destId="{0C5626CC-59F4-4D4A-9226-BF5A8AA74E16}" srcOrd="3" destOrd="0" presId="urn:microsoft.com/office/officeart/2005/8/layout/chevron1"/>
    <dgm:cxn modelId="{BDD01AB1-EEB1-41A1-8438-95E817896D69}" type="presParOf" srcId="{55B4F266-BDB4-4651-B811-1307648E2C7D}" destId="{5A8970D8-7522-4013-AD85-10494E4C73D9}" srcOrd="4" destOrd="0" presId="urn:microsoft.com/office/officeart/2005/8/layout/chevron1"/>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6C408A-F308-4820-B39A-53FE5F71E2EC}" type="doc">
      <dgm:prSet loTypeId="urn:microsoft.com/office/officeart/2005/8/layout/chevron1" loCatId="process" qsTypeId="urn:microsoft.com/office/officeart/2005/8/quickstyle/simple1" qsCatId="simple" csTypeId="urn:microsoft.com/office/officeart/2005/8/colors/accent1_2" csCatId="accent1" phldr="1"/>
      <dgm:spPr/>
    </dgm:pt>
    <dgm:pt modelId="{6EBAC89C-6DED-4071-BED8-34666FA04189}">
      <dgm:prSet phldrT="[Tekst]"/>
      <dgm:spPr>
        <a:solidFill>
          <a:schemeClr val="bg1">
            <a:lumMod val="50000"/>
          </a:schemeClr>
        </a:solidFill>
        <a:ln>
          <a:solidFill>
            <a:schemeClr val="tx1"/>
          </a:solidFill>
        </a:ln>
      </dgm:spPr>
      <dgm:t>
        <a:bodyPr/>
        <a:lstStyle/>
        <a:p>
          <a:r>
            <a:rPr lang="da-DK" dirty="0" smtClean="0"/>
            <a:t>Klargør budskab</a:t>
          </a:r>
          <a:endParaRPr lang="da-DK" dirty="0"/>
        </a:p>
      </dgm:t>
    </dgm:pt>
    <dgm:pt modelId="{BB227AE5-6C99-4566-9A01-271CEF546050}" type="parTrans" cxnId="{0900D362-6B62-45D7-9D07-AA4E095F1808}">
      <dgm:prSet/>
      <dgm:spPr/>
      <dgm:t>
        <a:bodyPr/>
        <a:lstStyle/>
        <a:p>
          <a:endParaRPr lang="da-DK"/>
        </a:p>
      </dgm:t>
    </dgm:pt>
    <dgm:pt modelId="{5E65B9E0-A0CB-48B0-9023-1B6C0EDB9232}" type="sibTrans" cxnId="{0900D362-6B62-45D7-9D07-AA4E095F1808}">
      <dgm:prSet/>
      <dgm:spPr/>
      <dgm:t>
        <a:bodyPr/>
        <a:lstStyle/>
        <a:p>
          <a:endParaRPr lang="da-DK"/>
        </a:p>
      </dgm:t>
    </dgm:pt>
    <dgm:pt modelId="{AD551437-C198-4BF3-B87D-DF01547E9C64}">
      <dgm:prSet phldrT="[Tekst]"/>
      <dgm:spPr>
        <a:solidFill>
          <a:schemeClr val="bg1">
            <a:lumMod val="50000"/>
          </a:schemeClr>
        </a:solidFill>
        <a:ln>
          <a:solidFill>
            <a:schemeClr val="tx1"/>
          </a:solidFill>
        </a:ln>
      </dgm:spPr>
      <dgm:t>
        <a:bodyPr/>
        <a:lstStyle/>
        <a:p>
          <a:r>
            <a:rPr lang="da-DK" dirty="0" smtClean="0"/>
            <a:t>Identificer diagramtype</a:t>
          </a:r>
          <a:endParaRPr lang="da-DK" dirty="0"/>
        </a:p>
      </dgm:t>
    </dgm:pt>
    <dgm:pt modelId="{61373E5F-1D81-44EA-AFE0-3DCE38E584BB}" type="parTrans" cxnId="{1052F58F-B752-431F-8EE2-377D9C2B0630}">
      <dgm:prSet/>
      <dgm:spPr/>
      <dgm:t>
        <a:bodyPr/>
        <a:lstStyle/>
        <a:p>
          <a:endParaRPr lang="da-DK"/>
        </a:p>
      </dgm:t>
    </dgm:pt>
    <dgm:pt modelId="{9711F769-914C-4A58-8C87-22F18FE9D55D}" type="sibTrans" cxnId="{1052F58F-B752-431F-8EE2-377D9C2B0630}">
      <dgm:prSet/>
      <dgm:spPr/>
      <dgm:t>
        <a:bodyPr/>
        <a:lstStyle/>
        <a:p>
          <a:endParaRPr lang="da-DK"/>
        </a:p>
      </dgm:t>
    </dgm:pt>
    <dgm:pt modelId="{0B4E4461-D9A7-4436-8946-B981181F25AC}">
      <dgm:prSet phldrT="[Tekst]"/>
      <dgm:spPr>
        <a:solidFill>
          <a:schemeClr val="bg1">
            <a:lumMod val="50000"/>
          </a:schemeClr>
        </a:solidFill>
        <a:ln>
          <a:solidFill>
            <a:schemeClr val="tx1"/>
          </a:solidFill>
        </a:ln>
      </dgm:spPr>
      <dgm:t>
        <a:bodyPr/>
        <a:lstStyle/>
        <a:p>
          <a:r>
            <a:rPr lang="da-DK" dirty="0" smtClean="0">
              <a:solidFill>
                <a:schemeClr val="bg1"/>
              </a:solidFill>
            </a:rPr>
            <a:t>Udarbejdelse af diagram</a:t>
          </a:r>
          <a:endParaRPr lang="da-DK" dirty="0">
            <a:solidFill>
              <a:schemeClr val="bg1"/>
            </a:solidFill>
          </a:endParaRPr>
        </a:p>
      </dgm:t>
    </dgm:pt>
    <dgm:pt modelId="{2663F965-95DA-4D84-9E0E-98EBD21EF144}" type="parTrans" cxnId="{5BCE466C-A91B-4CB5-9AE8-7E817C594143}">
      <dgm:prSet/>
      <dgm:spPr/>
      <dgm:t>
        <a:bodyPr/>
        <a:lstStyle/>
        <a:p>
          <a:endParaRPr lang="da-DK"/>
        </a:p>
      </dgm:t>
    </dgm:pt>
    <dgm:pt modelId="{FCE39816-3542-43EE-BBA3-A1A00866172D}" type="sibTrans" cxnId="{5BCE466C-A91B-4CB5-9AE8-7E817C594143}">
      <dgm:prSet/>
      <dgm:spPr/>
      <dgm:t>
        <a:bodyPr/>
        <a:lstStyle/>
        <a:p>
          <a:endParaRPr lang="da-DK"/>
        </a:p>
      </dgm:t>
    </dgm:pt>
    <dgm:pt modelId="{55B4F266-BDB4-4651-B811-1307648E2C7D}" type="pres">
      <dgm:prSet presAssocID="{8D6C408A-F308-4820-B39A-53FE5F71E2EC}" presName="Name0" presStyleCnt="0">
        <dgm:presLayoutVars>
          <dgm:dir/>
          <dgm:animLvl val="lvl"/>
          <dgm:resizeHandles val="exact"/>
        </dgm:presLayoutVars>
      </dgm:prSet>
      <dgm:spPr/>
    </dgm:pt>
    <dgm:pt modelId="{68A3A591-4C34-4510-B643-6079BA5D2E73}" type="pres">
      <dgm:prSet presAssocID="{6EBAC89C-6DED-4071-BED8-34666FA04189}" presName="parTxOnly" presStyleLbl="node1" presStyleIdx="0" presStyleCnt="3">
        <dgm:presLayoutVars>
          <dgm:chMax val="0"/>
          <dgm:chPref val="0"/>
          <dgm:bulletEnabled val="1"/>
        </dgm:presLayoutVars>
      </dgm:prSet>
      <dgm:spPr/>
      <dgm:t>
        <a:bodyPr/>
        <a:lstStyle/>
        <a:p>
          <a:endParaRPr lang="da-DK"/>
        </a:p>
      </dgm:t>
    </dgm:pt>
    <dgm:pt modelId="{D3F511A0-8C1E-4372-A97F-61A1576FC7B1}" type="pres">
      <dgm:prSet presAssocID="{5E65B9E0-A0CB-48B0-9023-1B6C0EDB9232}" presName="parTxOnlySpace" presStyleCnt="0"/>
      <dgm:spPr/>
    </dgm:pt>
    <dgm:pt modelId="{BF6EA624-2C14-4253-84D6-15EA96489A10}" type="pres">
      <dgm:prSet presAssocID="{AD551437-C198-4BF3-B87D-DF01547E9C64}" presName="parTxOnly" presStyleLbl="node1" presStyleIdx="1" presStyleCnt="3">
        <dgm:presLayoutVars>
          <dgm:chMax val="0"/>
          <dgm:chPref val="0"/>
          <dgm:bulletEnabled val="1"/>
        </dgm:presLayoutVars>
      </dgm:prSet>
      <dgm:spPr/>
      <dgm:t>
        <a:bodyPr/>
        <a:lstStyle/>
        <a:p>
          <a:endParaRPr lang="da-DK"/>
        </a:p>
      </dgm:t>
    </dgm:pt>
    <dgm:pt modelId="{0C5626CC-59F4-4D4A-9226-BF5A8AA74E16}" type="pres">
      <dgm:prSet presAssocID="{9711F769-914C-4A58-8C87-22F18FE9D55D}" presName="parTxOnlySpace" presStyleCnt="0"/>
      <dgm:spPr/>
    </dgm:pt>
    <dgm:pt modelId="{5A8970D8-7522-4013-AD85-10494E4C73D9}" type="pres">
      <dgm:prSet presAssocID="{0B4E4461-D9A7-4436-8946-B981181F25AC}" presName="parTxOnly" presStyleLbl="node1" presStyleIdx="2" presStyleCnt="3">
        <dgm:presLayoutVars>
          <dgm:chMax val="0"/>
          <dgm:chPref val="0"/>
          <dgm:bulletEnabled val="1"/>
        </dgm:presLayoutVars>
      </dgm:prSet>
      <dgm:spPr/>
      <dgm:t>
        <a:bodyPr/>
        <a:lstStyle/>
        <a:p>
          <a:endParaRPr lang="da-DK"/>
        </a:p>
      </dgm:t>
    </dgm:pt>
  </dgm:ptLst>
  <dgm:cxnLst>
    <dgm:cxn modelId="{630B1D2B-50D3-41CF-AABF-E78A2221C418}" type="presOf" srcId="{0B4E4461-D9A7-4436-8946-B981181F25AC}" destId="{5A8970D8-7522-4013-AD85-10494E4C73D9}" srcOrd="0" destOrd="0" presId="urn:microsoft.com/office/officeart/2005/8/layout/chevron1"/>
    <dgm:cxn modelId="{1052F58F-B752-431F-8EE2-377D9C2B0630}" srcId="{8D6C408A-F308-4820-B39A-53FE5F71E2EC}" destId="{AD551437-C198-4BF3-B87D-DF01547E9C64}" srcOrd="1" destOrd="0" parTransId="{61373E5F-1D81-44EA-AFE0-3DCE38E584BB}" sibTransId="{9711F769-914C-4A58-8C87-22F18FE9D55D}"/>
    <dgm:cxn modelId="{36B1C572-980C-4037-AB57-F26471070214}" type="presOf" srcId="{6EBAC89C-6DED-4071-BED8-34666FA04189}" destId="{68A3A591-4C34-4510-B643-6079BA5D2E73}" srcOrd="0" destOrd="0" presId="urn:microsoft.com/office/officeart/2005/8/layout/chevron1"/>
    <dgm:cxn modelId="{5BCE466C-A91B-4CB5-9AE8-7E817C594143}" srcId="{8D6C408A-F308-4820-B39A-53FE5F71E2EC}" destId="{0B4E4461-D9A7-4436-8946-B981181F25AC}" srcOrd="2" destOrd="0" parTransId="{2663F965-95DA-4D84-9E0E-98EBD21EF144}" sibTransId="{FCE39816-3542-43EE-BBA3-A1A00866172D}"/>
    <dgm:cxn modelId="{E0D7CB1C-D3CA-4992-BB6D-F6E3BE840E63}" type="presOf" srcId="{AD551437-C198-4BF3-B87D-DF01547E9C64}" destId="{BF6EA624-2C14-4253-84D6-15EA96489A10}" srcOrd="0" destOrd="0" presId="urn:microsoft.com/office/officeart/2005/8/layout/chevron1"/>
    <dgm:cxn modelId="{A4F8BC1C-E326-4E02-A847-FD6577C54742}" type="presOf" srcId="{8D6C408A-F308-4820-B39A-53FE5F71E2EC}" destId="{55B4F266-BDB4-4651-B811-1307648E2C7D}" srcOrd="0" destOrd="0" presId="urn:microsoft.com/office/officeart/2005/8/layout/chevron1"/>
    <dgm:cxn modelId="{0900D362-6B62-45D7-9D07-AA4E095F1808}" srcId="{8D6C408A-F308-4820-B39A-53FE5F71E2EC}" destId="{6EBAC89C-6DED-4071-BED8-34666FA04189}" srcOrd="0" destOrd="0" parTransId="{BB227AE5-6C99-4566-9A01-271CEF546050}" sibTransId="{5E65B9E0-A0CB-48B0-9023-1B6C0EDB9232}"/>
    <dgm:cxn modelId="{8297B9DA-28E2-4001-ADB3-DB0031DFB69A}" type="presParOf" srcId="{55B4F266-BDB4-4651-B811-1307648E2C7D}" destId="{68A3A591-4C34-4510-B643-6079BA5D2E73}" srcOrd="0" destOrd="0" presId="urn:microsoft.com/office/officeart/2005/8/layout/chevron1"/>
    <dgm:cxn modelId="{95D85F73-8351-4B2D-91F8-1478BCC89162}" type="presParOf" srcId="{55B4F266-BDB4-4651-B811-1307648E2C7D}" destId="{D3F511A0-8C1E-4372-A97F-61A1576FC7B1}" srcOrd="1" destOrd="0" presId="urn:microsoft.com/office/officeart/2005/8/layout/chevron1"/>
    <dgm:cxn modelId="{A6F13693-F8B2-41D0-8AFF-5B5998D68B2B}" type="presParOf" srcId="{55B4F266-BDB4-4651-B811-1307648E2C7D}" destId="{BF6EA624-2C14-4253-84D6-15EA96489A10}" srcOrd="2" destOrd="0" presId="urn:microsoft.com/office/officeart/2005/8/layout/chevron1"/>
    <dgm:cxn modelId="{F38AF14C-1B54-457C-85C4-3014DC2DC94E}" type="presParOf" srcId="{55B4F266-BDB4-4651-B811-1307648E2C7D}" destId="{0C5626CC-59F4-4D4A-9226-BF5A8AA74E16}" srcOrd="3" destOrd="0" presId="urn:microsoft.com/office/officeart/2005/8/layout/chevron1"/>
    <dgm:cxn modelId="{A3BA420A-9CD6-484A-A892-353BACB6DD95}" type="presParOf" srcId="{55B4F266-BDB4-4651-B811-1307648E2C7D}" destId="{5A8970D8-7522-4013-AD85-10494E4C73D9}" srcOrd="4" destOrd="0" presId="urn:microsoft.com/office/officeart/2005/8/layout/chevron1"/>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3A591-4C34-4510-B643-6079BA5D2E73}">
      <dsp:nvSpPr>
        <dsp:cNvPr id="0" name=""/>
        <dsp:cNvSpPr/>
      </dsp:nvSpPr>
      <dsp:spPr>
        <a:xfrm>
          <a:off x="1981" y="533260"/>
          <a:ext cx="2413698" cy="965479"/>
        </a:xfrm>
        <a:prstGeom prst="chevron">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solidFill>
                <a:schemeClr val="tx1"/>
              </a:solidFill>
            </a:rPr>
            <a:t>Klargør budskab</a:t>
          </a:r>
          <a:endParaRPr lang="da-DK" sz="1600" kern="1200" dirty="0">
            <a:solidFill>
              <a:schemeClr val="tx1"/>
            </a:solidFill>
          </a:endParaRPr>
        </a:p>
      </dsp:txBody>
      <dsp:txXfrm>
        <a:off x="484721" y="533260"/>
        <a:ext cx="1448219" cy="965479"/>
      </dsp:txXfrm>
    </dsp:sp>
    <dsp:sp modelId="{BF6EA624-2C14-4253-84D6-15EA96489A10}">
      <dsp:nvSpPr>
        <dsp:cNvPr id="0" name=""/>
        <dsp:cNvSpPr/>
      </dsp:nvSpPr>
      <dsp:spPr>
        <a:xfrm>
          <a:off x="2174309"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Identificer diagramtype</a:t>
          </a:r>
          <a:endParaRPr lang="da-DK" sz="1600" kern="1200" dirty="0"/>
        </a:p>
      </dsp:txBody>
      <dsp:txXfrm>
        <a:off x="2657049" y="533260"/>
        <a:ext cx="1448219" cy="965479"/>
      </dsp:txXfrm>
    </dsp:sp>
    <dsp:sp modelId="{5A8970D8-7522-4013-AD85-10494E4C73D9}">
      <dsp:nvSpPr>
        <dsp:cNvPr id="0" name=""/>
        <dsp:cNvSpPr/>
      </dsp:nvSpPr>
      <dsp:spPr>
        <a:xfrm>
          <a:off x="4346637"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Udarbejdelse af diagram</a:t>
          </a:r>
          <a:endParaRPr lang="da-DK" sz="1600" kern="1200" dirty="0"/>
        </a:p>
      </dsp:txBody>
      <dsp:txXfrm>
        <a:off x="4829377" y="533260"/>
        <a:ext cx="1448219" cy="9654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3A591-4C34-4510-B643-6079BA5D2E73}">
      <dsp:nvSpPr>
        <dsp:cNvPr id="0" name=""/>
        <dsp:cNvSpPr/>
      </dsp:nvSpPr>
      <dsp:spPr>
        <a:xfrm>
          <a:off x="1981"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Klargør budskab</a:t>
          </a:r>
          <a:endParaRPr lang="da-DK" sz="1600" kern="1200" dirty="0"/>
        </a:p>
      </dsp:txBody>
      <dsp:txXfrm>
        <a:off x="484721" y="533260"/>
        <a:ext cx="1448219" cy="965479"/>
      </dsp:txXfrm>
    </dsp:sp>
    <dsp:sp modelId="{BF6EA624-2C14-4253-84D6-15EA96489A10}">
      <dsp:nvSpPr>
        <dsp:cNvPr id="0" name=""/>
        <dsp:cNvSpPr/>
      </dsp:nvSpPr>
      <dsp:spPr>
        <a:xfrm>
          <a:off x="2174309" y="533260"/>
          <a:ext cx="2413698" cy="965479"/>
        </a:xfrm>
        <a:prstGeom prst="chevron">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solidFill>
                <a:schemeClr val="tx1"/>
              </a:solidFill>
            </a:rPr>
            <a:t>Identificer diagramtype</a:t>
          </a:r>
          <a:endParaRPr lang="da-DK" sz="1600" kern="1200" dirty="0">
            <a:solidFill>
              <a:schemeClr val="tx1"/>
            </a:solidFill>
          </a:endParaRPr>
        </a:p>
      </dsp:txBody>
      <dsp:txXfrm>
        <a:off x="2657049" y="533260"/>
        <a:ext cx="1448219" cy="965479"/>
      </dsp:txXfrm>
    </dsp:sp>
    <dsp:sp modelId="{5A8970D8-7522-4013-AD85-10494E4C73D9}">
      <dsp:nvSpPr>
        <dsp:cNvPr id="0" name=""/>
        <dsp:cNvSpPr/>
      </dsp:nvSpPr>
      <dsp:spPr>
        <a:xfrm>
          <a:off x="4346637"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Udarbejdelse af diagram</a:t>
          </a:r>
          <a:endParaRPr lang="da-DK" sz="1600" kern="1200" dirty="0"/>
        </a:p>
      </dsp:txBody>
      <dsp:txXfrm>
        <a:off x="4829377" y="533260"/>
        <a:ext cx="1448219" cy="9654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3A591-4C34-4510-B643-6079BA5D2E73}">
      <dsp:nvSpPr>
        <dsp:cNvPr id="0" name=""/>
        <dsp:cNvSpPr/>
      </dsp:nvSpPr>
      <dsp:spPr>
        <a:xfrm>
          <a:off x="1981"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Klargør budskab</a:t>
          </a:r>
          <a:endParaRPr lang="da-DK" sz="1600" kern="1200" dirty="0"/>
        </a:p>
      </dsp:txBody>
      <dsp:txXfrm>
        <a:off x="484721" y="533260"/>
        <a:ext cx="1448219" cy="965479"/>
      </dsp:txXfrm>
    </dsp:sp>
    <dsp:sp modelId="{BF6EA624-2C14-4253-84D6-15EA96489A10}">
      <dsp:nvSpPr>
        <dsp:cNvPr id="0" name=""/>
        <dsp:cNvSpPr/>
      </dsp:nvSpPr>
      <dsp:spPr>
        <a:xfrm>
          <a:off x="2174309"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Identificer diagramtype</a:t>
          </a:r>
          <a:endParaRPr lang="da-DK" sz="1600" kern="1200" dirty="0"/>
        </a:p>
      </dsp:txBody>
      <dsp:txXfrm>
        <a:off x="2657049" y="533260"/>
        <a:ext cx="1448219" cy="965479"/>
      </dsp:txXfrm>
    </dsp:sp>
    <dsp:sp modelId="{5A8970D8-7522-4013-AD85-10494E4C73D9}">
      <dsp:nvSpPr>
        <dsp:cNvPr id="0" name=""/>
        <dsp:cNvSpPr/>
      </dsp:nvSpPr>
      <dsp:spPr>
        <a:xfrm>
          <a:off x="4346637" y="533260"/>
          <a:ext cx="2413698" cy="965479"/>
        </a:xfrm>
        <a:prstGeom prst="chevron">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solidFill>
                <a:schemeClr val="tx1"/>
              </a:solidFill>
            </a:rPr>
            <a:t>Udarbejdelse af diagram</a:t>
          </a:r>
          <a:endParaRPr lang="da-DK" sz="1600" kern="1200" dirty="0">
            <a:solidFill>
              <a:schemeClr val="tx1"/>
            </a:solidFill>
          </a:endParaRPr>
        </a:p>
      </dsp:txBody>
      <dsp:txXfrm>
        <a:off x="4829377" y="533260"/>
        <a:ext cx="1448219" cy="9654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3A591-4C34-4510-B643-6079BA5D2E73}">
      <dsp:nvSpPr>
        <dsp:cNvPr id="0" name=""/>
        <dsp:cNvSpPr/>
      </dsp:nvSpPr>
      <dsp:spPr>
        <a:xfrm>
          <a:off x="1981"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Klargør budskab</a:t>
          </a:r>
          <a:endParaRPr lang="da-DK" sz="1600" kern="1200" dirty="0"/>
        </a:p>
      </dsp:txBody>
      <dsp:txXfrm>
        <a:off x="484721" y="533260"/>
        <a:ext cx="1448219" cy="965479"/>
      </dsp:txXfrm>
    </dsp:sp>
    <dsp:sp modelId="{BF6EA624-2C14-4253-84D6-15EA96489A10}">
      <dsp:nvSpPr>
        <dsp:cNvPr id="0" name=""/>
        <dsp:cNvSpPr/>
      </dsp:nvSpPr>
      <dsp:spPr>
        <a:xfrm>
          <a:off x="2174309"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t>Identificer diagramtype</a:t>
          </a:r>
          <a:endParaRPr lang="da-DK" sz="1600" kern="1200" dirty="0"/>
        </a:p>
      </dsp:txBody>
      <dsp:txXfrm>
        <a:off x="2657049" y="533260"/>
        <a:ext cx="1448219" cy="965479"/>
      </dsp:txXfrm>
    </dsp:sp>
    <dsp:sp modelId="{5A8970D8-7522-4013-AD85-10494E4C73D9}">
      <dsp:nvSpPr>
        <dsp:cNvPr id="0" name=""/>
        <dsp:cNvSpPr/>
      </dsp:nvSpPr>
      <dsp:spPr>
        <a:xfrm>
          <a:off x="4346637" y="533260"/>
          <a:ext cx="2413698" cy="965479"/>
        </a:xfrm>
        <a:prstGeom prst="chevron">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a-DK" sz="1600" kern="1200" dirty="0" smtClean="0">
              <a:solidFill>
                <a:schemeClr val="bg1"/>
              </a:solidFill>
            </a:rPr>
            <a:t>Udarbejdelse af diagram</a:t>
          </a:r>
          <a:endParaRPr lang="da-DK" sz="1600" kern="1200" dirty="0">
            <a:solidFill>
              <a:schemeClr val="bg1"/>
            </a:solidFill>
          </a:endParaRPr>
        </a:p>
      </dsp:txBody>
      <dsp:txXfrm>
        <a:off x="4829377" y="533260"/>
        <a:ext cx="1448219" cy="96547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1.emf"/><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1C0F01-F7DD-49A4-86D8-FB224B02A580}" type="datetimeFigureOut">
              <a:rPr lang="da-DK" smtClean="0"/>
              <a:pPr/>
              <a:t>19-08-2013</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D44574-7BDA-4EF6-89BB-15F59A008748}" type="slidenum">
              <a:rPr lang="da-DK" smtClean="0"/>
              <a:pPr/>
              <a:t>‹nr.›</a:t>
            </a:fld>
            <a:endParaRPr lang="da-DK"/>
          </a:p>
        </p:txBody>
      </p:sp>
    </p:spTree>
    <p:extLst>
      <p:ext uri="{BB962C8B-B14F-4D97-AF65-F5344CB8AC3E}">
        <p14:creationId xmlns:p14="http://schemas.microsoft.com/office/powerpoint/2010/main" val="1408179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FED44574-7BDA-4EF6-89BB-15F59A008748}" type="slidenum">
              <a:rPr lang="da-DK" smtClean="0"/>
              <a:pPr/>
              <a:t>1</a:t>
            </a:fld>
            <a:endParaRPr lang="da-DK"/>
          </a:p>
        </p:txBody>
      </p:sp>
    </p:spTree>
    <p:extLst>
      <p:ext uri="{BB962C8B-B14F-4D97-AF65-F5344CB8AC3E}">
        <p14:creationId xmlns:p14="http://schemas.microsoft.com/office/powerpoint/2010/main" val="521421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FED44574-7BDA-4EF6-89BB-15F59A008748}" type="slidenum">
              <a:rPr lang="da-DK" smtClean="0"/>
              <a:pPr/>
              <a:t>20</a:t>
            </a:fld>
            <a:endParaRPr lang="da-DK"/>
          </a:p>
        </p:txBody>
      </p:sp>
    </p:spTree>
    <p:extLst>
      <p:ext uri="{BB962C8B-B14F-4D97-AF65-F5344CB8AC3E}">
        <p14:creationId xmlns:p14="http://schemas.microsoft.com/office/powerpoint/2010/main" val="1582263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FED44574-7BDA-4EF6-89BB-15F59A008748}" type="slidenum">
              <a:rPr lang="da-DK" smtClean="0"/>
              <a:pPr/>
              <a:t>48</a:t>
            </a:fld>
            <a:endParaRPr lang="da-DK"/>
          </a:p>
        </p:txBody>
      </p:sp>
    </p:spTree>
    <p:extLst>
      <p:ext uri="{BB962C8B-B14F-4D97-AF65-F5344CB8AC3E}">
        <p14:creationId xmlns:p14="http://schemas.microsoft.com/office/powerpoint/2010/main" val="4046817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50</a:t>
            </a:fld>
            <a:endParaRPr lang="da-DK"/>
          </a:p>
        </p:txBody>
      </p:sp>
    </p:spTree>
    <p:extLst>
      <p:ext uri="{BB962C8B-B14F-4D97-AF65-F5344CB8AC3E}">
        <p14:creationId xmlns:p14="http://schemas.microsoft.com/office/powerpoint/2010/main" val="471134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51</a:t>
            </a:fld>
            <a:endParaRPr lang="da-DK"/>
          </a:p>
        </p:txBody>
      </p:sp>
    </p:spTree>
    <p:extLst>
      <p:ext uri="{BB962C8B-B14F-4D97-AF65-F5344CB8AC3E}">
        <p14:creationId xmlns:p14="http://schemas.microsoft.com/office/powerpoint/2010/main" val="3993526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342900" marR="0" indent="-342900" algn="l" defTabSz="914400" rtl="0" eaLnBrk="1" fontAlgn="base" latinLnBrk="0" hangingPunct="1">
              <a:lnSpc>
                <a:spcPct val="100000"/>
              </a:lnSpc>
              <a:spcBef>
                <a:spcPct val="0"/>
              </a:spcBef>
              <a:spcAft>
                <a:spcPct val="0"/>
              </a:spcAft>
              <a:buClrTx/>
              <a:buSzTx/>
              <a:buFont typeface="Arial" pitchFamily="34" charset="0"/>
              <a:buChar char="•"/>
              <a:tabLst/>
            </a:pPr>
            <a:r>
              <a:rPr kumimoji="0" lang="da-DK" sz="1200" b="0" i="0" u="none" strike="noStrike" cap="none" normalizeH="0" baseline="0" dirty="0" smtClean="0">
                <a:ln>
                  <a:noFill/>
                </a:ln>
                <a:solidFill>
                  <a:schemeClr val="bg1"/>
                </a:solidFill>
                <a:effectLst/>
                <a:latin typeface="Verdana" pitchFamily="34" charset="0"/>
              </a:rPr>
              <a:t>Til visualisering af data</a:t>
            </a:r>
          </a:p>
          <a:p>
            <a:pPr marL="342900" marR="0" indent="-342900" algn="l" defTabSz="914400" rtl="0" eaLnBrk="1" fontAlgn="base" latinLnBrk="0" hangingPunct="1">
              <a:lnSpc>
                <a:spcPct val="100000"/>
              </a:lnSpc>
              <a:spcBef>
                <a:spcPct val="0"/>
              </a:spcBef>
              <a:spcAft>
                <a:spcPct val="0"/>
              </a:spcAft>
              <a:buClrTx/>
              <a:buSzTx/>
              <a:buFont typeface="Arial" pitchFamily="34" charset="0"/>
              <a:buChar char="•"/>
              <a:tabLst/>
            </a:pPr>
            <a:r>
              <a:rPr lang="da-DK" sz="1200" baseline="0" dirty="0" smtClean="0">
                <a:solidFill>
                  <a:schemeClr val="bg1"/>
                </a:solidFill>
                <a:latin typeface="Verdana" pitchFamily="34" charset="0"/>
              </a:rPr>
              <a:t>Til</a:t>
            </a:r>
            <a:r>
              <a:rPr lang="da-DK" sz="1200" dirty="0" smtClean="0">
                <a:solidFill>
                  <a:schemeClr val="bg1"/>
                </a:solidFill>
                <a:latin typeface="Verdana" pitchFamily="34" charset="0"/>
              </a:rPr>
              <a:t> at drage konklusioner</a:t>
            </a:r>
          </a:p>
          <a:p>
            <a:pPr marL="342900" marR="0" indent="-342900" algn="l" defTabSz="914400" rtl="0" eaLnBrk="1" fontAlgn="base" latinLnBrk="0" hangingPunct="1">
              <a:lnSpc>
                <a:spcPct val="100000"/>
              </a:lnSpc>
              <a:spcBef>
                <a:spcPct val="0"/>
              </a:spcBef>
              <a:spcAft>
                <a:spcPct val="0"/>
              </a:spcAft>
              <a:buClrTx/>
              <a:buSzTx/>
              <a:buFont typeface="Arial" pitchFamily="34" charset="0"/>
              <a:buChar char="•"/>
              <a:tabLst/>
            </a:pPr>
            <a:r>
              <a:rPr kumimoji="0" lang="da-DK" sz="1200" b="0" i="0" u="none" strike="noStrike" cap="none" normalizeH="0" baseline="0" dirty="0" smtClean="0">
                <a:ln>
                  <a:noFill/>
                </a:ln>
                <a:solidFill>
                  <a:schemeClr val="bg1"/>
                </a:solidFill>
                <a:effectLst/>
                <a:latin typeface="Verdana" pitchFamily="34" charset="0"/>
              </a:rPr>
              <a:t>Til</a:t>
            </a:r>
            <a:r>
              <a:rPr kumimoji="0" lang="da-DK" sz="1200" b="0" i="0" u="none" strike="noStrike" cap="none" normalizeH="0" dirty="0" smtClean="0">
                <a:ln>
                  <a:noFill/>
                </a:ln>
                <a:solidFill>
                  <a:schemeClr val="bg1"/>
                </a:solidFill>
                <a:effectLst/>
                <a:latin typeface="Verdana" pitchFamily="34" charset="0"/>
              </a:rPr>
              <a:t> illustration af sammenhænge</a:t>
            </a:r>
          </a:p>
          <a:p>
            <a:pPr marL="342900" marR="0" indent="-342900" algn="l" defTabSz="914400" rtl="0" eaLnBrk="1" fontAlgn="base" latinLnBrk="0" hangingPunct="1">
              <a:lnSpc>
                <a:spcPct val="100000"/>
              </a:lnSpc>
              <a:spcBef>
                <a:spcPct val="0"/>
              </a:spcBef>
              <a:spcAft>
                <a:spcPct val="0"/>
              </a:spcAft>
              <a:buClrTx/>
              <a:buSzTx/>
              <a:buFont typeface="Arial" pitchFamily="34" charset="0"/>
              <a:buChar char="•"/>
              <a:tabLst/>
            </a:pPr>
            <a:r>
              <a:rPr lang="da-DK" sz="1200" baseline="0" dirty="0" smtClean="0">
                <a:solidFill>
                  <a:schemeClr val="bg1"/>
                </a:solidFill>
                <a:latin typeface="Verdana" pitchFamily="34" charset="0"/>
              </a:rPr>
              <a:t>Et billede siger mere end 1.000 ord</a:t>
            </a:r>
          </a:p>
          <a:p>
            <a:pPr marL="342900" marR="0" indent="-342900" algn="l" defTabSz="914400" rtl="0" eaLnBrk="1" fontAlgn="base" latinLnBrk="0" hangingPunct="1">
              <a:lnSpc>
                <a:spcPct val="100000"/>
              </a:lnSpc>
              <a:spcBef>
                <a:spcPct val="0"/>
              </a:spcBef>
              <a:spcAft>
                <a:spcPct val="0"/>
              </a:spcAft>
              <a:buClrTx/>
              <a:buSzTx/>
              <a:buFont typeface="Arial" pitchFamily="34" charset="0"/>
              <a:buChar char="•"/>
              <a:tabLst/>
            </a:pPr>
            <a:r>
              <a:rPr kumimoji="0" lang="da-DK" sz="1200" b="0" i="0" u="none" strike="noStrike" cap="none" normalizeH="0" dirty="0" smtClean="0">
                <a:ln>
                  <a:noFill/>
                </a:ln>
                <a:solidFill>
                  <a:schemeClr val="bg1"/>
                </a:solidFill>
                <a:effectLst/>
                <a:latin typeface="Verdana" pitchFamily="34" charset="0"/>
              </a:rPr>
              <a:t>De er pæne</a:t>
            </a:r>
          </a:p>
          <a:p>
            <a:pPr marL="342900" marR="0" indent="-342900" algn="l" defTabSz="914400" rtl="0" eaLnBrk="1" fontAlgn="base" latinLnBrk="0" hangingPunct="1">
              <a:lnSpc>
                <a:spcPct val="100000"/>
              </a:lnSpc>
              <a:spcBef>
                <a:spcPct val="0"/>
              </a:spcBef>
              <a:spcAft>
                <a:spcPct val="0"/>
              </a:spcAft>
              <a:buClrTx/>
              <a:buSzTx/>
              <a:buFont typeface="Arial" pitchFamily="34" charset="0"/>
              <a:buChar char="•"/>
              <a:tabLst/>
            </a:pPr>
            <a:r>
              <a:rPr lang="da-DK" sz="1200" baseline="0" dirty="0" smtClean="0">
                <a:solidFill>
                  <a:schemeClr val="bg1"/>
                </a:solidFill>
                <a:latin typeface="Verdana" pitchFamily="34" charset="0"/>
              </a:rPr>
              <a:t>Afveksling fra ord</a:t>
            </a:r>
            <a:endParaRPr kumimoji="0" lang="da-DK" sz="1200" b="0" i="0" u="none" strike="noStrike" cap="none" normalizeH="0" baseline="0" dirty="0" smtClean="0">
              <a:ln>
                <a:noFill/>
              </a:ln>
              <a:solidFill>
                <a:schemeClr val="bg1"/>
              </a:solidFill>
              <a:effectLst/>
              <a:latin typeface="Verdana" pitchFamily="34" charset="0"/>
            </a:endParaRPr>
          </a:p>
          <a:p>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3</a:t>
            </a:fld>
            <a:endParaRPr lang="da-DK"/>
          </a:p>
        </p:txBody>
      </p:sp>
    </p:spTree>
    <p:extLst>
      <p:ext uri="{BB962C8B-B14F-4D97-AF65-F5344CB8AC3E}">
        <p14:creationId xmlns:p14="http://schemas.microsoft.com/office/powerpoint/2010/main" val="2494013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Det vi</a:t>
            </a:r>
            <a:r>
              <a:rPr lang="da-DK" baseline="0" dirty="0" smtClean="0"/>
              <a:t> reelt taler om er hvordan vi koder/</a:t>
            </a:r>
            <a:r>
              <a:rPr lang="da-DK" baseline="0" dirty="0" err="1" smtClean="0"/>
              <a:t>encoding</a:t>
            </a:r>
            <a:r>
              <a:rPr lang="da-DK" baseline="0" dirty="0" smtClean="0"/>
              <a:t> dit budskab over i nogle grafer</a:t>
            </a:r>
            <a:endParaRPr lang="da-DK" dirty="0"/>
          </a:p>
        </p:txBody>
      </p:sp>
      <p:sp>
        <p:nvSpPr>
          <p:cNvPr id="4" name="Pladsholder til slidenummer 3"/>
          <p:cNvSpPr>
            <a:spLocks noGrp="1"/>
          </p:cNvSpPr>
          <p:nvPr>
            <p:ph type="sldNum" sz="quarter" idx="10"/>
          </p:nvPr>
        </p:nvSpPr>
        <p:spPr/>
        <p:txBody>
          <a:bodyPr/>
          <a:lstStyle/>
          <a:p>
            <a:fld id="{FED44574-7BDA-4EF6-89BB-15F59A008748}" type="slidenum">
              <a:rPr lang="da-DK" smtClean="0"/>
              <a:pPr/>
              <a:t>5</a:t>
            </a:fld>
            <a:endParaRPr lang="da-DK"/>
          </a:p>
        </p:txBody>
      </p:sp>
    </p:spTree>
    <p:extLst>
      <p:ext uri="{BB962C8B-B14F-4D97-AF65-F5344CB8AC3E}">
        <p14:creationId xmlns:p14="http://schemas.microsoft.com/office/powerpoint/2010/main" val="209101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Den</a:t>
            </a:r>
            <a:r>
              <a:rPr lang="da-DK" baseline="0" dirty="0" smtClean="0"/>
              <a:t> </a:t>
            </a:r>
            <a:r>
              <a:rPr lang="da-DK" baseline="0" dirty="0" err="1" smtClean="0"/>
              <a:t>eksplorative</a:t>
            </a:r>
            <a:r>
              <a:rPr lang="da-DK" baseline="0" dirty="0" smtClean="0"/>
              <a:t> dataanalyse er noget helt andet end det vi kigger på her. Det er der andre metoder til.</a:t>
            </a:r>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6</a:t>
            </a:fld>
            <a:endParaRPr lang="da-DK"/>
          </a:p>
        </p:txBody>
      </p:sp>
    </p:spTree>
    <p:extLst>
      <p:ext uri="{BB962C8B-B14F-4D97-AF65-F5344CB8AC3E}">
        <p14:creationId xmlns:p14="http://schemas.microsoft.com/office/powerpoint/2010/main" val="1630332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NB – sammenligninger</a:t>
            </a:r>
            <a:r>
              <a:rPr lang="da-DK" baseline="0" dirty="0" smtClean="0"/>
              <a:t> horisontalt er </a:t>
            </a:r>
            <a:r>
              <a:rPr lang="da-DK" baseline="0" dirty="0" err="1" smtClean="0"/>
              <a:t>ike</a:t>
            </a:r>
            <a:r>
              <a:rPr lang="da-DK" baseline="0" dirty="0" smtClean="0"/>
              <a:t> indholdsfyldte da det afhænger af </a:t>
            </a:r>
            <a:r>
              <a:rPr lang="da-DK" baseline="0" dirty="0" err="1" smtClean="0"/>
              <a:t>spillittet</a:t>
            </a:r>
            <a:r>
              <a:rPr lang="da-DK" baseline="0" dirty="0" smtClean="0"/>
              <a:t> i befolkningen. Kun meningsfyldt ved pct.</a:t>
            </a:r>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7</a:t>
            </a:fld>
            <a:endParaRPr lang="da-DK"/>
          </a:p>
        </p:txBody>
      </p:sp>
    </p:spTree>
    <p:extLst>
      <p:ext uri="{BB962C8B-B14F-4D97-AF65-F5344CB8AC3E}">
        <p14:creationId xmlns:p14="http://schemas.microsoft.com/office/powerpoint/2010/main" val="742404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Den</a:t>
            </a:r>
            <a:r>
              <a:rPr lang="da-DK" baseline="0" dirty="0" smtClean="0"/>
              <a:t> </a:t>
            </a:r>
            <a:r>
              <a:rPr lang="da-DK" baseline="0" dirty="0" err="1" smtClean="0"/>
              <a:t>eksplorative</a:t>
            </a:r>
            <a:r>
              <a:rPr lang="da-DK" baseline="0" dirty="0" smtClean="0"/>
              <a:t> dataanalyse er noget helt andet end det vi kigger på her. Det er der andre metoder til.</a:t>
            </a:r>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8</a:t>
            </a:fld>
            <a:endParaRPr lang="da-DK"/>
          </a:p>
        </p:txBody>
      </p:sp>
    </p:spTree>
    <p:extLst>
      <p:ext uri="{BB962C8B-B14F-4D97-AF65-F5344CB8AC3E}">
        <p14:creationId xmlns:p14="http://schemas.microsoft.com/office/powerpoint/2010/main" val="1630332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Bemærk at alt under tidsseriedata er fra</a:t>
            </a:r>
            <a:r>
              <a:rPr lang="da-DK" baseline="0" dirty="0" smtClean="0"/>
              <a:t> venstre mod højre, da det er sådan vi læser tid.</a:t>
            </a:r>
            <a:endParaRPr lang="da-DK" dirty="0"/>
          </a:p>
        </p:txBody>
      </p:sp>
      <p:sp>
        <p:nvSpPr>
          <p:cNvPr id="4" name="Pladsholder til slidenummer 3"/>
          <p:cNvSpPr>
            <a:spLocks noGrp="1"/>
          </p:cNvSpPr>
          <p:nvPr>
            <p:ph type="sldNum" sz="quarter" idx="10"/>
          </p:nvPr>
        </p:nvSpPr>
        <p:spPr/>
        <p:txBody>
          <a:bodyPr/>
          <a:lstStyle/>
          <a:p>
            <a:fld id="{FED44574-7BDA-4EF6-89BB-15F59A008748}" type="slidenum">
              <a:rPr lang="da-DK" smtClean="0"/>
              <a:pPr/>
              <a:t>10</a:t>
            </a:fld>
            <a:endParaRPr lang="da-DK"/>
          </a:p>
        </p:txBody>
      </p:sp>
    </p:spTree>
    <p:extLst>
      <p:ext uri="{BB962C8B-B14F-4D97-AF65-F5344CB8AC3E}">
        <p14:creationId xmlns:p14="http://schemas.microsoft.com/office/powerpoint/2010/main" val="111993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Ordinal</a:t>
            </a:r>
            <a:r>
              <a:rPr lang="da-DK" baseline="0" dirty="0" smtClean="0"/>
              <a:t> skala: stjerner til en biograf film. At se fire med en stjerne er ikke det samme som at se en med fire</a:t>
            </a:r>
            <a:endParaRPr lang="da-DK" dirty="0"/>
          </a:p>
        </p:txBody>
      </p:sp>
      <p:sp>
        <p:nvSpPr>
          <p:cNvPr id="4" name="Pladsholder til slidenummer 3"/>
          <p:cNvSpPr>
            <a:spLocks noGrp="1"/>
          </p:cNvSpPr>
          <p:nvPr>
            <p:ph type="sldNum" sz="quarter" idx="10"/>
          </p:nvPr>
        </p:nvSpPr>
        <p:spPr/>
        <p:txBody>
          <a:bodyPr/>
          <a:lstStyle/>
          <a:p>
            <a:fld id="{FED44574-7BDA-4EF6-89BB-15F59A008748}" type="slidenum">
              <a:rPr lang="da-DK" smtClean="0"/>
              <a:pPr/>
              <a:t>11</a:t>
            </a:fld>
            <a:endParaRPr lang="da-DK"/>
          </a:p>
        </p:txBody>
      </p:sp>
    </p:spTree>
    <p:extLst>
      <p:ext uri="{BB962C8B-B14F-4D97-AF65-F5344CB8AC3E}">
        <p14:creationId xmlns:p14="http://schemas.microsoft.com/office/powerpoint/2010/main" val="3015044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Den</a:t>
            </a:r>
            <a:r>
              <a:rPr lang="da-DK" baseline="0" dirty="0" smtClean="0"/>
              <a:t> </a:t>
            </a:r>
            <a:r>
              <a:rPr lang="da-DK" baseline="0" dirty="0" err="1" smtClean="0"/>
              <a:t>eksplorative</a:t>
            </a:r>
            <a:r>
              <a:rPr lang="da-DK" baseline="0" dirty="0" smtClean="0"/>
              <a:t> dataanalyse er noget helt andet end det vi kigger på her. Det er der andre metoder til.</a:t>
            </a:r>
            <a:endParaRPr lang="da-DK" dirty="0"/>
          </a:p>
        </p:txBody>
      </p:sp>
      <p:sp>
        <p:nvSpPr>
          <p:cNvPr id="4" name="Pladsholder til diasnummer 3"/>
          <p:cNvSpPr>
            <a:spLocks noGrp="1"/>
          </p:cNvSpPr>
          <p:nvPr>
            <p:ph type="sldNum" sz="quarter" idx="10"/>
          </p:nvPr>
        </p:nvSpPr>
        <p:spPr/>
        <p:txBody>
          <a:bodyPr/>
          <a:lstStyle/>
          <a:p>
            <a:fld id="{FED44574-7BDA-4EF6-89BB-15F59A008748}" type="slidenum">
              <a:rPr lang="da-DK" smtClean="0"/>
              <a:pPr/>
              <a:t>12</a:t>
            </a:fld>
            <a:endParaRPr lang="da-DK"/>
          </a:p>
        </p:txBody>
      </p:sp>
    </p:spTree>
    <p:extLst>
      <p:ext uri="{BB962C8B-B14F-4D97-AF65-F5344CB8AC3E}">
        <p14:creationId xmlns:p14="http://schemas.microsoft.com/office/powerpoint/2010/main" val="786763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s SSF">
    <p:bg>
      <p:bgPr>
        <a:solidFill>
          <a:schemeClr val="bg1">
            <a:lumMod val="95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619672" y="1665289"/>
            <a:ext cx="5976663" cy="1292225"/>
          </a:xfrm>
        </p:spPr>
        <p:txBody>
          <a:bodyPr>
            <a:normAutofit/>
          </a:bodyPr>
          <a:lstStyle>
            <a:lvl1pPr>
              <a:defRPr>
                <a:solidFill>
                  <a:srgbClr val="000000"/>
                </a:solidFill>
              </a:defRPr>
            </a:lvl1pPr>
          </a:lstStyle>
          <a:p>
            <a:r>
              <a:rPr lang="da-DK" noProof="0" smtClean="0"/>
              <a:t>Klik for at redigere i master</a:t>
            </a:r>
            <a:endParaRPr lang="da-DK" noProof="0" dirty="0"/>
          </a:p>
        </p:txBody>
      </p:sp>
      <p:sp>
        <p:nvSpPr>
          <p:cNvPr id="7171" name="Rectangle 3"/>
          <p:cNvSpPr>
            <a:spLocks noGrp="1" noChangeArrowheads="1"/>
          </p:cNvSpPr>
          <p:nvPr>
            <p:ph type="subTitle" idx="1"/>
          </p:nvPr>
        </p:nvSpPr>
        <p:spPr>
          <a:xfrm>
            <a:off x="1619673" y="3262314"/>
            <a:ext cx="5976662" cy="1108075"/>
          </a:xfrm>
        </p:spPr>
        <p:txBody>
          <a:bodyPr>
            <a:normAutofit/>
          </a:bodyPr>
          <a:lstStyle>
            <a:lvl1pPr marL="0" indent="0">
              <a:buFontTx/>
              <a:buNone/>
              <a:defRPr>
                <a:solidFill>
                  <a:srgbClr val="000000"/>
                </a:solidFill>
              </a:defRPr>
            </a:lvl1pPr>
          </a:lstStyle>
          <a:p>
            <a:r>
              <a:rPr lang="da-DK" noProof="0" smtClean="0"/>
              <a:t>Klik for at redigere i master</a:t>
            </a:r>
            <a:endParaRPr lang="da-DK" noProof="0" dirty="0"/>
          </a:p>
        </p:txBody>
      </p:sp>
      <p:sp>
        <p:nvSpPr>
          <p:cNvPr id="9" name="Rektangel 8"/>
          <p:cNvSpPr/>
          <p:nvPr/>
        </p:nvSpPr>
        <p:spPr bwMode="auto">
          <a:xfrm>
            <a:off x="0" y="6669360"/>
            <a:ext cx="9144000" cy="19876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solidFill>
                  <a:schemeClr val="bg1">
                    <a:lumMod val="50000"/>
                  </a:schemeClr>
                </a:solidFill>
                <a:effectLst/>
                <a:latin typeface="Verdana" pitchFamily="34" charset="0"/>
              </a:rPr>
              <a:t>StruktureretSundFornuft.dk</a:t>
            </a:r>
          </a:p>
        </p:txBody>
      </p:sp>
    </p:spTree>
    <p:extLst>
      <p:ext uri="{BB962C8B-B14F-4D97-AF65-F5344CB8AC3E}">
        <p14:creationId xmlns:p14="http://schemas.microsoft.com/office/powerpoint/2010/main" val="320662235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smtClean="0"/>
              <a:t>Klik for at redigere i master</a:t>
            </a:r>
            <a:endParaRPr lang="da-DK" noProof="0"/>
          </a:p>
        </p:txBody>
      </p:sp>
      <p:sp>
        <p:nvSpPr>
          <p:cNvPr id="3" name="Content Placeholder 2"/>
          <p:cNvSpPr>
            <a:spLocks noGrp="1"/>
          </p:cNvSpPr>
          <p:nvPr>
            <p:ph idx="1"/>
          </p:nvPr>
        </p:nvSpPr>
        <p:spPr/>
        <p:txBody>
          <a:bodyPr/>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dirty="0"/>
          </a:p>
        </p:txBody>
      </p:sp>
      <p:sp>
        <p:nvSpPr>
          <p:cNvPr id="5" name="Slide Number Placeholder 4"/>
          <p:cNvSpPr>
            <a:spLocks noGrp="1"/>
          </p:cNvSpPr>
          <p:nvPr>
            <p:ph type="sldNum" sz="quarter" idx="11"/>
          </p:nvPr>
        </p:nvSpPr>
        <p:spPr>
          <a:xfrm>
            <a:off x="6974904" y="6728420"/>
            <a:ext cx="2133600" cy="139700"/>
          </a:xfrm>
        </p:spPr>
        <p:txBody>
          <a:bodyPr/>
          <a:lstStyle>
            <a:lvl1pPr algn="r">
              <a:defRPr/>
            </a:lvl1pPr>
          </a:lstStyle>
          <a:p>
            <a:fld id="{E2E1D250-0014-450E-ADD3-929C6907FF4E}" type="slidenum">
              <a:rPr lang="da-DK" smtClean="0"/>
              <a:pPr/>
              <a:t>‹nr.›</a:t>
            </a:fld>
            <a:endParaRPr lang="da-DK"/>
          </a:p>
        </p:txBody>
      </p:sp>
    </p:spTree>
    <p:extLst>
      <p:ext uri="{BB962C8B-B14F-4D97-AF65-F5344CB8AC3E}">
        <p14:creationId xmlns:p14="http://schemas.microsoft.com/office/powerpoint/2010/main" val="294666915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71" name="Rectangle 47"/>
          <p:cNvSpPr>
            <a:spLocks noGrp="1" noChangeArrowheads="1"/>
          </p:cNvSpPr>
          <p:nvPr>
            <p:ph type="sldNum" sz="quarter" idx="4"/>
          </p:nvPr>
        </p:nvSpPr>
        <p:spPr bwMode="auto">
          <a:xfrm>
            <a:off x="6976800" y="6674401"/>
            <a:ext cx="2133600" cy="1397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lnSpc>
                <a:spcPct val="115000"/>
              </a:lnSpc>
              <a:defRPr sz="800"/>
            </a:lvl1pPr>
          </a:lstStyle>
          <a:p>
            <a:fld id="{E2E1D250-0014-450E-ADD3-929C6907FF4E}" type="slidenum">
              <a:rPr lang="da-DK" smtClean="0"/>
              <a:pPr/>
              <a:t>‹nr.›</a:t>
            </a:fld>
            <a:endParaRPr lang="da-DK"/>
          </a:p>
        </p:txBody>
      </p:sp>
      <p:sp>
        <p:nvSpPr>
          <p:cNvPr id="1026" name="Rectangle 2"/>
          <p:cNvSpPr>
            <a:spLocks noGrp="1" noChangeArrowheads="1"/>
          </p:cNvSpPr>
          <p:nvPr>
            <p:ph type="title"/>
          </p:nvPr>
        </p:nvSpPr>
        <p:spPr bwMode="auto">
          <a:xfrm>
            <a:off x="719137" y="536575"/>
            <a:ext cx="7700963" cy="7620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da-DK" dirty="0" smtClean="0"/>
              <a:t>Klik for at redigere titeltypografi i masteren</a:t>
            </a:r>
          </a:p>
        </p:txBody>
      </p:sp>
      <p:sp>
        <p:nvSpPr>
          <p:cNvPr id="1027" name="Rectangle 3"/>
          <p:cNvSpPr>
            <a:spLocks noGrp="1" noChangeArrowheads="1"/>
          </p:cNvSpPr>
          <p:nvPr>
            <p:ph type="body" idx="1"/>
          </p:nvPr>
        </p:nvSpPr>
        <p:spPr bwMode="auto">
          <a:xfrm>
            <a:off x="719137" y="1655763"/>
            <a:ext cx="7700963" cy="39370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smtClean="0"/>
          </a:p>
        </p:txBody>
      </p:sp>
    </p:spTree>
    <p:extLst>
      <p:ext uri="{BB962C8B-B14F-4D97-AF65-F5344CB8AC3E}">
        <p14:creationId xmlns:p14="http://schemas.microsoft.com/office/powerpoint/2010/main" val="619153393"/>
      </p:ext>
    </p:extLst>
  </p:cSld>
  <p:clrMap bg1="lt1" tx1="dk1" bg2="lt2" tx2="dk2" accent1="accent1" accent2="accent2" accent3="accent3" accent4="accent4" accent5="accent5" accent6="accent6" hlink="hlink" folHlink="folHlink"/>
  <p:sldLayoutIdLst>
    <p:sldLayoutId id="2147483678" r:id="rId1"/>
    <p:sldLayoutId id="2147483679" r:id="rId2"/>
  </p:sldLayoutIdLst>
  <p:hf hdr="0" ftr="0" dt="0"/>
  <p:txStyles>
    <p:titleStyle>
      <a:lvl1pPr algn="l" rtl="0" eaLnBrk="1" fontAlgn="base" hangingPunct="1">
        <a:lnSpc>
          <a:spcPct val="96000"/>
        </a:lnSpc>
        <a:spcBef>
          <a:spcPct val="0"/>
        </a:spcBef>
        <a:spcAft>
          <a:spcPct val="0"/>
        </a:spcAft>
        <a:defRPr sz="2000" b="1">
          <a:solidFill>
            <a:schemeClr val="tx1"/>
          </a:solidFill>
          <a:latin typeface="+mj-lt"/>
          <a:ea typeface="+mj-ea"/>
          <a:cs typeface="+mj-cs"/>
        </a:defRPr>
      </a:lvl1pPr>
      <a:lvl2pPr algn="l" rtl="0" eaLnBrk="1" fontAlgn="base" hangingPunct="1">
        <a:lnSpc>
          <a:spcPct val="96000"/>
        </a:lnSpc>
        <a:spcBef>
          <a:spcPct val="0"/>
        </a:spcBef>
        <a:spcAft>
          <a:spcPct val="0"/>
        </a:spcAft>
        <a:defRPr sz="2600" b="1">
          <a:solidFill>
            <a:schemeClr val="tx1"/>
          </a:solidFill>
          <a:latin typeface="Verdana" pitchFamily="34" charset="0"/>
        </a:defRPr>
      </a:lvl2pPr>
      <a:lvl3pPr algn="l" rtl="0" eaLnBrk="1" fontAlgn="base" hangingPunct="1">
        <a:lnSpc>
          <a:spcPct val="96000"/>
        </a:lnSpc>
        <a:spcBef>
          <a:spcPct val="0"/>
        </a:spcBef>
        <a:spcAft>
          <a:spcPct val="0"/>
        </a:spcAft>
        <a:defRPr sz="2600" b="1">
          <a:solidFill>
            <a:schemeClr val="tx1"/>
          </a:solidFill>
          <a:latin typeface="Verdana" pitchFamily="34" charset="0"/>
        </a:defRPr>
      </a:lvl3pPr>
      <a:lvl4pPr algn="l" rtl="0" eaLnBrk="1" fontAlgn="base" hangingPunct="1">
        <a:lnSpc>
          <a:spcPct val="96000"/>
        </a:lnSpc>
        <a:spcBef>
          <a:spcPct val="0"/>
        </a:spcBef>
        <a:spcAft>
          <a:spcPct val="0"/>
        </a:spcAft>
        <a:defRPr sz="2600" b="1">
          <a:solidFill>
            <a:schemeClr val="tx1"/>
          </a:solidFill>
          <a:latin typeface="Verdana" pitchFamily="34" charset="0"/>
        </a:defRPr>
      </a:lvl4pPr>
      <a:lvl5pPr algn="l" rtl="0" eaLnBrk="1" fontAlgn="base" hangingPunct="1">
        <a:lnSpc>
          <a:spcPct val="96000"/>
        </a:lnSpc>
        <a:spcBef>
          <a:spcPct val="0"/>
        </a:spcBef>
        <a:spcAft>
          <a:spcPct val="0"/>
        </a:spcAft>
        <a:defRPr sz="2600" b="1">
          <a:solidFill>
            <a:schemeClr val="tx1"/>
          </a:solidFill>
          <a:latin typeface="Verdana" pitchFamily="34" charset="0"/>
        </a:defRPr>
      </a:lvl5pPr>
      <a:lvl6pPr marL="457189" algn="l" rtl="0" eaLnBrk="1" fontAlgn="base" hangingPunct="1">
        <a:lnSpc>
          <a:spcPct val="96000"/>
        </a:lnSpc>
        <a:spcBef>
          <a:spcPct val="0"/>
        </a:spcBef>
        <a:spcAft>
          <a:spcPct val="0"/>
        </a:spcAft>
        <a:defRPr sz="2600" b="1">
          <a:solidFill>
            <a:schemeClr val="tx1"/>
          </a:solidFill>
          <a:latin typeface="Verdana" pitchFamily="34" charset="0"/>
        </a:defRPr>
      </a:lvl6pPr>
      <a:lvl7pPr marL="914378" algn="l" rtl="0" eaLnBrk="1" fontAlgn="base" hangingPunct="1">
        <a:lnSpc>
          <a:spcPct val="96000"/>
        </a:lnSpc>
        <a:spcBef>
          <a:spcPct val="0"/>
        </a:spcBef>
        <a:spcAft>
          <a:spcPct val="0"/>
        </a:spcAft>
        <a:defRPr sz="2600" b="1">
          <a:solidFill>
            <a:schemeClr val="tx1"/>
          </a:solidFill>
          <a:latin typeface="Verdana" pitchFamily="34" charset="0"/>
        </a:defRPr>
      </a:lvl7pPr>
      <a:lvl8pPr marL="1371566" algn="l" rtl="0" eaLnBrk="1" fontAlgn="base" hangingPunct="1">
        <a:lnSpc>
          <a:spcPct val="96000"/>
        </a:lnSpc>
        <a:spcBef>
          <a:spcPct val="0"/>
        </a:spcBef>
        <a:spcAft>
          <a:spcPct val="0"/>
        </a:spcAft>
        <a:defRPr sz="2600" b="1">
          <a:solidFill>
            <a:schemeClr val="tx1"/>
          </a:solidFill>
          <a:latin typeface="Verdana" pitchFamily="34" charset="0"/>
        </a:defRPr>
      </a:lvl8pPr>
      <a:lvl9pPr marL="1828754" algn="l" rtl="0" eaLnBrk="1" fontAlgn="base" hangingPunct="1">
        <a:lnSpc>
          <a:spcPct val="96000"/>
        </a:lnSpc>
        <a:spcBef>
          <a:spcPct val="0"/>
        </a:spcBef>
        <a:spcAft>
          <a:spcPct val="0"/>
        </a:spcAft>
        <a:defRPr sz="2600" b="1">
          <a:solidFill>
            <a:schemeClr val="tx1"/>
          </a:solidFill>
          <a:latin typeface="Verdana" pitchFamily="34" charset="0"/>
        </a:defRPr>
      </a:lvl9pPr>
    </p:titleStyle>
    <p:bodyStyle>
      <a:lvl1pPr marL="268281" indent="-268281" algn="l" rtl="0" eaLnBrk="1" fontAlgn="base" hangingPunct="1">
        <a:lnSpc>
          <a:spcPct val="105000"/>
        </a:lnSpc>
        <a:spcBef>
          <a:spcPct val="20000"/>
        </a:spcBef>
        <a:spcAft>
          <a:spcPct val="0"/>
        </a:spcAft>
        <a:buSzPct val="90000"/>
        <a:buChar char="•"/>
        <a:defRPr sz="1900">
          <a:solidFill>
            <a:schemeClr val="tx1"/>
          </a:solidFill>
          <a:latin typeface="+mn-lt"/>
          <a:ea typeface="+mn-ea"/>
          <a:cs typeface="+mn-cs"/>
        </a:defRPr>
      </a:lvl1pPr>
      <a:lvl2pPr marL="552437" indent="-282568" algn="l" rtl="0" eaLnBrk="1" fontAlgn="base" hangingPunct="1">
        <a:lnSpc>
          <a:spcPct val="105000"/>
        </a:lnSpc>
        <a:spcBef>
          <a:spcPct val="20000"/>
        </a:spcBef>
        <a:spcAft>
          <a:spcPct val="0"/>
        </a:spcAft>
        <a:buSzPct val="90000"/>
        <a:buChar char="•"/>
        <a:defRPr sz="1900">
          <a:solidFill>
            <a:schemeClr val="tx1"/>
          </a:solidFill>
          <a:latin typeface="+mn-lt"/>
        </a:defRPr>
      </a:lvl2pPr>
      <a:lvl3pPr marL="831830" indent="-277806" algn="l" rtl="0" eaLnBrk="1" fontAlgn="base" hangingPunct="1">
        <a:lnSpc>
          <a:spcPct val="105000"/>
        </a:lnSpc>
        <a:spcBef>
          <a:spcPct val="20000"/>
        </a:spcBef>
        <a:spcAft>
          <a:spcPct val="0"/>
        </a:spcAft>
        <a:buSzPct val="90000"/>
        <a:buChar char="•"/>
        <a:defRPr sz="1900">
          <a:solidFill>
            <a:schemeClr val="tx1"/>
          </a:solidFill>
          <a:latin typeface="+mn-lt"/>
        </a:defRPr>
      </a:lvl3pPr>
      <a:lvl4pPr marL="1111223" indent="-277806" algn="l" rtl="0" eaLnBrk="1" fontAlgn="base" hangingPunct="1">
        <a:lnSpc>
          <a:spcPct val="105000"/>
        </a:lnSpc>
        <a:spcBef>
          <a:spcPct val="20000"/>
        </a:spcBef>
        <a:spcAft>
          <a:spcPct val="0"/>
        </a:spcAft>
        <a:buSzPct val="90000"/>
        <a:buChar char="•"/>
        <a:defRPr sz="1900">
          <a:solidFill>
            <a:schemeClr val="tx1"/>
          </a:solidFill>
          <a:latin typeface="+mn-lt"/>
        </a:defRPr>
      </a:lvl4pPr>
      <a:lvl5pPr marL="1384265" indent="-271457" algn="l" rtl="0" eaLnBrk="1" fontAlgn="base" hangingPunct="1">
        <a:lnSpc>
          <a:spcPct val="105000"/>
        </a:lnSpc>
        <a:spcBef>
          <a:spcPct val="20000"/>
        </a:spcBef>
        <a:spcAft>
          <a:spcPct val="0"/>
        </a:spcAft>
        <a:buSzPct val="90000"/>
        <a:buChar char="•"/>
        <a:defRPr sz="1900">
          <a:solidFill>
            <a:schemeClr val="tx1"/>
          </a:solidFill>
          <a:latin typeface="+mn-lt"/>
        </a:defRPr>
      </a:lvl5pPr>
      <a:lvl6pPr marL="1841454" indent="-271457" algn="l" rtl="0" eaLnBrk="1" fontAlgn="base" hangingPunct="1">
        <a:lnSpc>
          <a:spcPct val="105000"/>
        </a:lnSpc>
        <a:spcBef>
          <a:spcPct val="20000"/>
        </a:spcBef>
        <a:spcAft>
          <a:spcPct val="0"/>
        </a:spcAft>
        <a:buSzPct val="90000"/>
        <a:buChar char="•"/>
        <a:defRPr sz="1900">
          <a:solidFill>
            <a:schemeClr val="tx1"/>
          </a:solidFill>
          <a:latin typeface="+mn-lt"/>
        </a:defRPr>
      </a:lvl6pPr>
      <a:lvl7pPr marL="2298643" indent="-271457" algn="l" rtl="0" eaLnBrk="1" fontAlgn="base" hangingPunct="1">
        <a:lnSpc>
          <a:spcPct val="105000"/>
        </a:lnSpc>
        <a:spcBef>
          <a:spcPct val="20000"/>
        </a:spcBef>
        <a:spcAft>
          <a:spcPct val="0"/>
        </a:spcAft>
        <a:buSzPct val="90000"/>
        <a:buChar char="•"/>
        <a:defRPr sz="1900">
          <a:solidFill>
            <a:schemeClr val="tx1"/>
          </a:solidFill>
          <a:latin typeface="+mn-lt"/>
        </a:defRPr>
      </a:lvl7pPr>
      <a:lvl8pPr marL="2755831" indent="-271457" algn="l" rtl="0" eaLnBrk="1" fontAlgn="base" hangingPunct="1">
        <a:lnSpc>
          <a:spcPct val="105000"/>
        </a:lnSpc>
        <a:spcBef>
          <a:spcPct val="20000"/>
        </a:spcBef>
        <a:spcAft>
          <a:spcPct val="0"/>
        </a:spcAft>
        <a:buSzPct val="90000"/>
        <a:buChar char="•"/>
        <a:defRPr sz="1900">
          <a:solidFill>
            <a:schemeClr val="tx1"/>
          </a:solidFill>
          <a:latin typeface="+mn-lt"/>
        </a:defRPr>
      </a:lvl8pPr>
      <a:lvl9pPr marL="3213020" indent="-271457" algn="l" rtl="0" eaLnBrk="1" fontAlgn="base" hangingPunct="1">
        <a:lnSpc>
          <a:spcPct val="105000"/>
        </a:lnSpc>
        <a:spcBef>
          <a:spcPct val="20000"/>
        </a:spcBef>
        <a:spcAft>
          <a:spcPct val="0"/>
        </a:spcAft>
        <a:buSzPct val="90000"/>
        <a:buChar char="•"/>
        <a:defRPr sz="1900">
          <a:solidFill>
            <a:schemeClr val="tx1"/>
          </a:solidFill>
          <a:latin typeface="+mn-lt"/>
        </a:defRPr>
      </a:lvl9pPr>
    </p:bodyStyle>
    <p:otherStyle>
      <a:defPPr>
        <a:defRPr lang="da-DK"/>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jpe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3.xml"/><Relationship Id="rId13"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diagramData" Target="../diagrams/data3.xml"/><Relationship Id="rId12" Type="http://schemas.openxmlformats.org/officeDocument/2006/relationships/image" Target="../media/image3.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1.emf"/><Relationship Id="rId11" Type="http://schemas.microsoft.com/office/2007/relationships/diagramDrawing" Target="../diagrams/drawing3.xml"/><Relationship Id="rId5" Type="http://schemas.openxmlformats.org/officeDocument/2006/relationships/oleObject" Target="../embeddings/oleObject4.bin"/><Relationship Id="rId10" Type="http://schemas.openxmlformats.org/officeDocument/2006/relationships/diagramColors" Target="../diagrams/colors3.xml"/><Relationship Id="rId4" Type="http://schemas.openxmlformats.org/officeDocument/2006/relationships/notesSlide" Target="../notesSlides/notesSlide9.xml"/><Relationship Id="rId9" Type="http://schemas.openxmlformats.org/officeDocument/2006/relationships/diagramQuickStyle" Target="../diagrams/quickStyle3.xml"/><Relationship Id="rId14"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chart" Target="../charts/chart16.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17.emf"/><Relationship Id="rId5" Type="http://schemas.openxmlformats.org/officeDocument/2006/relationships/oleObject" Target="../embeddings/oleObject5.bin"/><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jpeg"/><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18" Type="http://schemas.openxmlformats.org/officeDocument/2006/relationships/slideLayout" Target="../slideLayouts/slideLayout2.xml"/><Relationship Id="rId3" Type="http://schemas.openxmlformats.org/officeDocument/2006/relationships/tags" Target="../tags/tag9.xml"/><Relationship Id="rId21" Type="http://schemas.openxmlformats.org/officeDocument/2006/relationships/image" Target="../media/image10.png"/><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tags" Target="../tags/tag23.xml"/><Relationship Id="rId25" Type="http://schemas.openxmlformats.org/officeDocument/2006/relationships/image" Target="../media/image24.emf"/><Relationship Id="rId2" Type="http://schemas.openxmlformats.org/officeDocument/2006/relationships/tags" Target="../tags/tag8.xml"/><Relationship Id="rId16" Type="http://schemas.openxmlformats.org/officeDocument/2006/relationships/tags" Target="../tags/tag22.xml"/><Relationship Id="rId20" Type="http://schemas.openxmlformats.org/officeDocument/2006/relationships/image" Target="../media/image1.emf"/><Relationship Id="rId1" Type="http://schemas.openxmlformats.org/officeDocument/2006/relationships/vmlDrawing" Target="../drawings/vmlDrawing6.vml"/><Relationship Id="rId6" Type="http://schemas.openxmlformats.org/officeDocument/2006/relationships/tags" Target="../tags/tag12.xml"/><Relationship Id="rId11" Type="http://schemas.openxmlformats.org/officeDocument/2006/relationships/tags" Target="../tags/tag17.xml"/><Relationship Id="rId24" Type="http://schemas.openxmlformats.org/officeDocument/2006/relationships/oleObject" Target="../embeddings/oleObject8.bin"/><Relationship Id="rId5" Type="http://schemas.openxmlformats.org/officeDocument/2006/relationships/tags" Target="../tags/tag11.xml"/><Relationship Id="rId15" Type="http://schemas.openxmlformats.org/officeDocument/2006/relationships/tags" Target="../tags/tag21.xml"/><Relationship Id="rId23" Type="http://schemas.openxmlformats.org/officeDocument/2006/relationships/image" Target="../media/image23.emf"/><Relationship Id="rId10" Type="http://schemas.openxmlformats.org/officeDocument/2006/relationships/tags" Target="../tags/tag16.xml"/><Relationship Id="rId19" Type="http://schemas.openxmlformats.org/officeDocument/2006/relationships/oleObject" Target="../embeddings/oleObject6.bin"/><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 Id="rId22" Type="http://schemas.openxmlformats.org/officeDocument/2006/relationships/oleObject" Target="../embeddings/oleObject7.bin"/></Relationships>
</file>

<file path=ppt/slides/_rels/slide39.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tags" Target="../tags/tag35.xml"/><Relationship Id="rId18" Type="http://schemas.openxmlformats.org/officeDocument/2006/relationships/tags" Target="../tags/tag40.xml"/><Relationship Id="rId26" Type="http://schemas.openxmlformats.org/officeDocument/2006/relationships/tags" Target="../tags/tag48.xml"/><Relationship Id="rId3" Type="http://schemas.openxmlformats.org/officeDocument/2006/relationships/tags" Target="../tags/tag25.xml"/><Relationship Id="rId21" Type="http://schemas.openxmlformats.org/officeDocument/2006/relationships/tags" Target="../tags/tag43.xml"/><Relationship Id="rId34" Type="http://schemas.openxmlformats.org/officeDocument/2006/relationships/oleObject" Target="../embeddings/oleObject11.bin"/><Relationship Id="rId7" Type="http://schemas.openxmlformats.org/officeDocument/2006/relationships/tags" Target="../tags/tag29.xml"/><Relationship Id="rId12" Type="http://schemas.openxmlformats.org/officeDocument/2006/relationships/tags" Target="../tags/tag34.xml"/><Relationship Id="rId17" Type="http://schemas.openxmlformats.org/officeDocument/2006/relationships/tags" Target="../tags/tag39.xml"/><Relationship Id="rId25" Type="http://schemas.openxmlformats.org/officeDocument/2006/relationships/tags" Target="../tags/tag47.xml"/><Relationship Id="rId33" Type="http://schemas.openxmlformats.org/officeDocument/2006/relationships/image" Target="../media/image25.emf"/><Relationship Id="rId2" Type="http://schemas.openxmlformats.org/officeDocument/2006/relationships/tags" Target="../tags/tag24.xml"/><Relationship Id="rId16" Type="http://schemas.openxmlformats.org/officeDocument/2006/relationships/tags" Target="../tags/tag38.xml"/><Relationship Id="rId20" Type="http://schemas.openxmlformats.org/officeDocument/2006/relationships/tags" Target="../tags/tag42.xml"/><Relationship Id="rId29" Type="http://schemas.openxmlformats.org/officeDocument/2006/relationships/oleObject" Target="../embeddings/oleObject9.bin"/><Relationship Id="rId1" Type="http://schemas.openxmlformats.org/officeDocument/2006/relationships/vmlDrawing" Target="../drawings/vmlDrawing7.vml"/><Relationship Id="rId6" Type="http://schemas.openxmlformats.org/officeDocument/2006/relationships/tags" Target="../tags/tag28.xml"/><Relationship Id="rId11" Type="http://schemas.openxmlformats.org/officeDocument/2006/relationships/tags" Target="../tags/tag33.xml"/><Relationship Id="rId24" Type="http://schemas.openxmlformats.org/officeDocument/2006/relationships/tags" Target="../tags/tag46.xml"/><Relationship Id="rId32" Type="http://schemas.openxmlformats.org/officeDocument/2006/relationships/oleObject" Target="../embeddings/oleObject10.bin"/><Relationship Id="rId5" Type="http://schemas.openxmlformats.org/officeDocument/2006/relationships/tags" Target="../tags/tag27.xml"/><Relationship Id="rId15" Type="http://schemas.openxmlformats.org/officeDocument/2006/relationships/tags" Target="../tags/tag37.xml"/><Relationship Id="rId23" Type="http://schemas.openxmlformats.org/officeDocument/2006/relationships/tags" Target="../tags/tag45.xml"/><Relationship Id="rId28" Type="http://schemas.openxmlformats.org/officeDocument/2006/relationships/slideLayout" Target="../slideLayouts/slideLayout2.xml"/><Relationship Id="rId10" Type="http://schemas.openxmlformats.org/officeDocument/2006/relationships/tags" Target="../tags/tag32.xml"/><Relationship Id="rId19" Type="http://schemas.openxmlformats.org/officeDocument/2006/relationships/tags" Target="../tags/tag41.xml"/><Relationship Id="rId31" Type="http://schemas.openxmlformats.org/officeDocument/2006/relationships/image" Target="../media/image7.png"/><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tags" Target="../tags/tag36.xml"/><Relationship Id="rId22" Type="http://schemas.openxmlformats.org/officeDocument/2006/relationships/tags" Target="../tags/tag44.xml"/><Relationship Id="rId27" Type="http://schemas.openxmlformats.org/officeDocument/2006/relationships/tags" Target="../tags/tag49.xml"/><Relationship Id="rId30" Type="http://schemas.openxmlformats.org/officeDocument/2006/relationships/image" Target="../media/image1.emf"/><Relationship Id="rId35" Type="http://schemas.openxmlformats.org/officeDocument/2006/relationships/image" Target="../media/image2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tags" Target="../tags/tag66.xml"/><Relationship Id="rId26" Type="http://schemas.openxmlformats.org/officeDocument/2006/relationships/tags" Target="../tags/tag74.xml"/><Relationship Id="rId3" Type="http://schemas.openxmlformats.org/officeDocument/2006/relationships/tags" Target="../tags/tag51.xml"/><Relationship Id="rId21" Type="http://schemas.openxmlformats.org/officeDocument/2006/relationships/tags" Target="../tags/tag69.xml"/><Relationship Id="rId34" Type="http://schemas.openxmlformats.org/officeDocument/2006/relationships/image" Target="../media/image6.png"/><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tags" Target="../tags/tag65.xml"/><Relationship Id="rId25" Type="http://schemas.openxmlformats.org/officeDocument/2006/relationships/tags" Target="../tags/tag73.xml"/><Relationship Id="rId33" Type="http://schemas.openxmlformats.org/officeDocument/2006/relationships/image" Target="../media/image1.emf"/><Relationship Id="rId38" Type="http://schemas.openxmlformats.org/officeDocument/2006/relationships/image" Target="../media/image28.emf"/><Relationship Id="rId2" Type="http://schemas.openxmlformats.org/officeDocument/2006/relationships/tags" Target="../tags/tag50.xml"/><Relationship Id="rId16" Type="http://schemas.openxmlformats.org/officeDocument/2006/relationships/tags" Target="../tags/tag64.xml"/><Relationship Id="rId20" Type="http://schemas.openxmlformats.org/officeDocument/2006/relationships/tags" Target="../tags/tag68.xml"/><Relationship Id="rId29" Type="http://schemas.openxmlformats.org/officeDocument/2006/relationships/tags" Target="../tags/tag77.xml"/><Relationship Id="rId1" Type="http://schemas.openxmlformats.org/officeDocument/2006/relationships/vmlDrawing" Target="../drawings/vmlDrawing8.vml"/><Relationship Id="rId6" Type="http://schemas.openxmlformats.org/officeDocument/2006/relationships/tags" Target="../tags/tag54.xml"/><Relationship Id="rId11" Type="http://schemas.openxmlformats.org/officeDocument/2006/relationships/tags" Target="../tags/tag59.xml"/><Relationship Id="rId24" Type="http://schemas.openxmlformats.org/officeDocument/2006/relationships/tags" Target="../tags/tag72.xml"/><Relationship Id="rId32" Type="http://schemas.openxmlformats.org/officeDocument/2006/relationships/oleObject" Target="../embeddings/oleObject12.bin"/><Relationship Id="rId37" Type="http://schemas.openxmlformats.org/officeDocument/2006/relationships/oleObject" Target="../embeddings/oleObject14.bin"/><Relationship Id="rId5" Type="http://schemas.openxmlformats.org/officeDocument/2006/relationships/tags" Target="../tags/tag53.xml"/><Relationship Id="rId15" Type="http://schemas.openxmlformats.org/officeDocument/2006/relationships/tags" Target="../tags/tag63.xml"/><Relationship Id="rId23" Type="http://schemas.openxmlformats.org/officeDocument/2006/relationships/tags" Target="../tags/tag71.xml"/><Relationship Id="rId28" Type="http://schemas.openxmlformats.org/officeDocument/2006/relationships/tags" Target="../tags/tag76.xml"/><Relationship Id="rId36" Type="http://schemas.openxmlformats.org/officeDocument/2006/relationships/image" Target="../media/image27.emf"/><Relationship Id="rId10" Type="http://schemas.openxmlformats.org/officeDocument/2006/relationships/tags" Target="../tags/tag58.xml"/><Relationship Id="rId19" Type="http://schemas.openxmlformats.org/officeDocument/2006/relationships/tags" Target="../tags/tag67.xml"/><Relationship Id="rId31"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tags" Target="../tags/tag62.xml"/><Relationship Id="rId22" Type="http://schemas.openxmlformats.org/officeDocument/2006/relationships/tags" Target="../tags/tag70.xml"/><Relationship Id="rId27" Type="http://schemas.openxmlformats.org/officeDocument/2006/relationships/tags" Target="../tags/tag75.xml"/><Relationship Id="rId30" Type="http://schemas.openxmlformats.org/officeDocument/2006/relationships/tags" Target="../tags/tag78.xml"/><Relationship Id="rId35" Type="http://schemas.openxmlformats.org/officeDocument/2006/relationships/oleObject" Target="../embeddings/oleObject13.bin"/></Relationships>
</file>

<file path=ppt/slides/_rels/slide41.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image" Target="../media/image30.emf"/><Relationship Id="rId3" Type="http://schemas.openxmlformats.org/officeDocument/2006/relationships/tags" Target="../tags/tag80.xml"/><Relationship Id="rId21" Type="http://schemas.openxmlformats.org/officeDocument/2006/relationships/oleObject" Target="../embeddings/oleObject15.bin"/><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oleObject" Target="../embeddings/oleObject17.bin"/><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image" Target="../media/image29.emf"/><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oleObject" Target="../embeddings/oleObject16.bin"/><Relationship Id="rId10" Type="http://schemas.openxmlformats.org/officeDocument/2006/relationships/tags" Target="../tags/tag87.xml"/><Relationship Id="rId19" Type="http://schemas.openxmlformats.org/officeDocument/2006/relationships/tags" Target="../tags/tag96.xml"/><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image" Target="../media/image1.emf"/><Relationship Id="rId27" Type="http://schemas.openxmlformats.org/officeDocument/2006/relationships/image" Target="../media/image31.png"/></Relationships>
</file>

<file path=ppt/slides/_rels/slide42.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tags" Target="../tags/tag108.xml"/><Relationship Id="rId18" Type="http://schemas.openxmlformats.org/officeDocument/2006/relationships/tags" Target="../tags/tag113.xml"/><Relationship Id="rId26" Type="http://schemas.openxmlformats.org/officeDocument/2006/relationships/tags" Target="../tags/tag121.xml"/><Relationship Id="rId3" Type="http://schemas.openxmlformats.org/officeDocument/2006/relationships/tags" Target="../tags/tag98.xml"/><Relationship Id="rId21" Type="http://schemas.openxmlformats.org/officeDocument/2006/relationships/tags" Target="../tags/tag116.xml"/><Relationship Id="rId34" Type="http://schemas.openxmlformats.org/officeDocument/2006/relationships/image" Target="../media/image33.emf"/><Relationship Id="rId7" Type="http://schemas.openxmlformats.org/officeDocument/2006/relationships/tags" Target="../tags/tag102.xml"/><Relationship Id="rId12" Type="http://schemas.openxmlformats.org/officeDocument/2006/relationships/tags" Target="../tags/tag107.xml"/><Relationship Id="rId17" Type="http://schemas.openxmlformats.org/officeDocument/2006/relationships/tags" Target="../tags/tag112.xml"/><Relationship Id="rId25" Type="http://schemas.openxmlformats.org/officeDocument/2006/relationships/tags" Target="../tags/tag120.xml"/><Relationship Id="rId33" Type="http://schemas.openxmlformats.org/officeDocument/2006/relationships/oleObject" Target="../embeddings/oleObject20.bin"/><Relationship Id="rId2" Type="http://schemas.openxmlformats.org/officeDocument/2006/relationships/tags" Target="../tags/tag97.xml"/><Relationship Id="rId16" Type="http://schemas.openxmlformats.org/officeDocument/2006/relationships/tags" Target="../tags/tag111.xml"/><Relationship Id="rId20" Type="http://schemas.openxmlformats.org/officeDocument/2006/relationships/tags" Target="../tags/tag115.xml"/><Relationship Id="rId29" Type="http://schemas.openxmlformats.org/officeDocument/2006/relationships/image" Target="../media/image1.emf"/><Relationship Id="rId1" Type="http://schemas.openxmlformats.org/officeDocument/2006/relationships/vmlDrawing" Target="../drawings/vmlDrawing10.vml"/><Relationship Id="rId6" Type="http://schemas.openxmlformats.org/officeDocument/2006/relationships/tags" Target="../tags/tag101.xml"/><Relationship Id="rId11" Type="http://schemas.openxmlformats.org/officeDocument/2006/relationships/tags" Target="../tags/tag106.xml"/><Relationship Id="rId24" Type="http://schemas.openxmlformats.org/officeDocument/2006/relationships/tags" Target="../tags/tag119.xml"/><Relationship Id="rId32" Type="http://schemas.openxmlformats.org/officeDocument/2006/relationships/image" Target="../media/image32.emf"/><Relationship Id="rId5" Type="http://schemas.openxmlformats.org/officeDocument/2006/relationships/tags" Target="../tags/tag100.xml"/><Relationship Id="rId15" Type="http://schemas.openxmlformats.org/officeDocument/2006/relationships/tags" Target="../tags/tag110.xml"/><Relationship Id="rId23" Type="http://schemas.openxmlformats.org/officeDocument/2006/relationships/tags" Target="../tags/tag118.xml"/><Relationship Id="rId28" Type="http://schemas.openxmlformats.org/officeDocument/2006/relationships/oleObject" Target="../embeddings/oleObject18.bin"/><Relationship Id="rId10" Type="http://schemas.openxmlformats.org/officeDocument/2006/relationships/tags" Target="../tags/tag105.xml"/><Relationship Id="rId19" Type="http://schemas.openxmlformats.org/officeDocument/2006/relationships/tags" Target="../tags/tag114.xml"/><Relationship Id="rId31" Type="http://schemas.openxmlformats.org/officeDocument/2006/relationships/oleObject" Target="../embeddings/oleObject19.bin"/><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tags" Target="../tags/tag109.xml"/><Relationship Id="rId22" Type="http://schemas.openxmlformats.org/officeDocument/2006/relationships/tags" Target="../tags/tag117.xml"/><Relationship Id="rId27" Type="http://schemas.openxmlformats.org/officeDocument/2006/relationships/slideLayout" Target="../slideLayouts/slideLayout2.xml"/><Relationship Id="rId30" Type="http://schemas.openxmlformats.org/officeDocument/2006/relationships/image" Target="../media/image8.png"/></Relationships>
</file>

<file path=ppt/slides/_rels/slide43.xml.rels><?xml version="1.0" encoding="UTF-8" standalone="yes"?>
<Relationships xmlns="http://schemas.openxmlformats.org/package/2006/relationships"><Relationship Id="rId8" Type="http://schemas.openxmlformats.org/officeDocument/2006/relationships/tags" Target="../tags/tag128.xml"/><Relationship Id="rId13" Type="http://schemas.openxmlformats.org/officeDocument/2006/relationships/tags" Target="../tags/tag133.xml"/><Relationship Id="rId18" Type="http://schemas.openxmlformats.org/officeDocument/2006/relationships/tags" Target="../tags/tag138.xml"/><Relationship Id="rId26" Type="http://schemas.openxmlformats.org/officeDocument/2006/relationships/tags" Target="../tags/tag146.xml"/><Relationship Id="rId39" Type="http://schemas.openxmlformats.org/officeDocument/2006/relationships/oleObject" Target="../embeddings/oleObject23.bin"/><Relationship Id="rId3" Type="http://schemas.openxmlformats.org/officeDocument/2006/relationships/tags" Target="../tags/tag123.xml"/><Relationship Id="rId21" Type="http://schemas.openxmlformats.org/officeDocument/2006/relationships/tags" Target="../tags/tag141.xml"/><Relationship Id="rId34" Type="http://schemas.openxmlformats.org/officeDocument/2006/relationships/oleObject" Target="../embeddings/oleObject21.bin"/><Relationship Id="rId7" Type="http://schemas.openxmlformats.org/officeDocument/2006/relationships/tags" Target="../tags/tag127.xml"/><Relationship Id="rId12" Type="http://schemas.openxmlformats.org/officeDocument/2006/relationships/tags" Target="../tags/tag132.xml"/><Relationship Id="rId17" Type="http://schemas.openxmlformats.org/officeDocument/2006/relationships/tags" Target="../tags/tag137.xml"/><Relationship Id="rId25" Type="http://schemas.openxmlformats.org/officeDocument/2006/relationships/tags" Target="../tags/tag145.xml"/><Relationship Id="rId33" Type="http://schemas.openxmlformats.org/officeDocument/2006/relationships/slideLayout" Target="../slideLayouts/slideLayout2.xml"/><Relationship Id="rId38" Type="http://schemas.openxmlformats.org/officeDocument/2006/relationships/image" Target="../media/image34.emf"/><Relationship Id="rId2" Type="http://schemas.openxmlformats.org/officeDocument/2006/relationships/tags" Target="../tags/tag122.xml"/><Relationship Id="rId16" Type="http://schemas.openxmlformats.org/officeDocument/2006/relationships/tags" Target="../tags/tag136.xml"/><Relationship Id="rId20" Type="http://schemas.openxmlformats.org/officeDocument/2006/relationships/tags" Target="../tags/tag140.xml"/><Relationship Id="rId29" Type="http://schemas.openxmlformats.org/officeDocument/2006/relationships/tags" Target="../tags/tag149.xml"/><Relationship Id="rId1" Type="http://schemas.openxmlformats.org/officeDocument/2006/relationships/vmlDrawing" Target="../drawings/vmlDrawing11.vml"/><Relationship Id="rId6" Type="http://schemas.openxmlformats.org/officeDocument/2006/relationships/tags" Target="../tags/tag126.xml"/><Relationship Id="rId11" Type="http://schemas.openxmlformats.org/officeDocument/2006/relationships/tags" Target="../tags/tag131.xml"/><Relationship Id="rId24" Type="http://schemas.openxmlformats.org/officeDocument/2006/relationships/tags" Target="../tags/tag144.xml"/><Relationship Id="rId32" Type="http://schemas.openxmlformats.org/officeDocument/2006/relationships/tags" Target="../tags/tag152.xml"/><Relationship Id="rId37" Type="http://schemas.openxmlformats.org/officeDocument/2006/relationships/oleObject" Target="../embeddings/oleObject22.bin"/><Relationship Id="rId40" Type="http://schemas.openxmlformats.org/officeDocument/2006/relationships/image" Target="../media/image35.emf"/><Relationship Id="rId5" Type="http://schemas.openxmlformats.org/officeDocument/2006/relationships/tags" Target="../tags/tag125.xml"/><Relationship Id="rId15" Type="http://schemas.openxmlformats.org/officeDocument/2006/relationships/tags" Target="../tags/tag135.xml"/><Relationship Id="rId23" Type="http://schemas.openxmlformats.org/officeDocument/2006/relationships/tags" Target="../tags/tag143.xml"/><Relationship Id="rId28" Type="http://schemas.openxmlformats.org/officeDocument/2006/relationships/tags" Target="../tags/tag148.xml"/><Relationship Id="rId36" Type="http://schemas.openxmlformats.org/officeDocument/2006/relationships/image" Target="../media/image9.png"/><Relationship Id="rId10" Type="http://schemas.openxmlformats.org/officeDocument/2006/relationships/tags" Target="../tags/tag130.xml"/><Relationship Id="rId19" Type="http://schemas.openxmlformats.org/officeDocument/2006/relationships/tags" Target="../tags/tag139.xml"/><Relationship Id="rId31" Type="http://schemas.openxmlformats.org/officeDocument/2006/relationships/tags" Target="../tags/tag151.xm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tags" Target="../tags/tag134.xml"/><Relationship Id="rId22" Type="http://schemas.openxmlformats.org/officeDocument/2006/relationships/tags" Target="../tags/tag142.xml"/><Relationship Id="rId27" Type="http://schemas.openxmlformats.org/officeDocument/2006/relationships/tags" Target="../tags/tag147.xml"/><Relationship Id="rId30" Type="http://schemas.openxmlformats.org/officeDocument/2006/relationships/tags" Target="../tags/tag150.xml"/><Relationship Id="rId35" Type="http://schemas.openxmlformats.org/officeDocument/2006/relationships/image" Target="../media/image1.emf"/></Relationships>
</file>

<file path=ppt/slides/_rels/slide4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2.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tags" Target="../tags/tag159.xml"/><Relationship Id="rId13" Type="http://schemas.openxmlformats.org/officeDocument/2006/relationships/tags" Target="../tags/tag164.xml"/><Relationship Id="rId18" Type="http://schemas.openxmlformats.org/officeDocument/2006/relationships/tags" Target="../tags/tag169.xml"/><Relationship Id="rId26" Type="http://schemas.openxmlformats.org/officeDocument/2006/relationships/image" Target="../media/image1.emf"/><Relationship Id="rId39" Type="http://schemas.openxmlformats.org/officeDocument/2006/relationships/image" Target="../media/image7.png"/><Relationship Id="rId3" Type="http://schemas.openxmlformats.org/officeDocument/2006/relationships/tags" Target="../tags/tag154.xml"/><Relationship Id="rId21" Type="http://schemas.openxmlformats.org/officeDocument/2006/relationships/tags" Target="../tags/tag172.xml"/><Relationship Id="rId34" Type="http://schemas.openxmlformats.org/officeDocument/2006/relationships/image" Target="../media/image47.emf"/><Relationship Id="rId42" Type="http://schemas.openxmlformats.org/officeDocument/2006/relationships/image" Target="../media/image13.png"/><Relationship Id="rId7" Type="http://schemas.openxmlformats.org/officeDocument/2006/relationships/tags" Target="../tags/tag158.xml"/><Relationship Id="rId12" Type="http://schemas.openxmlformats.org/officeDocument/2006/relationships/tags" Target="../tags/tag163.xml"/><Relationship Id="rId17" Type="http://schemas.openxmlformats.org/officeDocument/2006/relationships/tags" Target="../tags/tag168.xml"/><Relationship Id="rId25" Type="http://schemas.openxmlformats.org/officeDocument/2006/relationships/oleObject" Target="../embeddings/oleObject24.bin"/><Relationship Id="rId33" Type="http://schemas.openxmlformats.org/officeDocument/2006/relationships/oleObject" Target="../embeddings/oleObject28.bin"/><Relationship Id="rId38" Type="http://schemas.openxmlformats.org/officeDocument/2006/relationships/image" Target="../media/image6.png"/><Relationship Id="rId2" Type="http://schemas.openxmlformats.org/officeDocument/2006/relationships/tags" Target="../tags/tag153.xml"/><Relationship Id="rId16" Type="http://schemas.openxmlformats.org/officeDocument/2006/relationships/tags" Target="../tags/tag167.xml"/><Relationship Id="rId20" Type="http://schemas.openxmlformats.org/officeDocument/2006/relationships/tags" Target="../tags/tag171.xml"/><Relationship Id="rId29" Type="http://schemas.openxmlformats.org/officeDocument/2006/relationships/oleObject" Target="../embeddings/oleObject26.bin"/><Relationship Id="rId41" Type="http://schemas.openxmlformats.org/officeDocument/2006/relationships/image" Target="../media/image11.png"/><Relationship Id="rId1" Type="http://schemas.openxmlformats.org/officeDocument/2006/relationships/vmlDrawing" Target="../drawings/vmlDrawing12.vml"/><Relationship Id="rId6" Type="http://schemas.openxmlformats.org/officeDocument/2006/relationships/tags" Target="../tags/tag157.xml"/><Relationship Id="rId11" Type="http://schemas.openxmlformats.org/officeDocument/2006/relationships/tags" Target="../tags/tag162.xml"/><Relationship Id="rId24" Type="http://schemas.openxmlformats.org/officeDocument/2006/relationships/notesSlide" Target="../notesSlides/notesSlide11.xml"/><Relationship Id="rId32" Type="http://schemas.openxmlformats.org/officeDocument/2006/relationships/image" Target="../media/image46.emf"/><Relationship Id="rId37" Type="http://schemas.openxmlformats.org/officeDocument/2006/relationships/image" Target="../media/image10.png"/><Relationship Id="rId40" Type="http://schemas.openxmlformats.org/officeDocument/2006/relationships/image" Target="../media/image8.png"/><Relationship Id="rId45" Type="http://schemas.openxmlformats.org/officeDocument/2006/relationships/image" Target="../media/image12.png"/><Relationship Id="rId5" Type="http://schemas.openxmlformats.org/officeDocument/2006/relationships/tags" Target="../tags/tag156.xml"/><Relationship Id="rId15" Type="http://schemas.openxmlformats.org/officeDocument/2006/relationships/tags" Target="../tags/tag166.xml"/><Relationship Id="rId23" Type="http://schemas.openxmlformats.org/officeDocument/2006/relationships/slideLayout" Target="../slideLayouts/slideLayout2.xml"/><Relationship Id="rId28" Type="http://schemas.openxmlformats.org/officeDocument/2006/relationships/image" Target="../media/image44.emf"/><Relationship Id="rId36" Type="http://schemas.openxmlformats.org/officeDocument/2006/relationships/image" Target="../media/image48.emf"/><Relationship Id="rId10" Type="http://schemas.openxmlformats.org/officeDocument/2006/relationships/tags" Target="../tags/tag161.xml"/><Relationship Id="rId19" Type="http://schemas.openxmlformats.org/officeDocument/2006/relationships/tags" Target="../tags/tag170.xml"/><Relationship Id="rId31" Type="http://schemas.openxmlformats.org/officeDocument/2006/relationships/oleObject" Target="../embeddings/oleObject27.bin"/><Relationship Id="rId44" Type="http://schemas.openxmlformats.org/officeDocument/2006/relationships/image" Target="../media/image49.png"/><Relationship Id="rId4" Type="http://schemas.openxmlformats.org/officeDocument/2006/relationships/tags" Target="../tags/tag155.xml"/><Relationship Id="rId9" Type="http://schemas.openxmlformats.org/officeDocument/2006/relationships/tags" Target="../tags/tag160.xml"/><Relationship Id="rId14" Type="http://schemas.openxmlformats.org/officeDocument/2006/relationships/tags" Target="../tags/tag165.xml"/><Relationship Id="rId22" Type="http://schemas.openxmlformats.org/officeDocument/2006/relationships/tags" Target="../tags/tag173.xml"/><Relationship Id="rId27" Type="http://schemas.openxmlformats.org/officeDocument/2006/relationships/oleObject" Target="../embeddings/oleObject25.bin"/><Relationship Id="rId30" Type="http://schemas.openxmlformats.org/officeDocument/2006/relationships/image" Target="../media/image45.emf"/><Relationship Id="rId35" Type="http://schemas.openxmlformats.org/officeDocument/2006/relationships/oleObject" Target="../embeddings/oleObject29.bin"/><Relationship Id="rId43"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tags" Target="../tags/tag180.xml"/><Relationship Id="rId13" Type="http://schemas.openxmlformats.org/officeDocument/2006/relationships/image" Target="../media/image52.png"/><Relationship Id="rId18" Type="http://schemas.openxmlformats.org/officeDocument/2006/relationships/image" Target="../media/image6.png"/><Relationship Id="rId26" Type="http://schemas.openxmlformats.org/officeDocument/2006/relationships/image" Target="../media/image53.png"/><Relationship Id="rId3" Type="http://schemas.openxmlformats.org/officeDocument/2006/relationships/tags" Target="../tags/tag175.xml"/><Relationship Id="rId21" Type="http://schemas.openxmlformats.org/officeDocument/2006/relationships/image" Target="../media/image8.png"/><Relationship Id="rId7" Type="http://schemas.openxmlformats.org/officeDocument/2006/relationships/tags" Target="../tags/tag179.xml"/><Relationship Id="rId12" Type="http://schemas.openxmlformats.org/officeDocument/2006/relationships/image" Target="../media/image1.emf"/><Relationship Id="rId17" Type="http://schemas.openxmlformats.org/officeDocument/2006/relationships/image" Target="../media/image51.emf"/><Relationship Id="rId25" Type="http://schemas.openxmlformats.org/officeDocument/2006/relationships/image" Target="../media/image13.png"/><Relationship Id="rId2" Type="http://schemas.openxmlformats.org/officeDocument/2006/relationships/tags" Target="../tags/tag174.xml"/><Relationship Id="rId16" Type="http://schemas.openxmlformats.org/officeDocument/2006/relationships/oleObject" Target="../embeddings/oleObject32.bin"/><Relationship Id="rId20" Type="http://schemas.openxmlformats.org/officeDocument/2006/relationships/image" Target="../media/image9.png"/><Relationship Id="rId1" Type="http://schemas.openxmlformats.org/officeDocument/2006/relationships/vmlDrawing" Target="../drawings/vmlDrawing13.vml"/><Relationship Id="rId6" Type="http://schemas.openxmlformats.org/officeDocument/2006/relationships/tags" Target="../tags/tag178.xml"/><Relationship Id="rId11" Type="http://schemas.openxmlformats.org/officeDocument/2006/relationships/oleObject" Target="../embeddings/oleObject30.bin"/><Relationship Id="rId24" Type="http://schemas.openxmlformats.org/officeDocument/2006/relationships/image" Target="../media/image12.png"/><Relationship Id="rId5" Type="http://schemas.openxmlformats.org/officeDocument/2006/relationships/tags" Target="../tags/tag177.xml"/><Relationship Id="rId15" Type="http://schemas.openxmlformats.org/officeDocument/2006/relationships/image" Target="../media/image50.emf"/><Relationship Id="rId23" Type="http://schemas.openxmlformats.org/officeDocument/2006/relationships/image" Target="../media/image49.png"/><Relationship Id="rId10" Type="http://schemas.openxmlformats.org/officeDocument/2006/relationships/slideLayout" Target="../slideLayouts/slideLayout2.xml"/><Relationship Id="rId19" Type="http://schemas.openxmlformats.org/officeDocument/2006/relationships/image" Target="../media/image7.png"/><Relationship Id="rId4" Type="http://schemas.openxmlformats.org/officeDocument/2006/relationships/tags" Target="../tags/tag176.xml"/><Relationship Id="rId9" Type="http://schemas.openxmlformats.org/officeDocument/2006/relationships/tags" Target="../tags/tag181.xml"/><Relationship Id="rId14" Type="http://schemas.openxmlformats.org/officeDocument/2006/relationships/oleObject" Target="../embeddings/oleObject31.bin"/><Relationship Id="rId22" Type="http://schemas.openxmlformats.org/officeDocument/2006/relationships/image" Target="../media/image10.png"/><Relationship Id="rId27" Type="http://schemas.openxmlformats.org/officeDocument/2006/relationships/image" Target="../media/image5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4.xml"/><Relationship Id="rId13"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diagramData" Target="../diagrams/data4.xml"/><Relationship Id="rId12" Type="http://schemas.openxmlformats.org/officeDocument/2006/relationships/image" Target="../media/image3.png"/><Relationship Id="rId2" Type="http://schemas.openxmlformats.org/officeDocument/2006/relationships/tags" Target="../tags/tag182.xml"/><Relationship Id="rId1" Type="http://schemas.openxmlformats.org/officeDocument/2006/relationships/vmlDrawing" Target="../drawings/vmlDrawing14.vml"/><Relationship Id="rId6" Type="http://schemas.openxmlformats.org/officeDocument/2006/relationships/image" Target="../media/image1.emf"/><Relationship Id="rId11" Type="http://schemas.microsoft.com/office/2007/relationships/diagramDrawing" Target="../diagrams/drawing4.xml"/><Relationship Id="rId5" Type="http://schemas.openxmlformats.org/officeDocument/2006/relationships/oleObject" Target="../embeddings/oleObject33.bin"/><Relationship Id="rId10" Type="http://schemas.openxmlformats.org/officeDocument/2006/relationships/diagramColors" Target="../diagrams/colors4.xml"/><Relationship Id="rId4" Type="http://schemas.openxmlformats.org/officeDocument/2006/relationships/notesSlide" Target="../notesSlides/notesSlide12.xml"/><Relationship Id="rId9" Type="http://schemas.openxmlformats.org/officeDocument/2006/relationships/diagramQuickStyle" Target="../diagrams/quickStyle4.xml"/><Relationship Id="rId14" Type="http://schemas.openxmlformats.org/officeDocument/2006/relationships/image" Target="../media/image4.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jpeg"/><Relationship Id="rId2" Type="http://schemas.openxmlformats.org/officeDocument/2006/relationships/tags" Target="../tags/tag183.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34.bin"/><Relationship Id="rId4" Type="http://schemas.openxmlformats.org/officeDocument/2006/relationships/notesSlide" Target="../notesSlides/notesSlide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4.xml"/><Relationship Id="rId1" Type="http://schemas.openxmlformats.org/officeDocument/2006/relationships/vmlDrawing" Target="../drawings/vmlDrawing16.vml"/><Relationship Id="rId5" Type="http://schemas.openxmlformats.org/officeDocument/2006/relationships/image" Target="../media/image55.emf"/><Relationship Id="rId4" Type="http://schemas.openxmlformats.org/officeDocument/2006/relationships/oleObject" Target="../embeddings/oleObject35.bin"/></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1.xml"/><Relationship Id="rId13"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diagramData" Target="../diagrams/data1.xml"/><Relationship Id="rId12" Type="http://schemas.openxmlformats.org/officeDocument/2006/relationships/image" Target="../media/image3.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11" Type="http://schemas.microsoft.com/office/2007/relationships/diagramDrawing" Target="../diagrams/drawing1.xml"/><Relationship Id="rId5" Type="http://schemas.openxmlformats.org/officeDocument/2006/relationships/oleObject" Target="../embeddings/oleObject2.bin"/><Relationship Id="rId10" Type="http://schemas.openxmlformats.org/officeDocument/2006/relationships/diagramColors" Target="../diagrams/colors1.xml"/><Relationship Id="rId4" Type="http://schemas.openxmlformats.org/officeDocument/2006/relationships/notesSlide" Target="../notesSlides/notesSlide4.xml"/><Relationship Id="rId9" Type="http://schemas.openxmlformats.org/officeDocument/2006/relationships/diagramQuickStyle" Target="../diagrams/quickStyle1.xml"/><Relationship Id="rId1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diagramData" Target="../diagrams/data2.xml"/><Relationship Id="rId12" Type="http://schemas.openxmlformats.org/officeDocument/2006/relationships/image" Target="../media/image3.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1.emf"/><Relationship Id="rId11" Type="http://schemas.microsoft.com/office/2007/relationships/diagramDrawing" Target="../diagrams/drawing2.xml"/><Relationship Id="rId5" Type="http://schemas.openxmlformats.org/officeDocument/2006/relationships/oleObject" Target="../embeddings/oleObject3.bin"/><Relationship Id="rId10" Type="http://schemas.openxmlformats.org/officeDocument/2006/relationships/diagramColors" Target="../diagrams/colors2.xml"/><Relationship Id="rId4" Type="http://schemas.openxmlformats.org/officeDocument/2006/relationships/notesSlide" Target="../notesSlides/notesSlide6.xml"/><Relationship Id="rId9" Type="http://schemas.openxmlformats.org/officeDocument/2006/relationships/diagramQuickStyle" Target="../diagrams/quickStyle2.xml"/><Relationship Id="rId1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smtClean="0"/>
              <a:t>Diagrammer med numeriske data</a:t>
            </a:r>
            <a:endParaRPr lang="da-DK" dirty="0"/>
          </a:p>
        </p:txBody>
      </p:sp>
      <p:sp>
        <p:nvSpPr>
          <p:cNvPr id="3" name="Undertitel 2"/>
          <p:cNvSpPr>
            <a:spLocks noGrp="1"/>
          </p:cNvSpPr>
          <p:nvPr>
            <p:ph type="subTitle" idx="1"/>
          </p:nvPr>
        </p:nvSpPr>
        <p:spPr/>
        <p:txBody>
          <a:bodyPr/>
          <a:lstStyle/>
          <a:p>
            <a:r>
              <a:rPr lang="da-DK" dirty="0" smtClean="0"/>
              <a:t>En introduktion</a:t>
            </a:r>
          </a:p>
        </p:txBody>
      </p:sp>
      <p:sp>
        <p:nvSpPr>
          <p:cNvPr id="4" name="Tekstfelt 3"/>
          <p:cNvSpPr txBox="1"/>
          <p:nvPr/>
        </p:nvSpPr>
        <p:spPr>
          <a:xfrm>
            <a:off x="72008" y="6309320"/>
            <a:ext cx="3563888" cy="338554"/>
          </a:xfrm>
          <a:prstGeom prst="rect">
            <a:avLst/>
          </a:prstGeom>
          <a:noFill/>
        </p:spPr>
        <p:txBody>
          <a:bodyPr wrap="square" lIns="0" tIns="0" rIns="0" bIns="0" rtlCol="0">
            <a:spAutoFit/>
          </a:bodyPr>
          <a:lstStyle/>
          <a:p>
            <a:r>
              <a:rPr lang="da-DK" sz="1100" dirty="0" smtClean="0"/>
              <a:t>Senest ændret: 2013-05-09</a:t>
            </a:r>
            <a:endParaRPr lang="da-DK" sz="1100" dirty="0"/>
          </a:p>
          <a:p>
            <a:r>
              <a:rPr lang="da-DK" sz="1100" dirty="0" smtClean="0"/>
              <a:t>Dann Bleeker Pedersen</a:t>
            </a:r>
          </a:p>
        </p:txBody>
      </p:sp>
    </p:spTree>
    <p:extLst>
      <p:ext uri="{BB962C8B-B14F-4D97-AF65-F5344CB8AC3E}">
        <p14:creationId xmlns:p14="http://schemas.microsoft.com/office/powerpoint/2010/main" val="2624388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 men vi kommer langt med nogle få standardtyper</a:t>
            </a:r>
            <a:endParaRPr lang="da-DK" dirty="0"/>
          </a:p>
        </p:txBody>
      </p:sp>
      <p:graphicFrame>
        <p:nvGraphicFramePr>
          <p:cNvPr id="4" name="Pladsholder til indhold 17"/>
          <p:cNvGraphicFramePr>
            <a:graphicFrameLocks noGrp="1"/>
          </p:cNvGraphicFramePr>
          <p:nvPr>
            <p:ph idx="1"/>
            <p:extLst>
              <p:ext uri="{D42A27DB-BD31-4B8C-83A1-F6EECF244321}">
                <p14:modId xmlns:p14="http://schemas.microsoft.com/office/powerpoint/2010/main" val="4057033454"/>
              </p:ext>
            </p:extLst>
          </p:nvPr>
        </p:nvGraphicFramePr>
        <p:xfrm>
          <a:off x="684238" y="2139344"/>
          <a:ext cx="8260702" cy="2585800"/>
        </p:xfrm>
        <a:graphic>
          <a:graphicData uri="http://schemas.openxmlformats.org/drawingml/2006/table">
            <a:tbl>
              <a:tblPr firstRow="1" bandRow="1">
                <a:tableStyleId>{2D5ABB26-0587-4C30-8999-92F81FD0307C}</a:tableStyleId>
              </a:tblPr>
              <a:tblGrid>
                <a:gridCol w="1152000"/>
                <a:gridCol w="72000"/>
                <a:gridCol w="2232000"/>
                <a:gridCol w="72000"/>
                <a:gridCol w="2340000"/>
                <a:gridCol w="52702"/>
                <a:gridCol w="2340000"/>
              </a:tblGrid>
              <a:tr h="252000">
                <a:tc>
                  <a:txBody>
                    <a:bodyPr/>
                    <a:lstStyle/>
                    <a:p>
                      <a:r>
                        <a:rPr lang="da-DK" sz="1000" b="1" dirty="0" smtClean="0"/>
                        <a:t>Type</a:t>
                      </a:r>
                      <a:endParaRPr lang="da-DK" sz="1000" b="1" dirty="0"/>
                    </a:p>
                  </a:txBody>
                  <a:tcPr anchor="b">
                    <a:lnL>
                      <a:noFill/>
                    </a:lnL>
                    <a:lnR>
                      <a:noFill/>
                    </a:lnR>
                    <a:lnB w="12700" cap="flat" cmpd="sng" algn="ctr">
                      <a:solidFill>
                        <a:schemeClr val="tx2"/>
                      </a:solidFill>
                      <a:prstDash val="solid"/>
                      <a:round/>
                      <a:headEnd type="none" w="med" len="med"/>
                      <a:tailEnd type="none" w="med" len="med"/>
                    </a:lnB>
                  </a:tcPr>
                </a:tc>
                <a:tc>
                  <a:txBody>
                    <a:bodyPr/>
                    <a:lstStyle/>
                    <a:p>
                      <a:endParaRPr lang="da-DK" sz="1000" b="1" dirty="0"/>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pPr algn="l"/>
                      <a:r>
                        <a:rPr lang="da-DK" sz="1000" b="1" dirty="0" smtClean="0"/>
                        <a:t>Eksempler på budskaber</a:t>
                      </a:r>
                    </a:p>
                  </a:txBody>
                  <a:tcPr marL="0" marR="0" marT="46800" marB="46800" anchor="b">
                    <a:lnL>
                      <a:noFill/>
                    </a:lnL>
                    <a:lnR>
                      <a:noFill/>
                    </a:lnR>
                    <a:lnB w="12700" cap="flat" cmpd="sng" algn="ctr">
                      <a:solidFill>
                        <a:schemeClr val="tx2"/>
                      </a:solidFill>
                      <a:prstDash val="solid"/>
                      <a:round/>
                      <a:headEnd type="none" w="med" len="med"/>
                      <a:tailEnd type="none" w="med" len="med"/>
                    </a:lnB>
                  </a:tcPr>
                </a:tc>
                <a:tc>
                  <a:txBody>
                    <a:bodyPr/>
                    <a:lstStyle/>
                    <a:p>
                      <a:endParaRPr lang="da-DK" sz="500" b="1" dirty="0" smtClean="0"/>
                    </a:p>
                  </a:txBody>
                  <a:tcPr marL="0" marR="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da-DK" sz="1000" b="1" dirty="0" smtClean="0"/>
                        <a:t>Statisk data</a:t>
                      </a:r>
                    </a:p>
                  </a:txBody>
                  <a:tcPr anchor="b">
                    <a:lnL>
                      <a:noFill/>
                    </a:lnL>
                    <a:lnR>
                      <a:noFill/>
                    </a:lnR>
                    <a:lnB w="12700" cap="flat" cmpd="sng" algn="ctr">
                      <a:solidFill>
                        <a:schemeClr val="tx2"/>
                      </a:solidFill>
                      <a:prstDash val="solid"/>
                      <a:round/>
                      <a:headEnd type="none" w="med" len="med"/>
                      <a:tailEnd type="none" w="med" len="med"/>
                    </a:lnB>
                  </a:tcPr>
                </a:tc>
                <a:tc>
                  <a:txBody>
                    <a:bodyPr/>
                    <a:lstStyle/>
                    <a:p>
                      <a:endParaRPr lang="da-DK" sz="1000" b="1" dirty="0"/>
                    </a:p>
                  </a:txBody>
                  <a:tcPr marL="0" marR="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da-DK" sz="1000" b="1" dirty="0" smtClean="0"/>
                        <a:t>Tidsserie data</a:t>
                      </a:r>
                      <a:endParaRPr lang="da-DK" sz="1000" b="1" dirty="0"/>
                    </a:p>
                  </a:txBody>
                  <a:tcPr anchor="b">
                    <a:lnL>
                      <a:noFill/>
                    </a:lnL>
                    <a:lnR>
                      <a:noFill/>
                    </a:lnR>
                    <a:lnB w="12700" cap="flat" cmpd="sng" algn="ctr">
                      <a:solidFill>
                        <a:schemeClr val="tx2"/>
                      </a:solidFill>
                      <a:prstDash val="solid"/>
                      <a:round/>
                      <a:headEnd type="none" w="med" len="med"/>
                      <a:tailEnd type="none" w="med" len="med"/>
                    </a:lnB>
                  </a:tcPr>
                </a:tc>
              </a:tr>
              <a:tr h="54000">
                <a:tc>
                  <a:txBody>
                    <a:bodyPr/>
                    <a:lstStyle/>
                    <a:p>
                      <a:endParaRPr lang="da-DK" sz="100" dirty="0"/>
                    </a:p>
                  </a:txBody>
                  <a:tcPr marL="0" marR="0" marT="0" marB="0">
                    <a:lnL>
                      <a:noFill/>
                    </a:lnL>
                    <a:lnR>
                      <a:noFill/>
                    </a:lnR>
                    <a:lnT w="12700" cap="flat" cmpd="sng" algn="ctr">
                      <a:solidFill>
                        <a:schemeClr val="tx2"/>
                      </a:solidFill>
                      <a:prstDash val="solid"/>
                      <a:round/>
                      <a:headEnd type="none" w="med" len="med"/>
                      <a:tailEnd type="none" w="med" len="med"/>
                    </a:lnT>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w="12700" cap="flat" cmpd="sng" algn="ctr">
                      <a:solidFill>
                        <a:schemeClr val="tx2"/>
                      </a:solidFill>
                      <a:prstDash val="solid"/>
                      <a:round/>
                      <a:headEnd type="none" w="med" len="med"/>
                      <a:tailEnd type="none" w="med" len="med"/>
                    </a:lnT>
                  </a:tcPr>
                </a:tc>
                <a:tc>
                  <a:txBody>
                    <a:bodyPr/>
                    <a:lstStyle/>
                    <a:p>
                      <a:endParaRPr lang="da-DK" sz="100" dirty="0"/>
                    </a:p>
                  </a:txBody>
                  <a:tcPr marL="0" marR="0" marT="0" marB="0">
                    <a:lnL>
                      <a:noFill/>
                    </a:lnL>
                    <a:lnR>
                      <a:noFill/>
                    </a:lnR>
                    <a:lnT w="12700" cap="flat" cmpd="sng" algn="ctr">
                      <a:noFill/>
                      <a:prstDash val="solid"/>
                      <a:round/>
                      <a:headEnd type="none" w="med" len="med"/>
                      <a:tailEnd type="none" w="med" len="med"/>
                    </a:lnT>
                  </a:tcPr>
                </a:tc>
                <a:tc>
                  <a:txBody>
                    <a:bodyPr/>
                    <a:lstStyle/>
                    <a:p>
                      <a:endParaRPr lang="da-DK" sz="100" dirty="0"/>
                    </a:p>
                  </a:txBody>
                  <a:tcPr marL="0" marR="0" marT="0" marB="0">
                    <a:lnL>
                      <a:noFill/>
                    </a:lnL>
                    <a:lnR>
                      <a:noFill/>
                    </a:lnR>
                    <a:lnT w="12700" cap="flat" cmpd="sng" algn="ctr">
                      <a:solidFill>
                        <a:schemeClr val="tx2"/>
                      </a:solidFill>
                      <a:prstDash val="solid"/>
                      <a:round/>
                      <a:headEnd type="none" w="med" len="med"/>
                      <a:tailEnd type="none" w="med" len="med"/>
                    </a:lnT>
                  </a:tcPr>
                </a:tc>
                <a:tc>
                  <a:txBody>
                    <a:bodyPr/>
                    <a:lstStyle/>
                    <a:p>
                      <a:endParaRPr lang="da-DK" sz="100" dirty="0"/>
                    </a:p>
                  </a:txBody>
                  <a:tcPr marL="0" marR="0"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w="12700" cap="flat" cmpd="sng" algn="ctr">
                      <a:solidFill>
                        <a:schemeClr val="tx2"/>
                      </a:solidFill>
                      <a:prstDash val="solid"/>
                      <a:round/>
                      <a:headEnd type="none" w="med" len="med"/>
                      <a:tailEnd type="none" w="med" len="med"/>
                    </a:lnT>
                  </a:tcPr>
                </a:tc>
              </a:tr>
              <a:tr h="370840">
                <a:tc>
                  <a:txBody>
                    <a:bodyPr/>
                    <a:lstStyle/>
                    <a:p>
                      <a:pPr marL="0" indent="0">
                        <a:buFont typeface="+mj-lt"/>
                        <a:buNone/>
                      </a:pPr>
                      <a:r>
                        <a:rPr lang="da-DK" sz="800" b="1" dirty="0" smtClean="0">
                          <a:solidFill>
                            <a:schemeClr val="bg1"/>
                          </a:solidFill>
                        </a:rPr>
                        <a:t>Sammenhæng</a:t>
                      </a:r>
                      <a:endParaRPr lang="da-DK" sz="800" b="1" dirty="0">
                        <a:solidFill>
                          <a:schemeClr val="bg1"/>
                        </a:solidFill>
                      </a:endParaRPr>
                    </a:p>
                  </a:txBody>
                  <a:tcPr anchor="ctr">
                    <a:lnL>
                      <a:noFill/>
                    </a:lnL>
                    <a:lnR>
                      <a:noFill/>
                    </a:lnR>
                    <a:solidFill>
                      <a:srgbClr val="266BAF"/>
                    </a:solidFill>
                  </a:tcPr>
                </a:tc>
                <a:tc>
                  <a:txBody>
                    <a:bodyPr/>
                    <a:lstStyle/>
                    <a:p>
                      <a:endParaRPr lang="da-DK" sz="8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pPr marL="92075" indent="-92075" algn="l" defTabSz="914400" rtl="0" eaLnBrk="1" latinLnBrk="0" hangingPunct="1">
                        <a:buFont typeface="Arial" pitchFamily="34" charset="0"/>
                        <a:buChar char="•"/>
                      </a:pPr>
                      <a:r>
                        <a:rPr lang="da-DK" sz="800" kern="1200" baseline="0" dirty="0" smtClean="0">
                          <a:solidFill>
                            <a:schemeClr val="tx1"/>
                          </a:solidFill>
                          <a:latin typeface="+mn-lt"/>
                          <a:ea typeface="+mn-ea"/>
                          <a:cs typeface="+mn-cs"/>
                        </a:rPr>
                        <a:t>Der er en tydelig sammenhæng mellem kundens størrelse og dennes omsætning</a:t>
                      </a:r>
                    </a:p>
                    <a:p>
                      <a:pPr marL="92075" indent="-92075" algn="l" defTabSz="914400" rtl="0" eaLnBrk="1" latinLnBrk="0" hangingPunct="1">
                        <a:buFont typeface="Arial" pitchFamily="34" charset="0"/>
                        <a:buChar char="•"/>
                      </a:pPr>
                      <a:r>
                        <a:rPr lang="da-DK" sz="800" kern="1200" baseline="0" dirty="0" smtClean="0">
                          <a:solidFill>
                            <a:schemeClr val="tx1"/>
                          </a:solidFill>
                          <a:latin typeface="+mn-lt"/>
                          <a:ea typeface="+mn-ea"/>
                          <a:cs typeface="+mn-cs"/>
                        </a:rPr>
                        <a:t>Kundetilfredsheden hænger tydeligt sammen med leveringstiden</a:t>
                      </a:r>
                    </a:p>
                  </a:txBody>
                  <a:tcPr marL="54000" marR="0" marT="0" marB="0">
                    <a:lnL>
                      <a:noFill/>
                    </a:lnL>
                    <a:lnR>
                      <a:noFill/>
                    </a:lnR>
                    <a:solidFill>
                      <a:schemeClr val="bg1"/>
                    </a:solidFill>
                  </a:tcPr>
                </a:tc>
                <a:tc>
                  <a:txBody>
                    <a:bodyPr/>
                    <a:lstStyle/>
                    <a:p>
                      <a:pPr marL="92075" indent="-92075" algn="l" defTabSz="914400" rtl="0" eaLnBrk="1" latinLnBrk="0" hangingPunct="1">
                        <a:buFont typeface="Arial" pitchFamily="34" charset="0"/>
                        <a:buChar char="•"/>
                      </a:pPr>
                      <a:endParaRPr lang="da-DK" sz="300" kern="1200" baseline="0" dirty="0" smtClean="0">
                        <a:solidFill>
                          <a:schemeClr val="tx1"/>
                        </a:solidFill>
                        <a:latin typeface="+mn-lt"/>
                        <a:ea typeface="+mn-ea"/>
                        <a:cs typeface="+mn-cs"/>
                      </a:endParaRPr>
                    </a:p>
                  </a:txBody>
                  <a:tcPr marL="0" marR="0" marT="0" marB="0">
                    <a:lnL>
                      <a:noFill/>
                    </a:lnL>
                    <a:lnR>
                      <a:noFill/>
                    </a:lnR>
                    <a:solidFill>
                      <a:schemeClr val="bg1"/>
                    </a:solidFill>
                  </a:tcPr>
                </a:tc>
                <a:tc>
                  <a:txBody>
                    <a:bodyPr/>
                    <a:lstStyle/>
                    <a:p>
                      <a:pPr marL="0" indent="0" algn="l" defTabSz="914400" rtl="0" eaLnBrk="1" latinLnBrk="0" hangingPunct="1">
                        <a:buFont typeface="Arial" pitchFamily="34" charset="0"/>
                        <a:buNone/>
                      </a:pPr>
                      <a:endParaRPr lang="da-DK" sz="800" kern="1200" baseline="0" dirty="0" smtClean="0">
                        <a:solidFill>
                          <a:schemeClr val="tx1"/>
                        </a:solidFill>
                        <a:latin typeface="+mn-lt"/>
                        <a:ea typeface="+mn-ea"/>
                        <a:cs typeface="+mn-cs"/>
                      </a:endParaRPr>
                    </a:p>
                  </a:txBody>
                  <a:tcPr marL="54000" marR="0" marT="0" marB="0">
                    <a:lnL>
                      <a:noFill/>
                    </a:lnL>
                    <a:lnR>
                      <a:noFill/>
                    </a:lnR>
                    <a:solidFill>
                      <a:schemeClr val="bg1"/>
                    </a:solidFill>
                  </a:tcPr>
                </a:tc>
                <a:tc>
                  <a:txBody>
                    <a:bodyPr/>
                    <a:lstStyle/>
                    <a:p>
                      <a:pPr marL="228600" indent="-228600" algn="l" defTabSz="914400" rtl="0" eaLnBrk="1" latinLnBrk="0" hangingPunct="1">
                        <a:buFont typeface="+mj-lt"/>
                        <a:buAutoNum type="arabicPeriod"/>
                      </a:pPr>
                      <a:endParaRPr lang="da-DK" sz="800" kern="1200" dirty="0" smtClean="0">
                        <a:solidFill>
                          <a:schemeClr val="tx1"/>
                        </a:solidFill>
                        <a:latin typeface="+mn-lt"/>
                        <a:ea typeface="+mn-ea"/>
                        <a:cs typeface="+mn-cs"/>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82550" indent="-82550" algn="l" defTabSz="914400" rtl="0" eaLnBrk="1" latinLnBrk="0" hangingPunct="1">
                        <a:buFont typeface="Arial" pitchFamily="34" charset="0"/>
                        <a:buChar char="•"/>
                      </a:pPr>
                      <a:endParaRPr lang="da-DK" sz="800" kern="1200" dirty="0" smtClean="0">
                        <a:solidFill>
                          <a:schemeClr val="tx1"/>
                        </a:solidFill>
                        <a:latin typeface="+mn-lt"/>
                        <a:ea typeface="+mn-ea"/>
                        <a:cs typeface="+mn-cs"/>
                      </a:endParaRPr>
                    </a:p>
                  </a:txBody>
                  <a:tcPr marL="36000" marR="0" marT="0" marB="0">
                    <a:lnL>
                      <a:noFill/>
                    </a:lnL>
                    <a:lnR>
                      <a:noFill/>
                    </a:lnR>
                    <a:solidFill>
                      <a:schemeClr val="bg1"/>
                    </a:solidFill>
                  </a:tcPr>
                </a:tc>
              </a:tr>
              <a:tr h="54000">
                <a:tc>
                  <a:txBody>
                    <a:bodyPr/>
                    <a:lstStyle/>
                    <a:p>
                      <a:endParaRPr lang="da-DK" sz="100" b="1" dirty="0">
                        <a:solidFill>
                          <a:schemeClr val="bg1"/>
                        </a:solidFill>
                      </a:endParaRPr>
                    </a:p>
                  </a:txBody>
                  <a:tcPr marL="0" marR="0" marT="0" marB="0" anchor="ctr">
                    <a:lnL>
                      <a:noFill/>
                    </a:lnL>
                    <a:lnR>
                      <a:noFill/>
                    </a:lnR>
                    <a:lnB w="9525" cap="flat" cmpd="sng" algn="ctr">
                      <a:solidFill>
                        <a:schemeClr val="tx2"/>
                      </a:solidFill>
                      <a:prstDash val="dash"/>
                      <a:round/>
                      <a:headEnd type="none" w="med" len="med"/>
                      <a:tailEnd type="none" w="med" len="med"/>
                    </a:lnB>
                  </a:tcPr>
                </a:tc>
                <a:tc>
                  <a:txBody>
                    <a:bodyPr/>
                    <a:lstStyle/>
                    <a:p>
                      <a:endParaRPr lang="da-DK" sz="100" dirty="0"/>
                    </a:p>
                  </a:txBody>
                  <a:tcPr marL="0" marR="0" marT="0" marB="0">
                    <a:lnL>
                      <a:noFill/>
                    </a:lnL>
                    <a:lnR>
                      <a:noFill/>
                    </a:lnR>
                    <a:lnT>
                      <a:noFill/>
                    </a:lnT>
                    <a:lnB w="9525" cap="flat" cmpd="sng" algn="ctr">
                      <a:noFill/>
                      <a:prstDash val="dash"/>
                      <a:round/>
                      <a:headEnd type="none" w="med" len="med"/>
                      <a:tailEnd type="none" w="med" len="med"/>
                    </a:lnB>
                    <a:lnTlToBr w="12700" cmpd="sng">
                      <a:noFill/>
                      <a:prstDash val="solid"/>
                    </a:lnTlToBr>
                    <a:lnBlToTr w="12700" cmpd="sng">
                      <a:noFill/>
                      <a:prstDash val="solid"/>
                    </a:lnBlToTr>
                  </a:tcPr>
                </a:tc>
                <a:tc>
                  <a:txBody>
                    <a:bodyPr/>
                    <a:lstStyle/>
                    <a:p>
                      <a:endParaRPr lang="da-DK" sz="100" dirty="0"/>
                    </a:p>
                  </a:txBody>
                  <a:tcPr marL="54000" marR="0" marT="0" marB="0">
                    <a:lnL>
                      <a:noFill/>
                    </a:lnL>
                    <a:lnR>
                      <a:noFill/>
                    </a:lnR>
                    <a:lnB w="9525" cap="flat" cmpd="sng" algn="ctr">
                      <a:solidFill>
                        <a:schemeClr val="tx2"/>
                      </a:solidFill>
                      <a:prstDash val="dash"/>
                      <a:round/>
                      <a:headEnd type="none" w="med" len="med"/>
                      <a:tailEnd type="none" w="med" len="med"/>
                    </a:lnB>
                    <a:noFill/>
                  </a:tcPr>
                </a:tc>
                <a:tc>
                  <a:txBody>
                    <a:bodyPr/>
                    <a:lstStyle/>
                    <a:p>
                      <a:endParaRPr lang="da-DK" sz="100" dirty="0"/>
                    </a:p>
                  </a:txBody>
                  <a:tcPr marL="0" marR="0" marT="0" marB="0">
                    <a:lnL>
                      <a:noFill/>
                    </a:lnL>
                    <a:lnR>
                      <a:noFill/>
                    </a:lnR>
                    <a:lnB w="9525" cap="flat" cmpd="sng" algn="ctr">
                      <a:solidFill>
                        <a:schemeClr val="tx2"/>
                      </a:solidFill>
                      <a:prstDash val="dash"/>
                      <a:round/>
                      <a:headEnd type="none" w="med" len="med"/>
                      <a:tailEnd type="none" w="med" len="med"/>
                    </a:lnB>
                    <a:noFill/>
                  </a:tcPr>
                </a:tc>
                <a:tc>
                  <a:txBody>
                    <a:bodyPr/>
                    <a:lstStyle/>
                    <a:p>
                      <a:endParaRPr lang="da-DK" sz="100" dirty="0"/>
                    </a:p>
                  </a:txBody>
                  <a:tcPr marL="54000" marR="0" marT="0" marB="0">
                    <a:lnL>
                      <a:noFill/>
                    </a:lnL>
                    <a:lnR>
                      <a:noFill/>
                    </a:lnR>
                    <a:lnB w="9525" cap="flat" cmpd="sng" algn="ctr">
                      <a:solidFill>
                        <a:schemeClr val="tx2"/>
                      </a:solidFill>
                      <a:prstDash val="dash"/>
                      <a:round/>
                      <a:headEnd type="none" w="med" len="med"/>
                      <a:tailEnd type="none" w="med" len="med"/>
                    </a:lnB>
                    <a:noFill/>
                  </a:tcPr>
                </a:tc>
                <a:tc>
                  <a:txBody>
                    <a:bodyPr/>
                    <a:lstStyle/>
                    <a:p>
                      <a:endParaRPr lang="da-DK" sz="100" dirty="0"/>
                    </a:p>
                  </a:txBody>
                  <a:tcPr marL="0" marR="0" marT="0" marB="0">
                    <a:lnL>
                      <a:noFill/>
                    </a:lnL>
                    <a:lnR>
                      <a:noFill/>
                    </a:lnR>
                    <a:lnT>
                      <a:noFill/>
                    </a:lnT>
                    <a:lnB w="9525" cap="flat" cmpd="sng" algn="ctr">
                      <a:noFill/>
                      <a:prstDash val="dash"/>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36000" marR="0" marT="0" marB="0">
                    <a:lnL>
                      <a:noFill/>
                    </a:lnL>
                    <a:lnR>
                      <a:noFill/>
                    </a:lnR>
                    <a:lnB w="9525" cap="flat" cmpd="sng" algn="ctr">
                      <a:solidFill>
                        <a:schemeClr val="tx2"/>
                      </a:solidFill>
                      <a:prstDash val="dash"/>
                      <a:round/>
                      <a:headEnd type="none" w="med" len="med"/>
                      <a:tailEnd type="none" w="med" len="med"/>
                    </a:lnB>
                    <a:noFill/>
                  </a:tcPr>
                </a:tc>
              </a:tr>
              <a:tr h="54000">
                <a:tc>
                  <a:txBody>
                    <a:bodyPr/>
                    <a:lstStyle/>
                    <a:p>
                      <a:endParaRPr lang="da-DK" sz="100" b="1" dirty="0">
                        <a:solidFill>
                          <a:schemeClr val="bg1"/>
                        </a:solidFill>
                      </a:endParaRPr>
                    </a:p>
                  </a:txBody>
                  <a:tcPr marL="0" marR="0" marT="0" marB="0" anchor="ctr">
                    <a:lnL>
                      <a:noFill/>
                    </a:lnL>
                    <a:lnR>
                      <a:noFill/>
                    </a:lnR>
                    <a:lnT w="9525" cap="flat" cmpd="sng" algn="ctr">
                      <a:solidFill>
                        <a:schemeClr val="tx2"/>
                      </a:solidFill>
                      <a:prstDash val="dash"/>
                      <a:round/>
                      <a:headEnd type="none" w="med" len="med"/>
                      <a:tailEnd type="none" w="med" len="med"/>
                    </a:lnT>
                  </a:tcPr>
                </a:tc>
                <a:tc>
                  <a:txBody>
                    <a:bodyPr/>
                    <a:lstStyle/>
                    <a:p>
                      <a:endParaRPr lang="da-DK" sz="100" dirty="0"/>
                    </a:p>
                  </a:txBody>
                  <a:tcPr marL="0" marR="0" marT="0" marB="0">
                    <a:lnL>
                      <a:noFill/>
                    </a:lnL>
                    <a:lnR>
                      <a:noFill/>
                    </a:lnR>
                    <a:lnT w="9525" cap="flat" cmpd="sng" algn="ctr">
                      <a:noFill/>
                      <a:prstDash val="dash"/>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100" dirty="0"/>
                    </a:p>
                  </a:txBody>
                  <a:tcPr marL="54000" marR="0" marT="0" marB="0">
                    <a:lnL>
                      <a:noFill/>
                    </a:lnL>
                    <a:lnR>
                      <a:noFill/>
                    </a:lnR>
                    <a:lnT w="9525" cap="flat" cmpd="sng" algn="ctr">
                      <a:solidFill>
                        <a:schemeClr val="tx2"/>
                      </a:solidFill>
                      <a:prstDash val="dash"/>
                      <a:round/>
                      <a:headEnd type="none" w="med" len="med"/>
                      <a:tailEnd type="none" w="med" len="med"/>
                    </a:lnT>
                    <a:noFill/>
                  </a:tcPr>
                </a:tc>
                <a:tc>
                  <a:txBody>
                    <a:bodyPr/>
                    <a:lstStyle/>
                    <a:p>
                      <a:endParaRPr lang="da-DK" sz="100" dirty="0"/>
                    </a:p>
                  </a:txBody>
                  <a:tcPr marL="0" marR="0" marT="0" marB="0">
                    <a:lnL>
                      <a:noFill/>
                    </a:lnL>
                    <a:lnR>
                      <a:noFill/>
                    </a:lnR>
                    <a:lnT w="9525" cap="flat" cmpd="sng" algn="ctr">
                      <a:solidFill>
                        <a:schemeClr val="tx2"/>
                      </a:solidFill>
                      <a:prstDash val="dash"/>
                      <a:round/>
                      <a:headEnd type="none" w="med" len="med"/>
                      <a:tailEnd type="none" w="med" len="med"/>
                    </a:lnT>
                    <a:noFill/>
                  </a:tcPr>
                </a:tc>
                <a:tc>
                  <a:txBody>
                    <a:bodyPr/>
                    <a:lstStyle/>
                    <a:p>
                      <a:endParaRPr lang="da-DK" sz="100" dirty="0"/>
                    </a:p>
                  </a:txBody>
                  <a:tcPr marL="54000" marR="0" marT="0" marB="0">
                    <a:lnL>
                      <a:noFill/>
                    </a:lnL>
                    <a:lnR>
                      <a:noFill/>
                    </a:lnR>
                    <a:lnT w="9525" cap="flat" cmpd="sng" algn="ctr">
                      <a:solidFill>
                        <a:schemeClr val="tx2"/>
                      </a:solidFill>
                      <a:prstDash val="dash"/>
                      <a:round/>
                      <a:headEnd type="none" w="med" len="med"/>
                      <a:tailEnd type="none" w="med" len="med"/>
                    </a:lnT>
                    <a:noFill/>
                  </a:tcPr>
                </a:tc>
                <a:tc>
                  <a:txBody>
                    <a:bodyPr/>
                    <a:lstStyle/>
                    <a:p>
                      <a:endParaRPr lang="da-DK" sz="100" dirty="0"/>
                    </a:p>
                  </a:txBody>
                  <a:tcPr marL="0" marR="0" marT="0" marB="0">
                    <a:lnL>
                      <a:noFill/>
                    </a:lnL>
                    <a:lnR>
                      <a:noFill/>
                    </a:lnR>
                    <a:lnT w="9525" cap="flat" cmpd="sng" algn="ctr">
                      <a:noFill/>
                      <a:prstDash val="dash"/>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36000" marR="0" marT="0" marB="0">
                    <a:lnL>
                      <a:noFill/>
                    </a:lnL>
                    <a:lnR>
                      <a:noFill/>
                    </a:lnR>
                    <a:lnT w="9525" cap="flat" cmpd="sng" algn="ctr">
                      <a:solidFill>
                        <a:schemeClr val="tx2"/>
                      </a:solidFill>
                      <a:prstDash val="dash"/>
                      <a:round/>
                      <a:headEnd type="none" w="med" len="med"/>
                      <a:tailEnd type="none" w="med" len="med"/>
                    </a:lnT>
                    <a:noFill/>
                  </a:tcPr>
                </a:tc>
              </a:tr>
              <a:tr h="370840">
                <a:tc>
                  <a:txBody>
                    <a:bodyPr/>
                    <a:lstStyle/>
                    <a:p>
                      <a:pPr marL="0" indent="0">
                        <a:buFont typeface="+mj-lt"/>
                        <a:buNone/>
                      </a:pPr>
                      <a:r>
                        <a:rPr lang="da-DK" sz="800" b="1" dirty="0" smtClean="0">
                          <a:solidFill>
                            <a:schemeClr val="bg1"/>
                          </a:solidFill>
                        </a:rPr>
                        <a:t>Sammenligning</a:t>
                      </a:r>
                      <a:endParaRPr lang="da-DK" sz="800" b="1" dirty="0">
                        <a:solidFill>
                          <a:schemeClr val="bg1"/>
                        </a:solidFill>
                      </a:endParaRPr>
                    </a:p>
                  </a:txBody>
                  <a:tcPr anchor="ctr">
                    <a:lnL>
                      <a:noFill/>
                    </a:lnL>
                    <a:lnR>
                      <a:noFill/>
                    </a:lnR>
                    <a:solidFill>
                      <a:srgbClr val="266BAF"/>
                    </a:solidFill>
                  </a:tcPr>
                </a:tc>
                <a:tc>
                  <a:txBody>
                    <a:bodyPr/>
                    <a:lstStyle/>
                    <a:p>
                      <a:endParaRPr lang="da-DK" sz="8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pPr marL="92075" indent="-92075" algn="l" defTabSz="914400" rtl="0" eaLnBrk="1" latinLnBrk="0" hangingPunct="1">
                        <a:buFont typeface="Arial" pitchFamily="34" charset="0"/>
                        <a:buChar char="•"/>
                      </a:pPr>
                      <a:r>
                        <a:rPr lang="da-DK" sz="800" kern="1200" baseline="0" dirty="0" smtClean="0">
                          <a:solidFill>
                            <a:schemeClr val="tx1"/>
                          </a:solidFill>
                          <a:latin typeface="+mn-lt"/>
                          <a:ea typeface="+mn-ea"/>
                          <a:cs typeface="+mn-cs"/>
                        </a:rPr>
                        <a:t>Vi omsætter for mere i Sverige end i Danmark</a:t>
                      </a:r>
                    </a:p>
                    <a:p>
                      <a:pPr marL="92075" indent="-92075" algn="l" defTabSz="914400" rtl="0" eaLnBrk="1" latinLnBrk="0" hangingPunct="1">
                        <a:buFont typeface="Arial" pitchFamily="34" charset="0"/>
                        <a:buChar char="•"/>
                      </a:pPr>
                      <a:r>
                        <a:rPr lang="da-DK" sz="800" kern="1200" baseline="0" dirty="0" smtClean="0">
                          <a:solidFill>
                            <a:schemeClr val="tx1"/>
                          </a:solidFill>
                          <a:latin typeface="+mn-lt"/>
                          <a:ea typeface="+mn-ea"/>
                          <a:cs typeface="+mn-cs"/>
                        </a:rPr>
                        <a:t>Kundetilfredsheden har været stigende over de sidste tre år</a:t>
                      </a:r>
                    </a:p>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txBody>
                  <a:tcPr marL="54000" marR="0" marT="0" marB="0">
                    <a:lnL>
                      <a:noFill/>
                    </a:lnL>
                    <a:lnR>
                      <a:noFill/>
                    </a:lnR>
                    <a:solidFill>
                      <a:schemeClr val="bg1"/>
                    </a:solidFill>
                  </a:tcPr>
                </a:tc>
                <a:tc>
                  <a:txBody>
                    <a:bodyPr/>
                    <a:lstStyle/>
                    <a:p>
                      <a:pPr marL="92075" indent="-92075" algn="l" defTabSz="914400" rtl="0" eaLnBrk="1" latinLnBrk="0" hangingPunct="1">
                        <a:buFont typeface="Arial" pitchFamily="34" charset="0"/>
                        <a:buChar char="•"/>
                      </a:pPr>
                      <a:endParaRPr lang="da-DK" sz="300" kern="1200" baseline="0" dirty="0" smtClean="0">
                        <a:solidFill>
                          <a:schemeClr val="tx1"/>
                        </a:solidFill>
                        <a:latin typeface="+mn-lt"/>
                        <a:ea typeface="+mn-ea"/>
                        <a:cs typeface="+mn-cs"/>
                      </a:endParaRPr>
                    </a:p>
                  </a:txBody>
                  <a:tcPr marL="0" marR="0" marT="0" marB="0">
                    <a:lnL>
                      <a:noFill/>
                    </a:lnL>
                    <a:lnR>
                      <a:noFill/>
                    </a:lnR>
                    <a:solidFill>
                      <a:schemeClr val="bg1"/>
                    </a:solidFill>
                  </a:tcPr>
                </a:tc>
                <a:tc>
                  <a:txBody>
                    <a:bodyPr/>
                    <a:lstStyle/>
                    <a:p>
                      <a:pPr marL="0" indent="0" algn="l" defTabSz="914400" rtl="0" eaLnBrk="1" latinLnBrk="0" hangingPunct="1">
                        <a:buFont typeface="Arial" pitchFamily="34" charset="0"/>
                        <a:buNone/>
                      </a:pPr>
                      <a:endParaRPr lang="da-DK" sz="800" kern="1200" baseline="0" dirty="0" smtClean="0">
                        <a:solidFill>
                          <a:schemeClr val="tx1"/>
                        </a:solidFill>
                        <a:latin typeface="+mn-lt"/>
                        <a:ea typeface="+mn-ea"/>
                        <a:cs typeface="+mn-cs"/>
                      </a:endParaRPr>
                    </a:p>
                    <a:p>
                      <a:pPr marL="0" indent="0" algn="l" defTabSz="914400" rtl="0" eaLnBrk="1" latinLnBrk="0" hangingPunct="1">
                        <a:buFont typeface="Arial" pitchFamily="34" charset="0"/>
                        <a:buNone/>
                      </a:pPr>
                      <a:endParaRPr lang="da-DK" sz="800" kern="1200" baseline="0" dirty="0" smtClean="0">
                        <a:solidFill>
                          <a:schemeClr val="tx1"/>
                        </a:solidFill>
                        <a:latin typeface="+mn-lt"/>
                        <a:ea typeface="+mn-ea"/>
                        <a:cs typeface="+mn-cs"/>
                      </a:endParaRPr>
                    </a:p>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txBody>
                  <a:tcPr marL="54000" marR="0" marT="0" marB="0">
                    <a:lnL>
                      <a:noFill/>
                    </a:lnL>
                    <a:lnR>
                      <a:noFill/>
                    </a:lnR>
                    <a:solidFill>
                      <a:schemeClr val="bg1"/>
                    </a:solidFill>
                  </a:tcPr>
                </a:tc>
                <a:tc>
                  <a:txBody>
                    <a:bodyPr/>
                    <a:lstStyle/>
                    <a:p>
                      <a:pPr marL="228600" indent="-228600" algn="l" defTabSz="914400" rtl="0" eaLnBrk="1" latinLnBrk="0" hangingPunct="1">
                        <a:buFont typeface="+mj-lt"/>
                        <a:buAutoNum type="arabicPeriod"/>
                      </a:pPr>
                      <a:endParaRPr lang="da-DK" sz="800" kern="1200" dirty="0" smtClean="0">
                        <a:solidFill>
                          <a:schemeClr val="tx1"/>
                        </a:solidFill>
                        <a:latin typeface="+mn-lt"/>
                        <a:ea typeface="+mn-ea"/>
                        <a:cs typeface="+mn-cs"/>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82550" indent="-82550" algn="l" defTabSz="914400" rtl="0" eaLnBrk="1" latinLnBrk="0" hangingPunct="1">
                        <a:buFont typeface="Arial" pitchFamily="34" charset="0"/>
                        <a:buChar char="•"/>
                      </a:pPr>
                      <a:endParaRPr lang="da-DK" sz="800" kern="1200" dirty="0" smtClean="0">
                        <a:solidFill>
                          <a:schemeClr val="tx1"/>
                        </a:solidFill>
                        <a:latin typeface="+mn-lt"/>
                        <a:ea typeface="+mn-ea"/>
                        <a:cs typeface="+mn-cs"/>
                      </a:endParaRPr>
                    </a:p>
                  </a:txBody>
                  <a:tcPr marL="36000" marR="0" marT="0" marB="0">
                    <a:lnL>
                      <a:noFill/>
                    </a:lnL>
                    <a:lnR>
                      <a:noFill/>
                    </a:lnR>
                    <a:solidFill>
                      <a:schemeClr val="bg1"/>
                    </a:solidFill>
                  </a:tcPr>
                </a:tc>
              </a:tr>
              <a:tr h="54000">
                <a:tc>
                  <a:txBody>
                    <a:bodyPr/>
                    <a:lstStyle/>
                    <a:p>
                      <a:endParaRPr lang="da-DK" sz="100" b="1" dirty="0">
                        <a:solidFill>
                          <a:schemeClr val="bg1"/>
                        </a:solidFill>
                      </a:endParaRPr>
                    </a:p>
                  </a:txBody>
                  <a:tcPr marL="0" marR="0" marT="0" marB="0" anchor="ctr">
                    <a:lnL>
                      <a:noFill/>
                    </a:lnL>
                    <a:lnR>
                      <a:noFill/>
                    </a:lnR>
                    <a:lnB w="9525" cap="flat" cmpd="sng" algn="ctr">
                      <a:solidFill>
                        <a:schemeClr val="tx2"/>
                      </a:solidFill>
                      <a:prstDash val="dash"/>
                      <a:round/>
                      <a:headEnd type="none" w="med" len="med"/>
                      <a:tailEnd type="none" w="med" len="med"/>
                    </a:lnB>
                  </a:tcPr>
                </a:tc>
                <a:tc>
                  <a:txBody>
                    <a:bodyPr/>
                    <a:lstStyle/>
                    <a:p>
                      <a:endParaRPr lang="da-DK" sz="100" dirty="0"/>
                    </a:p>
                  </a:txBody>
                  <a:tcPr marL="0" marR="0" marT="0" marB="0">
                    <a:lnL>
                      <a:noFill/>
                    </a:lnL>
                    <a:lnR>
                      <a:noFill/>
                    </a:lnR>
                    <a:lnT>
                      <a:noFill/>
                    </a:lnT>
                    <a:lnB w="9525" cap="flat" cmpd="sng" algn="ctr">
                      <a:noFill/>
                      <a:prstDash val="dash"/>
                      <a:round/>
                      <a:headEnd type="none" w="med" len="med"/>
                      <a:tailEnd type="none" w="med" len="med"/>
                    </a:lnB>
                    <a:lnTlToBr w="12700" cmpd="sng">
                      <a:noFill/>
                      <a:prstDash val="solid"/>
                    </a:lnTlToBr>
                    <a:lnBlToTr w="12700" cmpd="sng">
                      <a:noFill/>
                      <a:prstDash val="solid"/>
                    </a:lnBlToTr>
                  </a:tcPr>
                </a:tc>
                <a:tc>
                  <a:txBody>
                    <a:bodyPr/>
                    <a:lstStyle/>
                    <a:p>
                      <a:endParaRPr lang="da-DK" sz="100" kern="1200" baseline="0" dirty="0">
                        <a:solidFill>
                          <a:schemeClr val="tx1"/>
                        </a:solidFill>
                        <a:latin typeface="+mn-lt"/>
                        <a:ea typeface="+mn-ea"/>
                        <a:cs typeface="+mn-cs"/>
                      </a:endParaRPr>
                    </a:p>
                  </a:txBody>
                  <a:tcPr marL="54000" marR="0" marT="0" marB="0">
                    <a:lnL>
                      <a:noFill/>
                    </a:lnL>
                    <a:lnR>
                      <a:noFill/>
                    </a:lnR>
                    <a:lnB w="9525" cap="flat" cmpd="sng" algn="ctr">
                      <a:solidFill>
                        <a:schemeClr val="tx2"/>
                      </a:solidFill>
                      <a:prstDash val="dash"/>
                      <a:round/>
                      <a:headEnd type="none" w="med" len="med"/>
                      <a:tailEnd type="none" w="med" len="med"/>
                    </a:lnB>
                    <a:noFill/>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B w="9525" cap="flat" cmpd="sng" algn="ctr">
                      <a:solidFill>
                        <a:schemeClr val="tx2"/>
                      </a:solidFill>
                      <a:prstDash val="dash"/>
                      <a:round/>
                      <a:headEnd type="none" w="med" len="med"/>
                      <a:tailEnd type="none" w="med" len="med"/>
                    </a:lnB>
                    <a:noFill/>
                  </a:tcPr>
                </a:tc>
                <a:tc>
                  <a:txBody>
                    <a:bodyPr/>
                    <a:lstStyle/>
                    <a:p>
                      <a:endParaRPr lang="da-DK" sz="100" kern="1200" baseline="0" dirty="0">
                        <a:solidFill>
                          <a:schemeClr val="tx1"/>
                        </a:solidFill>
                        <a:latin typeface="+mn-lt"/>
                        <a:ea typeface="+mn-ea"/>
                        <a:cs typeface="+mn-cs"/>
                      </a:endParaRPr>
                    </a:p>
                  </a:txBody>
                  <a:tcPr marL="54000" marR="0" marT="0" marB="0">
                    <a:lnL>
                      <a:noFill/>
                    </a:lnL>
                    <a:lnR>
                      <a:noFill/>
                    </a:lnR>
                    <a:lnB w="9525" cap="flat" cmpd="sng" algn="ctr">
                      <a:solidFill>
                        <a:schemeClr val="tx2"/>
                      </a:solidFill>
                      <a:prstDash val="dash"/>
                      <a:round/>
                      <a:headEnd type="none" w="med" len="med"/>
                      <a:tailEnd type="none" w="med" len="med"/>
                    </a:lnB>
                    <a:noFill/>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T>
                      <a:noFill/>
                    </a:lnT>
                    <a:lnB w="9525" cap="flat" cmpd="sng" algn="ctr">
                      <a:noFill/>
                      <a:prstDash val="dash"/>
                      <a:round/>
                      <a:headEnd type="none" w="med" len="med"/>
                      <a:tailEnd type="none" w="med" len="med"/>
                    </a:lnB>
                    <a:lnTlToBr w="12700" cmpd="sng">
                      <a:noFill/>
                      <a:prstDash val="solid"/>
                    </a:lnTlToBr>
                    <a:lnBlToTr w="12700" cmpd="sng">
                      <a:noFill/>
                      <a:prstDash val="solid"/>
                    </a:lnBlToTr>
                    <a:noFill/>
                  </a:tcPr>
                </a:tc>
                <a:tc>
                  <a:txBody>
                    <a:bodyPr/>
                    <a:lstStyle/>
                    <a:p>
                      <a:endParaRPr lang="da-DK" sz="100" kern="1200" baseline="0" dirty="0">
                        <a:solidFill>
                          <a:schemeClr val="tx1"/>
                        </a:solidFill>
                        <a:latin typeface="+mn-lt"/>
                        <a:ea typeface="+mn-ea"/>
                        <a:cs typeface="+mn-cs"/>
                      </a:endParaRPr>
                    </a:p>
                  </a:txBody>
                  <a:tcPr marL="36000" marR="0" marT="0" marB="0">
                    <a:lnL>
                      <a:noFill/>
                    </a:lnL>
                    <a:lnR>
                      <a:noFill/>
                    </a:lnR>
                    <a:lnB w="9525" cap="flat" cmpd="sng" algn="ctr">
                      <a:solidFill>
                        <a:schemeClr val="tx2"/>
                      </a:solidFill>
                      <a:prstDash val="dash"/>
                      <a:round/>
                      <a:headEnd type="none" w="med" len="med"/>
                      <a:tailEnd type="none" w="med" len="med"/>
                    </a:lnB>
                    <a:noFill/>
                  </a:tcPr>
                </a:tc>
              </a:tr>
              <a:tr h="54000">
                <a:tc>
                  <a:txBody>
                    <a:bodyPr/>
                    <a:lstStyle/>
                    <a:p>
                      <a:endParaRPr lang="da-DK" sz="100" b="1" dirty="0">
                        <a:solidFill>
                          <a:schemeClr val="bg1"/>
                        </a:solidFill>
                      </a:endParaRPr>
                    </a:p>
                  </a:txBody>
                  <a:tcPr marL="0" marR="0" marT="0" marB="0" anchor="ctr">
                    <a:lnL>
                      <a:noFill/>
                    </a:lnL>
                    <a:lnR>
                      <a:noFill/>
                    </a:lnR>
                    <a:lnT w="9525" cap="flat" cmpd="sng" algn="ctr">
                      <a:solidFill>
                        <a:schemeClr val="tx2"/>
                      </a:solidFill>
                      <a:prstDash val="dash"/>
                      <a:round/>
                      <a:headEnd type="none" w="med" len="med"/>
                      <a:tailEnd type="none" w="med" len="med"/>
                    </a:lnT>
                  </a:tcPr>
                </a:tc>
                <a:tc>
                  <a:txBody>
                    <a:bodyPr/>
                    <a:lstStyle/>
                    <a:p>
                      <a:endParaRPr lang="da-DK" sz="100" dirty="0"/>
                    </a:p>
                  </a:txBody>
                  <a:tcPr marL="0" marR="0" marT="0" marB="0">
                    <a:lnL>
                      <a:noFill/>
                    </a:lnL>
                    <a:lnR>
                      <a:noFill/>
                    </a:lnR>
                    <a:lnT w="9525" cap="flat" cmpd="sng" algn="ctr">
                      <a:noFill/>
                      <a:prstDash val="dash"/>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100" kern="1200" baseline="0" dirty="0">
                        <a:solidFill>
                          <a:schemeClr val="tx1"/>
                        </a:solidFill>
                        <a:latin typeface="+mn-lt"/>
                        <a:ea typeface="+mn-ea"/>
                        <a:cs typeface="+mn-cs"/>
                      </a:endParaRPr>
                    </a:p>
                  </a:txBody>
                  <a:tcPr marL="54000" marR="0" marT="0" marB="0">
                    <a:lnL>
                      <a:noFill/>
                    </a:lnL>
                    <a:lnR>
                      <a:noFill/>
                    </a:lnR>
                    <a:lnT w="9525" cap="flat" cmpd="sng" algn="ctr">
                      <a:solidFill>
                        <a:schemeClr val="tx2"/>
                      </a:solidFill>
                      <a:prstDash val="dash"/>
                      <a:round/>
                      <a:headEnd type="none" w="med" len="med"/>
                      <a:tailEnd type="none" w="med" len="med"/>
                    </a:lnT>
                    <a:noFill/>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T w="9525" cap="flat" cmpd="sng" algn="ctr">
                      <a:solidFill>
                        <a:schemeClr val="tx2"/>
                      </a:solidFill>
                      <a:prstDash val="dash"/>
                      <a:round/>
                      <a:headEnd type="none" w="med" len="med"/>
                      <a:tailEnd type="none" w="med" len="med"/>
                    </a:lnT>
                    <a:noFill/>
                  </a:tcPr>
                </a:tc>
                <a:tc>
                  <a:txBody>
                    <a:bodyPr/>
                    <a:lstStyle/>
                    <a:p>
                      <a:endParaRPr lang="da-DK" sz="100" kern="1200" baseline="0" dirty="0">
                        <a:solidFill>
                          <a:schemeClr val="tx1"/>
                        </a:solidFill>
                        <a:latin typeface="+mn-lt"/>
                        <a:ea typeface="+mn-ea"/>
                        <a:cs typeface="+mn-cs"/>
                      </a:endParaRPr>
                    </a:p>
                  </a:txBody>
                  <a:tcPr marL="54000" marR="0" marT="0" marB="0">
                    <a:lnL>
                      <a:noFill/>
                    </a:lnL>
                    <a:lnR>
                      <a:noFill/>
                    </a:lnR>
                    <a:lnT w="9525" cap="flat" cmpd="sng" algn="ctr">
                      <a:solidFill>
                        <a:schemeClr val="tx2"/>
                      </a:solidFill>
                      <a:prstDash val="dash"/>
                      <a:round/>
                      <a:headEnd type="none" w="med" len="med"/>
                      <a:tailEnd type="none" w="med" len="med"/>
                    </a:lnT>
                    <a:noFill/>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T w="9525" cap="flat" cmpd="sng" algn="ctr">
                      <a:noFill/>
                      <a:prstDash val="dash"/>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kern="1200" baseline="0" dirty="0">
                        <a:solidFill>
                          <a:schemeClr val="tx1"/>
                        </a:solidFill>
                        <a:latin typeface="+mn-lt"/>
                        <a:ea typeface="+mn-ea"/>
                        <a:cs typeface="+mn-cs"/>
                      </a:endParaRPr>
                    </a:p>
                  </a:txBody>
                  <a:tcPr marL="36000" marR="0" marT="0" marB="0">
                    <a:lnL>
                      <a:noFill/>
                    </a:lnL>
                    <a:lnR>
                      <a:noFill/>
                    </a:lnR>
                    <a:lnT w="9525" cap="flat" cmpd="sng" algn="ctr">
                      <a:solidFill>
                        <a:schemeClr val="tx2"/>
                      </a:solidFill>
                      <a:prstDash val="dash"/>
                      <a:round/>
                      <a:headEnd type="none" w="med" len="med"/>
                      <a:tailEnd type="none" w="med" len="med"/>
                    </a:lnT>
                    <a:noFill/>
                  </a:tcPr>
                </a:tc>
              </a:tr>
              <a:tr h="370840">
                <a:tc>
                  <a:txBody>
                    <a:bodyPr/>
                    <a:lstStyle/>
                    <a:p>
                      <a:pPr marL="0" indent="0">
                        <a:buFont typeface="+mj-lt"/>
                        <a:buNone/>
                      </a:pPr>
                      <a:r>
                        <a:rPr lang="da-DK" sz="800" b="1" dirty="0" smtClean="0">
                          <a:solidFill>
                            <a:schemeClr val="bg1"/>
                          </a:solidFill>
                        </a:rPr>
                        <a:t>Sammensætning</a:t>
                      </a:r>
                      <a:endParaRPr lang="da-DK" sz="800" b="1" dirty="0">
                        <a:solidFill>
                          <a:schemeClr val="bg1"/>
                        </a:solidFill>
                      </a:endParaRPr>
                    </a:p>
                  </a:txBody>
                  <a:tcPr anchor="ctr">
                    <a:lnL>
                      <a:noFill/>
                    </a:lnL>
                    <a:lnR>
                      <a:noFill/>
                    </a:lnR>
                    <a:solidFill>
                      <a:srgbClr val="266BAF"/>
                    </a:solidFill>
                  </a:tcPr>
                </a:tc>
                <a:tc>
                  <a:txBody>
                    <a:bodyPr/>
                    <a:lstStyle/>
                    <a:p>
                      <a:endParaRPr lang="da-DK" sz="8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pPr marL="92075" indent="-92075" algn="l" defTabSz="914400" rtl="0" eaLnBrk="1" latinLnBrk="0" hangingPunct="1">
                        <a:buFont typeface="Arial" pitchFamily="34" charset="0"/>
                        <a:buChar char="•"/>
                      </a:pPr>
                      <a:r>
                        <a:rPr lang="da-DK" sz="800" kern="1200" baseline="0" dirty="0" smtClean="0">
                          <a:solidFill>
                            <a:schemeClr val="tx1"/>
                          </a:solidFill>
                          <a:latin typeface="+mn-lt"/>
                          <a:ea typeface="+mn-ea"/>
                          <a:cs typeface="+mn-cs"/>
                        </a:rPr>
                        <a:t>Ændringen i omsætningen består primært af X og Y</a:t>
                      </a:r>
                    </a:p>
                    <a:p>
                      <a:pPr marL="92075" indent="-92075" algn="l" defTabSz="914400" rtl="0" eaLnBrk="1" latinLnBrk="0" hangingPunct="1">
                        <a:buFont typeface="Arial" pitchFamily="34" charset="0"/>
                        <a:buChar char="•"/>
                      </a:pPr>
                      <a:r>
                        <a:rPr lang="da-DK" sz="800" kern="1200" baseline="0" dirty="0" smtClean="0">
                          <a:solidFill>
                            <a:schemeClr val="tx1"/>
                          </a:solidFill>
                          <a:latin typeface="+mn-lt"/>
                          <a:ea typeface="+mn-ea"/>
                          <a:cs typeface="+mn-cs"/>
                        </a:rPr>
                        <a:t>20% af EBITDA kommer fra produkt X</a:t>
                      </a:r>
                    </a:p>
                  </a:txBody>
                  <a:tcPr marL="54000" marR="0" marT="0" marB="0">
                    <a:lnL>
                      <a:noFill/>
                    </a:lnL>
                    <a:lnR>
                      <a:noFill/>
                    </a:lnR>
                    <a:solidFill>
                      <a:schemeClr val="bg1"/>
                    </a:solidFill>
                  </a:tcPr>
                </a:tc>
                <a:tc>
                  <a:txBody>
                    <a:bodyPr/>
                    <a:lstStyle/>
                    <a:p>
                      <a:pPr marL="92075" indent="-92075" algn="l" defTabSz="914400" rtl="0" eaLnBrk="1" latinLnBrk="0" hangingPunct="1">
                        <a:buFont typeface="Arial" pitchFamily="34" charset="0"/>
                        <a:buChar char="•"/>
                      </a:pPr>
                      <a:endParaRPr lang="da-DK" sz="300" kern="1200" baseline="0" dirty="0" smtClean="0">
                        <a:solidFill>
                          <a:schemeClr val="tx1"/>
                        </a:solidFill>
                        <a:latin typeface="+mn-lt"/>
                        <a:ea typeface="+mn-ea"/>
                        <a:cs typeface="+mn-cs"/>
                      </a:endParaRPr>
                    </a:p>
                  </a:txBody>
                  <a:tcPr marL="0" marR="0" marT="0" marB="0">
                    <a:lnL>
                      <a:noFill/>
                    </a:lnL>
                    <a:lnR>
                      <a:noFill/>
                    </a:lnR>
                    <a:solidFill>
                      <a:schemeClr val="bg1"/>
                    </a:solidFill>
                  </a:tcPr>
                </a:tc>
                <a:tc>
                  <a:txBody>
                    <a:bodyPr/>
                    <a:lstStyle/>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p>
                      <a:pPr marL="92075" indent="-92075" algn="l" defTabSz="914400" rtl="0" eaLnBrk="1" latinLnBrk="0" hangingPunct="1">
                        <a:buFont typeface="Arial" pitchFamily="34" charset="0"/>
                        <a:buChar char="•"/>
                      </a:pPr>
                      <a:endParaRPr lang="da-DK" sz="800" kern="1200" baseline="0" dirty="0" smtClean="0">
                        <a:solidFill>
                          <a:schemeClr val="tx1"/>
                        </a:solidFill>
                        <a:latin typeface="+mn-lt"/>
                        <a:ea typeface="+mn-ea"/>
                        <a:cs typeface="+mn-cs"/>
                      </a:endParaRPr>
                    </a:p>
                  </a:txBody>
                  <a:tcPr marL="54000" marR="0" marT="0" marB="0">
                    <a:lnL>
                      <a:noFill/>
                    </a:lnL>
                    <a:lnR>
                      <a:noFill/>
                    </a:lnR>
                    <a:solidFill>
                      <a:schemeClr val="bg1"/>
                    </a:solidFill>
                  </a:tcPr>
                </a:tc>
                <a:tc>
                  <a:txBody>
                    <a:bodyPr/>
                    <a:lstStyle/>
                    <a:p>
                      <a:pPr marL="228600" indent="-228600" algn="l" defTabSz="914400" rtl="0" eaLnBrk="1" latinLnBrk="0" hangingPunct="1">
                        <a:buFont typeface="+mj-lt"/>
                        <a:buAutoNum type="arabicPeriod"/>
                      </a:pPr>
                      <a:endParaRPr lang="da-DK" sz="800" kern="1200" dirty="0" smtClean="0">
                        <a:solidFill>
                          <a:schemeClr val="tx1"/>
                        </a:solidFill>
                        <a:latin typeface="+mn-lt"/>
                        <a:ea typeface="+mn-ea"/>
                        <a:cs typeface="+mn-cs"/>
                      </a:endParaRPr>
                    </a:p>
                  </a:txBody>
                  <a:tcPr marL="0" marR="0" marT="0" marB="0">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82550" indent="-82550" algn="l" defTabSz="914400" rtl="0" eaLnBrk="1" latinLnBrk="0" hangingPunct="1">
                        <a:buFont typeface="Arial" pitchFamily="34" charset="0"/>
                        <a:buChar char="•"/>
                      </a:pPr>
                      <a:endParaRPr lang="da-DK" sz="800" kern="1200" dirty="0" smtClean="0">
                        <a:solidFill>
                          <a:schemeClr val="tx1"/>
                        </a:solidFill>
                        <a:latin typeface="+mn-lt"/>
                        <a:ea typeface="+mn-ea"/>
                        <a:cs typeface="+mn-cs"/>
                      </a:endParaRPr>
                    </a:p>
                  </a:txBody>
                  <a:tcPr marL="36000" marR="0" marT="0" marB="0">
                    <a:lnL>
                      <a:noFill/>
                    </a:lnL>
                    <a:lnR>
                      <a:noFill/>
                    </a:lnR>
                    <a:solidFill>
                      <a:schemeClr val="bg1"/>
                    </a:solidFill>
                  </a:tcPr>
                </a:tc>
              </a:tr>
              <a:tr h="54000">
                <a:tc>
                  <a:txBody>
                    <a:bodyPr/>
                    <a:lstStyle/>
                    <a:p>
                      <a:endParaRPr lang="da-DK" sz="100" dirty="0"/>
                    </a:p>
                  </a:txBody>
                  <a:tcPr marL="0" marR="0" marT="0" marB="0">
                    <a:lnL>
                      <a:noFill/>
                    </a:lnL>
                    <a:lnR>
                      <a:noFill/>
                    </a:lnR>
                    <a:lnB w="12700" cap="flat" cmpd="sng" algn="ctr">
                      <a:solidFill>
                        <a:schemeClr val="tx2"/>
                      </a:solidFill>
                      <a:prstDash val="solid"/>
                      <a:round/>
                      <a:headEnd type="none" w="med" len="med"/>
                      <a:tailEnd type="none" w="med" len="med"/>
                    </a:lnB>
                  </a:tcPr>
                </a:tc>
                <a:tc>
                  <a:txBody>
                    <a:bodyPr/>
                    <a:lstStyle/>
                    <a:p>
                      <a:endParaRPr lang="da-DK" sz="100" dirty="0"/>
                    </a:p>
                  </a:txBody>
                  <a:tcPr marL="0" marR="0" marT="0" marB="0">
                    <a:lnL>
                      <a:noFill/>
                    </a:lnL>
                    <a:lnR>
                      <a:noFill/>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B w="12700" cap="flat" cmpd="sng" algn="ctr">
                      <a:solidFill>
                        <a:schemeClr val="tx2"/>
                      </a:solidFill>
                      <a:prstDash val="solid"/>
                      <a:round/>
                      <a:headEnd type="none" w="med" len="med"/>
                      <a:tailEnd type="none" w="med" len="med"/>
                    </a:lnB>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B w="12700" cap="flat" cmpd="sng" algn="ctr">
                      <a:solidFill>
                        <a:schemeClr val="tx2"/>
                      </a:solidFill>
                      <a:prstDash val="solid"/>
                      <a:round/>
                      <a:headEnd type="none" w="med" len="med"/>
                      <a:tailEnd type="none" w="med" len="med"/>
                    </a:lnB>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B w="12700" cap="flat" cmpd="sng" algn="ctr">
                      <a:solidFill>
                        <a:schemeClr val="tx2"/>
                      </a:solidFill>
                      <a:prstDash val="solid"/>
                      <a:round/>
                      <a:headEnd type="none" w="med" len="med"/>
                      <a:tailEnd type="none" w="med" len="med"/>
                    </a:lnB>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00" kern="1200" baseline="0" dirty="0">
                        <a:solidFill>
                          <a:schemeClr val="tx1"/>
                        </a:solidFill>
                        <a:latin typeface="+mn-lt"/>
                        <a:ea typeface="+mn-ea"/>
                        <a:cs typeface="+mn-cs"/>
                      </a:endParaRPr>
                    </a:p>
                  </a:txBody>
                  <a:tcPr marL="0" marR="0" marT="0" marB="0">
                    <a:lnL>
                      <a:noFill/>
                    </a:lnL>
                    <a:lnR>
                      <a:noFill/>
                    </a:lnR>
                    <a:lnB w="12700" cap="flat" cmpd="sng" algn="ctr">
                      <a:solidFill>
                        <a:schemeClr val="tx2"/>
                      </a:solidFill>
                      <a:prstDash val="solid"/>
                      <a:round/>
                      <a:headEnd type="none" w="med" len="med"/>
                      <a:tailEnd type="none" w="med" len="med"/>
                    </a:lnB>
                  </a:tcPr>
                </a:tc>
              </a:tr>
              <a:tr h="54000">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00" kern="1200" baseline="0" noProof="0" dirty="0" smtClean="0">
                        <a:solidFill>
                          <a:schemeClr val="tx1"/>
                        </a:solidFill>
                        <a:latin typeface="+mn-lt"/>
                        <a:ea typeface="+mn-ea"/>
                        <a:cs typeface="+mn-cs"/>
                      </a:endParaRPr>
                    </a:p>
                  </a:txBody>
                  <a:tcPr marL="0" marR="0" marT="0" marB="0">
                    <a:lnT w="12700" cap="flat" cmpd="sng" algn="ctr">
                      <a:solidFill>
                        <a:schemeClr val="tx2"/>
                      </a:solidFill>
                      <a:prstDash val="solid"/>
                      <a:round/>
                      <a:headEnd type="none" w="med" len="med"/>
                      <a:tailEnd type="none" w="med" len="med"/>
                    </a:lnT>
                    <a:noFill/>
                  </a:tcPr>
                </a:tc>
                <a:tc hMerge="1">
                  <a:txBody>
                    <a:bodyPr/>
                    <a:lstStyle/>
                    <a:p>
                      <a:endParaRPr lang="da-DK" sz="100" dirty="0"/>
                    </a:p>
                  </a:txBody>
                  <a:tcPr marL="0" marR="0" marT="0" marB="0">
                    <a:lnL>
                      <a:noFill/>
                    </a:lnL>
                    <a:lnR>
                      <a:noFill/>
                    </a:lnR>
                    <a:lnT w="12700" cap="flat" cmpd="sng" algn="ctr">
                      <a:solidFill>
                        <a:schemeClr val="tx2"/>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a:p>
                  </a:txBody>
                  <a:tcPr/>
                </a:tc>
                <a:tc hMerge="1">
                  <a:txBody>
                    <a:bodyPr/>
                    <a:lstStyle/>
                    <a:p>
                      <a:endParaRPr lang="da-DK"/>
                    </a:p>
                  </a:txBody>
                  <a:tcPr/>
                </a:tc>
                <a:tc hMerge="1">
                  <a:txBody>
                    <a:bodyPr/>
                    <a:lstStyle/>
                    <a:p>
                      <a:endParaRPr lang="da-DK" sz="100" kern="1200" baseline="0" dirty="0">
                        <a:solidFill>
                          <a:schemeClr val="tx1"/>
                        </a:solidFill>
                        <a:latin typeface="+mn-lt"/>
                        <a:ea typeface="+mn-ea"/>
                        <a:cs typeface="+mn-cs"/>
                      </a:endParaRPr>
                    </a:p>
                  </a:txBody>
                  <a:tcPr marL="0" marR="0" marT="0" marB="0">
                    <a:lnL>
                      <a:noFill/>
                    </a:lnL>
                    <a:lnR>
                      <a:noFill/>
                    </a:lnR>
                    <a:lnT w="12700" cap="flat" cmpd="sng" algn="ctr">
                      <a:solidFill>
                        <a:schemeClr val="tx2"/>
                      </a:solidFill>
                      <a:prstDash val="solid"/>
                      <a:round/>
                      <a:headEnd type="none" w="med" len="med"/>
                      <a:tailEnd type="none" w="med" len="med"/>
                    </a:lnT>
                  </a:tcPr>
                </a:tc>
                <a:tc hMerge="1">
                  <a:txBody>
                    <a:bodyPr/>
                    <a:lstStyle/>
                    <a:p>
                      <a:endParaRPr lang="da-DK" sz="100" kern="1200" baseline="0" dirty="0">
                        <a:solidFill>
                          <a:schemeClr val="tx1"/>
                        </a:solidFill>
                        <a:latin typeface="+mn-lt"/>
                        <a:ea typeface="+mn-ea"/>
                        <a:cs typeface="+mn-cs"/>
                      </a:endParaRPr>
                    </a:p>
                  </a:txBody>
                  <a:tcPr marL="0" marR="0" marT="0" marB="0">
                    <a:lnL>
                      <a:noFill/>
                    </a:lnL>
                    <a:lnR>
                      <a:noFill/>
                    </a:lnR>
                    <a:lnT w="12700" cap="flat" cmpd="sng" algn="ctr">
                      <a:solidFill>
                        <a:schemeClr val="tx2"/>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sz="100" kern="1200" baseline="0" dirty="0">
                        <a:solidFill>
                          <a:schemeClr val="tx1"/>
                        </a:solidFill>
                        <a:latin typeface="+mn-lt"/>
                        <a:ea typeface="+mn-ea"/>
                        <a:cs typeface="+mn-cs"/>
                      </a:endParaRPr>
                    </a:p>
                  </a:txBody>
                  <a:tcPr marL="0" marR="0" marT="0" marB="0">
                    <a:lnL>
                      <a:noFill/>
                    </a:lnL>
                    <a:lnR>
                      <a:noFill/>
                    </a:lnR>
                    <a:lnT w="12700" cap="flat" cmpd="sng" algn="ctr">
                      <a:solidFill>
                        <a:schemeClr val="tx2"/>
                      </a:solidFill>
                      <a:prstDash val="solid"/>
                      <a:round/>
                      <a:headEnd type="none" w="med" len="med"/>
                      <a:tailEnd type="none" w="med" len="med"/>
                    </a:lnT>
                  </a:tcPr>
                </a:tc>
              </a:tr>
              <a:tr h="370840">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baseline="0" noProof="0" dirty="0" smtClean="0">
                          <a:solidFill>
                            <a:schemeClr val="tx1"/>
                          </a:solidFill>
                          <a:latin typeface="+mn-lt"/>
                          <a:ea typeface="+mn-ea"/>
                          <a:cs typeface="+mn-cs"/>
                        </a:rPr>
                        <a:t>Noter: Foruden ovenstående kan opstillinger i tabeller naturligvis også altid buges.</a:t>
                      </a:r>
                      <a:endParaRPr lang="da-DK" sz="800" dirty="0" smtClean="0"/>
                    </a:p>
                  </a:txBody>
                  <a:tcPr marL="36000" marR="36000" marT="0" marB="0">
                    <a:noFill/>
                  </a:tcPr>
                </a:tc>
                <a:tc hMerge="1">
                  <a:txBody>
                    <a:bodyPr/>
                    <a:lstStyle/>
                    <a:p>
                      <a:endParaRPr lang="da-DK" sz="800" dirty="0"/>
                    </a:p>
                  </a:txBody>
                  <a:tcPr marL="0" marR="0" marT="0" marB="0">
                    <a:lnL>
                      <a:noFill/>
                    </a:lnL>
                    <a:lnR>
                      <a:noFill/>
                    </a:lnR>
                    <a:lnT>
                      <a:noFill/>
                    </a:lnT>
                    <a:lnB>
                      <a:noFill/>
                    </a:lnB>
                    <a:lnTlToBr w="12700" cmpd="sng">
                      <a:noFill/>
                      <a:prstDash val="solid"/>
                    </a:lnTlToBr>
                    <a:lnBlToTr w="12700" cmpd="sng">
                      <a:noFill/>
                      <a:prstDash val="solid"/>
                    </a:lnBlToTr>
                  </a:tcPr>
                </a:tc>
                <a:tc hMerge="1">
                  <a:txBody>
                    <a:bodyPr/>
                    <a:lstStyle/>
                    <a:p>
                      <a:endParaRPr lang="da-DK"/>
                    </a:p>
                  </a:txBody>
                  <a:tcPr/>
                </a:tc>
                <a:tc hMerge="1">
                  <a:txBody>
                    <a:bodyPr/>
                    <a:lstStyle/>
                    <a:p>
                      <a:endParaRPr lang="da-DK"/>
                    </a:p>
                  </a:txBody>
                  <a:tcPr/>
                </a:tc>
                <a:tc hMerge="1">
                  <a:txBody>
                    <a:bodyPr/>
                    <a:lstStyle/>
                    <a:p>
                      <a:endParaRPr lang="da-DK" sz="800" kern="1200" baseline="0" dirty="0">
                        <a:solidFill>
                          <a:schemeClr val="tx1"/>
                        </a:solidFill>
                        <a:latin typeface="+mn-lt"/>
                        <a:ea typeface="+mn-ea"/>
                        <a:cs typeface="+mn-cs"/>
                      </a:endParaRPr>
                    </a:p>
                  </a:txBody>
                  <a:tcPr>
                    <a:lnL>
                      <a:noFill/>
                    </a:lnL>
                    <a:lnR>
                      <a:noFill/>
                    </a:lnR>
                  </a:tcPr>
                </a:tc>
                <a:tc hMerge="1">
                  <a:txBody>
                    <a:bodyPr/>
                    <a:lstStyle/>
                    <a:p>
                      <a:endParaRPr lang="da-DK" sz="800" kern="1200" baseline="0" dirty="0">
                        <a:solidFill>
                          <a:schemeClr val="tx1"/>
                        </a:solidFill>
                        <a:latin typeface="+mn-lt"/>
                        <a:ea typeface="+mn-ea"/>
                        <a:cs typeface="+mn-cs"/>
                      </a:endParaRPr>
                    </a:p>
                  </a:txBody>
                  <a:tcPr marL="0" marR="0" marT="0" marB="0">
                    <a:lnL>
                      <a:noFill/>
                    </a:lnL>
                    <a:lnR>
                      <a:noFill/>
                    </a:lnR>
                    <a:lnT>
                      <a:noFill/>
                    </a:lnT>
                    <a:lnB>
                      <a:noFill/>
                    </a:lnB>
                    <a:lnTlToBr w="12700" cmpd="sng">
                      <a:noFill/>
                      <a:prstDash val="solid"/>
                    </a:lnTlToBr>
                    <a:lnBlToTr w="12700" cmpd="sng">
                      <a:noFill/>
                      <a:prstDash val="solid"/>
                    </a:lnBlToTr>
                  </a:tcPr>
                </a:tc>
                <a:tc hMerge="1">
                  <a:txBody>
                    <a:bodyPr/>
                    <a:lstStyle/>
                    <a:p>
                      <a:endParaRPr lang="da-DK" sz="800" kern="1200" baseline="0" dirty="0">
                        <a:solidFill>
                          <a:schemeClr val="tx1"/>
                        </a:solidFill>
                        <a:latin typeface="+mn-lt"/>
                        <a:ea typeface="+mn-ea"/>
                        <a:cs typeface="+mn-cs"/>
                      </a:endParaRPr>
                    </a:p>
                  </a:txBody>
                  <a:tcPr>
                    <a:lnL>
                      <a:noFill/>
                    </a:lnL>
                    <a:lnR>
                      <a:noFill/>
                    </a:lnR>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10</a:t>
            </a:fld>
            <a:endParaRPr lang="da-DK"/>
          </a:p>
        </p:txBody>
      </p:sp>
      <p:pic>
        <p:nvPicPr>
          <p:cNvPr id="14" name="Billede 13"/>
          <p:cNvPicPr>
            <a:picLocks noChangeAspect="1"/>
          </p:cNvPicPr>
          <p:nvPr/>
        </p:nvPicPr>
        <p:blipFill rotWithShape="1">
          <a:blip r:embed="rId3" cstate="print"/>
          <a:srcRect t="10897" r="68107"/>
          <a:stretch/>
        </p:blipFill>
        <p:spPr>
          <a:xfrm>
            <a:off x="6661564" y="3159263"/>
            <a:ext cx="507306" cy="492249"/>
          </a:xfrm>
          <a:prstGeom prst="rect">
            <a:avLst/>
          </a:prstGeom>
        </p:spPr>
      </p:pic>
      <p:pic>
        <p:nvPicPr>
          <p:cNvPr id="15" name="Billede 14"/>
          <p:cNvPicPr>
            <a:picLocks noChangeAspect="1"/>
          </p:cNvPicPr>
          <p:nvPr/>
        </p:nvPicPr>
        <p:blipFill rotWithShape="1">
          <a:blip r:embed="rId3" cstate="print"/>
          <a:srcRect l="34849" t="13035" r="33258" b="8759"/>
          <a:stretch/>
        </p:blipFill>
        <p:spPr>
          <a:xfrm>
            <a:off x="7163329" y="3177854"/>
            <a:ext cx="507306" cy="432048"/>
          </a:xfrm>
          <a:prstGeom prst="rect">
            <a:avLst/>
          </a:prstGeom>
        </p:spPr>
      </p:pic>
      <p:pic>
        <p:nvPicPr>
          <p:cNvPr id="40" name="Billede 39"/>
          <p:cNvPicPr>
            <a:picLocks noChangeAspect="1"/>
          </p:cNvPicPr>
          <p:nvPr/>
        </p:nvPicPr>
        <p:blipFill rotWithShape="1">
          <a:blip r:embed="rId4" cstate="print"/>
          <a:srcRect t="5170" r="66965"/>
          <a:stretch/>
        </p:blipFill>
        <p:spPr>
          <a:xfrm>
            <a:off x="4248358" y="3140684"/>
            <a:ext cx="522337" cy="478730"/>
          </a:xfrm>
          <a:prstGeom prst="rect">
            <a:avLst/>
          </a:prstGeom>
        </p:spPr>
      </p:pic>
      <p:pic>
        <p:nvPicPr>
          <p:cNvPr id="41" name="Billede 40"/>
          <p:cNvPicPr>
            <a:picLocks noChangeAspect="1"/>
          </p:cNvPicPr>
          <p:nvPr/>
        </p:nvPicPr>
        <p:blipFill rotWithShape="1">
          <a:blip r:embed="rId4" cstate="print"/>
          <a:srcRect l="32711" r="34254" b="5170"/>
          <a:stretch/>
        </p:blipFill>
        <p:spPr>
          <a:xfrm>
            <a:off x="4687765" y="3117343"/>
            <a:ext cx="522337" cy="478730"/>
          </a:xfrm>
          <a:prstGeom prst="rect">
            <a:avLst/>
          </a:prstGeom>
        </p:spPr>
      </p:pic>
      <p:pic>
        <p:nvPicPr>
          <p:cNvPr id="69" name="Billede 68"/>
          <p:cNvPicPr>
            <a:picLocks noChangeAspect="1"/>
          </p:cNvPicPr>
          <p:nvPr/>
        </p:nvPicPr>
        <p:blipFill rotWithShape="1">
          <a:blip r:embed="rId5" cstate="print"/>
          <a:srcRect r="50000"/>
          <a:stretch/>
        </p:blipFill>
        <p:spPr>
          <a:xfrm>
            <a:off x="7634237" y="3152689"/>
            <a:ext cx="538163" cy="466725"/>
          </a:xfrm>
          <a:prstGeom prst="rect">
            <a:avLst/>
          </a:prstGeom>
        </p:spPr>
      </p:pic>
      <p:grpSp>
        <p:nvGrpSpPr>
          <p:cNvPr id="92" name="Gruppe 91"/>
          <p:cNvGrpSpPr/>
          <p:nvPr/>
        </p:nvGrpSpPr>
        <p:grpSpPr>
          <a:xfrm>
            <a:off x="4248358" y="2485393"/>
            <a:ext cx="2963228" cy="466725"/>
            <a:chOff x="4248358" y="1902841"/>
            <a:chExt cx="2963228" cy="466725"/>
          </a:xfrm>
        </p:grpSpPr>
        <p:pic>
          <p:nvPicPr>
            <p:cNvPr id="21" name="Billede 20"/>
            <p:cNvPicPr>
              <a:picLocks noChangeAspect="1"/>
            </p:cNvPicPr>
            <p:nvPr/>
          </p:nvPicPr>
          <p:blipFill rotWithShape="1">
            <a:blip r:embed="rId5" cstate="print"/>
            <a:srcRect r="50000"/>
            <a:stretch/>
          </p:blipFill>
          <p:spPr>
            <a:xfrm>
              <a:off x="6673423" y="1902841"/>
              <a:ext cx="538163" cy="466725"/>
            </a:xfrm>
            <a:prstGeom prst="rect">
              <a:avLst/>
            </a:prstGeom>
          </p:spPr>
        </p:pic>
        <p:grpSp>
          <p:nvGrpSpPr>
            <p:cNvPr id="91" name="Gruppe 90"/>
            <p:cNvGrpSpPr/>
            <p:nvPr/>
          </p:nvGrpSpPr>
          <p:grpSpPr>
            <a:xfrm>
              <a:off x="4248358" y="1902841"/>
              <a:ext cx="1450314" cy="466725"/>
              <a:chOff x="4248358" y="1902841"/>
              <a:chExt cx="1450314" cy="466725"/>
            </a:xfrm>
          </p:grpSpPr>
          <p:pic>
            <p:nvPicPr>
              <p:cNvPr id="9" name="Billede 8"/>
              <p:cNvPicPr>
                <a:picLocks noChangeAspect="1"/>
              </p:cNvPicPr>
              <p:nvPr/>
            </p:nvPicPr>
            <p:blipFill rotWithShape="1">
              <a:blip r:embed="rId6" cstate="print"/>
              <a:srcRect l="-15" t="12200" r="86548" b="12201"/>
              <a:stretch/>
            </p:blipFill>
            <p:spPr>
              <a:xfrm>
                <a:off x="4248358" y="1934171"/>
                <a:ext cx="504056" cy="432048"/>
              </a:xfrm>
              <a:prstGeom prst="rect">
                <a:avLst/>
              </a:prstGeom>
            </p:spPr>
          </p:pic>
          <p:pic>
            <p:nvPicPr>
              <p:cNvPr id="10" name="Billede 9"/>
              <p:cNvPicPr>
                <a:picLocks noChangeAspect="1"/>
              </p:cNvPicPr>
              <p:nvPr/>
            </p:nvPicPr>
            <p:blipFill rotWithShape="1">
              <a:blip r:embed="rId6" cstate="print"/>
              <a:srcRect l="71183" t="12600" r="15350" b="11801"/>
              <a:stretch/>
            </p:blipFill>
            <p:spPr>
              <a:xfrm>
                <a:off x="4680406" y="1934171"/>
                <a:ext cx="504056" cy="432048"/>
              </a:xfrm>
              <a:prstGeom prst="rect">
                <a:avLst/>
              </a:prstGeom>
            </p:spPr>
          </p:pic>
          <p:pic>
            <p:nvPicPr>
              <p:cNvPr id="73" name="Billede 72"/>
              <p:cNvPicPr>
                <a:picLocks noChangeAspect="1"/>
              </p:cNvPicPr>
              <p:nvPr/>
            </p:nvPicPr>
            <p:blipFill rotWithShape="1">
              <a:blip r:embed="rId5" cstate="print"/>
              <a:srcRect r="50000"/>
              <a:stretch/>
            </p:blipFill>
            <p:spPr>
              <a:xfrm>
                <a:off x="5160509" y="1902841"/>
                <a:ext cx="538163" cy="466725"/>
              </a:xfrm>
              <a:prstGeom prst="rect">
                <a:avLst/>
              </a:prstGeom>
            </p:spPr>
          </p:pic>
        </p:grpSp>
      </p:grpSp>
      <p:pic>
        <p:nvPicPr>
          <p:cNvPr id="16" name="Billede 15"/>
          <p:cNvPicPr>
            <a:picLocks noChangeAspect="1"/>
          </p:cNvPicPr>
          <p:nvPr/>
        </p:nvPicPr>
        <p:blipFill rotWithShape="1">
          <a:blip r:embed="rId3" cstate="print"/>
          <a:srcRect l="67903" t="13035" r="204" b="-2138"/>
          <a:stretch/>
        </p:blipFill>
        <p:spPr>
          <a:xfrm>
            <a:off x="4695317" y="3776290"/>
            <a:ext cx="507306" cy="492249"/>
          </a:xfrm>
          <a:prstGeom prst="rect">
            <a:avLst/>
          </a:prstGeom>
        </p:spPr>
      </p:pic>
      <p:pic>
        <p:nvPicPr>
          <p:cNvPr id="29" name="Billede 28"/>
          <p:cNvPicPr>
            <a:picLocks noChangeAspect="1"/>
          </p:cNvPicPr>
          <p:nvPr/>
        </p:nvPicPr>
        <p:blipFill rotWithShape="1">
          <a:blip r:embed="rId7" cstate="print"/>
          <a:srcRect t="8451" r="76560" b="18389"/>
          <a:stretch/>
        </p:blipFill>
        <p:spPr>
          <a:xfrm>
            <a:off x="5160509" y="3782622"/>
            <a:ext cx="486717" cy="432048"/>
          </a:xfrm>
          <a:prstGeom prst="rect">
            <a:avLst/>
          </a:prstGeom>
        </p:spPr>
      </p:pic>
      <p:pic>
        <p:nvPicPr>
          <p:cNvPr id="56" name="Billede 55"/>
          <p:cNvPicPr>
            <a:picLocks noChangeAspect="1"/>
          </p:cNvPicPr>
          <p:nvPr/>
        </p:nvPicPr>
        <p:blipFill>
          <a:blip r:embed="rId8" cstate="print"/>
          <a:stretch>
            <a:fillRect/>
          </a:stretch>
        </p:blipFill>
        <p:spPr>
          <a:xfrm>
            <a:off x="4312629" y="3809961"/>
            <a:ext cx="378753" cy="350991"/>
          </a:xfrm>
          <a:prstGeom prst="rect">
            <a:avLst/>
          </a:prstGeom>
        </p:spPr>
      </p:pic>
      <p:pic>
        <p:nvPicPr>
          <p:cNvPr id="47" name="Billede 46"/>
          <p:cNvPicPr>
            <a:picLocks noChangeAspect="1"/>
          </p:cNvPicPr>
          <p:nvPr/>
        </p:nvPicPr>
        <p:blipFill rotWithShape="1">
          <a:blip r:embed="rId9" cstate="print"/>
          <a:srcRect t="12508"/>
          <a:stretch/>
        </p:blipFill>
        <p:spPr>
          <a:xfrm>
            <a:off x="6680206" y="3789040"/>
            <a:ext cx="504825" cy="458355"/>
          </a:xfrm>
          <a:prstGeom prst="rect">
            <a:avLst/>
          </a:prstGeom>
        </p:spPr>
      </p:pic>
      <p:pic>
        <p:nvPicPr>
          <p:cNvPr id="48" name="Billede 47"/>
          <p:cNvPicPr>
            <a:picLocks noChangeAspect="1"/>
          </p:cNvPicPr>
          <p:nvPr/>
        </p:nvPicPr>
        <p:blipFill rotWithShape="1">
          <a:blip r:embed="rId3" cstate="print"/>
          <a:srcRect l="67903" t="13035" r="204" b="-2138"/>
          <a:stretch/>
        </p:blipFill>
        <p:spPr>
          <a:xfrm>
            <a:off x="7164288" y="3793057"/>
            <a:ext cx="507306" cy="492249"/>
          </a:xfrm>
          <a:prstGeom prst="rect">
            <a:avLst/>
          </a:prstGeom>
        </p:spPr>
      </p:pic>
      <p:pic>
        <p:nvPicPr>
          <p:cNvPr id="94" name="Billede 93"/>
          <p:cNvPicPr>
            <a:picLocks noChangeAspect="1"/>
          </p:cNvPicPr>
          <p:nvPr/>
        </p:nvPicPr>
        <p:blipFill rotWithShape="1">
          <a:blip r:embed="rId3" cstate="print"/>
          <a:srcRect t="10897" r="68107"/>
          <a:stretch/>
        </p:blipFill>
        <p:spPr>
          <a:xfrm>
            <a:off x="9915623" y="4125127"/>
            <a:ext cx="507306" cy="492249"/>
          </a:xfrm>
          <a:prstGeom prst="rect">
            <a:avLst/>
          </a:prstGeom>
        </p:spPr>
      </p:pic>
      <p:pic>
        <p:nvPicPr>
          <p:cNvPr id="95" name="Billede 94"/>
          <p:cNvPicPr>
            <a:picLocks noChangeAspect="1"/>
          </p:cNvPicPr>
          <p:nvPr/>
        </p:nvPicPr>
        <p:blipFill rotWithShape="1">
          <a:blip r:embed="rId3" cstate="print"/>
          <a:srcRect l="34849" t="13035" r="33258" b="8759"/>
          <a:stretch/>
        </p:blipFill>
        <p:spPr>
          <a:xfrm>
            <a:off x="10417388" y="4143718"/>
            <a:ext cx="507306" cy="432048"/>
          </a:xfrm>
          <a:prstGeom prst="rect">
            <a:avLst/>
          </a:prstGeom>
        </p:spPr>
      </p:pic>
      <p:pic>
        <p:nvPicPr>
          <p:cNvPr id="96" name="Billede 95"/>
          <p:cNvPicPr>
            <a:picLocks noChangeAspect="1"/>
          </p:cNvPicPr>
          <p:nvPr/>
        </p:nvPicPr>
        <p:blipFill rotWithShape="1">
          <a:blip r:embed="rId4" cstate="print"/>
          <a:srcRect t="5170" r="66965"/>
          <a:stretch/>
        </p:blipFill>
        <p:spPr>
          <a:xfrm>
            <a:off x="9900592" y="2948285"/>
            <a:ext cx="522337" cy="478730"/>
          </a:xfrm>
          <a:prstGeom prst="rect">
            <a:avLst/>
          </a:prstGeom>
        </p:spPr>
      </p:pic>
      <p:pic>
        <p:nvPicPr>
          <p:cNvPr id="97" name="Billede 96"/>
          <p:cNvPicPr>
            <a:picLocks noChangeAspect="1"/>
          </p:cNvPicPr>
          <p:nvPr/>
        </p:nvPicPr>
        <p:blipFill rotWithShape="1">
          <a:blip r:embed="rId4" cstate="print"/>
          <a:srcRect l="32711" r="34254" b="5170"/>
          <a:stretch/>
        </p:blipFill>
        <p:spPr>
          <a:xfrm>
            <a:off x="10339999" y="2924944"/>
            <a:ext cx="522337" cy="478730"/>
          </a:xfrm>
          <a:prstGeom prst="rect">
            <a:avLst/>
          </a:prstGeom>
        </p:spPr>
      </p:pic>
      <p:pic>
        <p:nvPicPr>
          <p:cNvPr id="98" name="Billede 97"/>
          <p:cNvPicPr>
            <a:picLocks noChangeAspect="1"/>
          </p:cNvPicPr>
          <p:nvPr/>
        </p:nvPicPr>
        <p:blipFill rotWithShape="1">
          <a:blip r:embed="rId4" cstate="print"/>
          <a:srcRect l="65036" r="1929" b="5170"/>
          <a:stretch/>
        </p:blipFill>
        <p:spPr>
          <a:xfrm>
            <a:off x="10777123" y="2924944"/>
            <a:ext cx="522337" cy="478730"/>
          </a:xfrm>
          <a:prstGeom prst="rect">
            <a:avLst/>
          </a:prstGeom>
        </p:spPr>
      </p:pic>
      <p:pic>
        <p:nvPicPr>
          <p:cNvPr id="103" name="Billede 102"/>
          <p:cNvPicPr>
            <a:picLocks noChangeAspect="1"/>
          </p:cNvPicPr>
          <p:nvPr/>
        </p:nvPicPr>
        <p:blipFill rotWithShape="1">
          <a:blip r:embed="rId6" cstate="print"/>
          <a:srcRect l="-15" t="12200" r="86548" b="12201"/>
          <a:stretch/>
        </p:blipFill>
        <p:spPr>
          <a:xfrm>
            <a:off x="9900592" y="2324324"/>
            <a:ext cx="504056" cy="432048"/>
          </a:xfrm>
          <a:prstGeom prst="rect">
            <a:avLst/>
          </a:prstGeom>
        </p:spPr>
      </p:pic>
      <p:pic>
        <p:nvPicPr>
          <p:cNvPr id="104" name="Billede 103"/>
          <p:cNvPicPr>
            <a:picLocks noChangeAspect="1"/>
          </p:cNvPicPr>
          <p:nvPr/>
        </p:nvPicPr>
        <p:blipFill rotWithShape="1">
          <a:blip r:embed="rId6" cstate="print"/>
          <a:srcRect l="71183" t="12600" r="15350" b="11801"/>
          <a:stretch/>
        </p:blipFill>
        <p:spPr>
          <a:xfrm>
            <a:off x="10332640" y="2324324"/>
            <a:ext cx="504056" cy="432048"/>
          </a:xfrm>
          <a:prstGeom prst="rect">
            <a:avLst/>
          </a:prstGeom>
        </p:spPr>
      </p:pic>
      <p:pic>
        <p:nvPicPr>
          <p:cNvPr id="105" name="Billede 104"/>
          <p:cNvPicPr>
            <a:picLocks noChangeAspect="1"/>
          </p:cNvPicPr>
          <p:nvPr/>
        </p:nvPicPr>
        <p:blipFill rotWithShape="1">
          <a:blip r:embed="rId5" cstate="print"/>
          <a:srcRect r="50000"/>
          <a:stretch/>
        </p:blipFill>
        <p:spPr>
          <a:xfrm>
            <a:off x="10812743" y="2292994"/>
            <a:ext cx="538163" cy="466725"/>
          </a:xfrm>
          <a:prstGeom prst="rect">
            <a:avLst/>
          </a:prstGeom>
        </p:spPr>
      </p:pic>
      <p:pic>
        <p:nvPicPr>
          <p:cNvPr id="112" name="Billede 111"/>
          <p:cNvPicPr>
            <a:picLocks noChangeAspect="1"/>
          </p:cNvPicPr>
          <p:nvPr/>
        </p:nvPicPr>
        <p:blipFill rotWithShape="1">
          <a:blip r:embed="rId3" cstate="print"/>
          <a:srcRect l="67903" t="13035" r="204" b="-2138"/>
          <a:stretch/>
        </p:blipFill>
        <p:spPr>
          <a:xfrm>
            <a:off x="10347551" y="3583891"/>
            <a:ext cx="507306" cy="492249"/>
          </a:xfrm>
          <a:prstGeom prst="rect">
            <a:avLst/>
          </a:prstGeom>
        </p:spPr>
      </p:pic>
      <p:pic>
        <p:nvPicPr>
          <p:cNvPr id="113" name="Billede 112"/>
          <p:cNvPicPr>
            <a:picLocks noChangeAspect="1"/>
          </p:cNvPicPr>
          <p:nvPr/>
        </p:nvPicPr>
        <p:blipFill rotWithShape="1">
          <a:blip r:embed="rId7" cstate="print"/>
          <a:srcRect t="8451" r="76560" b="18389"/>
          <a:stretch/>
        </p:blipFill>
        <p:spPr>
          <a:xfrm>
            <a:off x="10812743" y="3590223"/>
            <a:ext cx="486717" cy="432048"/>
          </a:xfrm>
          <a:prstGeom prst="rect">
            <a:avLst/>
          </a:prstGeom>
        </p:spPr>
      </p:pic>
      <p:pic>
        <p:nvPicPr>
          <p:cNvPr id="114" name="Billede 113"/>
          <p:cNvPicPr>
            <a:picLocks noChangeAspect="1"/>
          </p:cNvPicPr>
          <p:nvPr/>
        </p:nvPicPr>
        <p:blipFill rotWithShape="1">
          <a:blip r:embed="rId7" cstate="print"/>
          <a:srcRect l="78340" t="11614" r="-1780" b="15226"/>
          <a:stretch/>
        </p:blipFill>
        <p:spPr>
          <a:xfrm>
            <a:off x="10939742" y="4155227"/>
            <a:ext cx="486717" cy="432048"/>
          </a:xfrm>
          <a:prstGeom prst="rect">
            <a:avLst/>
          </a:prstGeom>
        </p:spPr>
      </p:pic>
      <p:pic>
        <p:nvPicPr>
          <p:cNvPr id="115" name="Billede 114"/>
          <p:cNvPicPr>
            <a:picLocks noChangeAspect="1"/>
          </p:cNvPicPr>
          <p:nvPr/>
        </p:nvPicPr>
        <p:blipFill>
          <a:blip r:embed="rId8" cstate="print"/>
          <a:stretch>
            <a:fillRect/>
          </a:stretch>
        </p:blipFill>
        <p:spPr>
          <a:xfrm>
            <a:off x="9964863" y="3617562"/>
            <a:ext cx="378753" cy="350991"/>
          </a:xfrm>
          <a:prstGeom prst="rect">
            <a:avLst/>
          </a:prstGeom>
        </p:spPr>
      </p:pic>
      <p:pic>
        <p:nvPicPr>
          <p:cNvPr id="109" name="Billede 108"/>
          <p:cNvPicPr>
            <a:picLocks noChangeAspect="1"/>
          </p:cNvPicPr>
          <p:nvPr/>
        </p:nvPicPr>
        <p:blipFill>
          <a:blip r:embed="rId9" cstate="print"/>
          <a:stretch>
            <a:fillRect/>
          </a:stretch>
        </p:blipFill>
        <p:spPr>
          <a:xfrm>
            <a:off x="9934265" y="4689384"/>
            <a:ext cx="504825" cy="523875"/>
          </a:xfrm>
          <a:prstGeom prst="rect">
            <a:avLst/>
          </a:prstGeom>
        </p:spPr>
      </p:pic>
      <p:pic>
        <p:nvPicPr>
          <p:cNvPr id="111" name="Billede 110"/>
          <p:cNvPicPr>
            <a:picLocks noChangeAspect="1"/>
          </p:cNvPicPr>
          <p:nvPr/>
        </p:nvPicPr>
        <p:blipFill rotWithShape="1">
          <a:blip r:embed="rId5" cstate="print"/>
          <a:srcRect l="51999" t="-2998" r="3972" b="2998"/>
          <a:stretch/>
        </p:blipFill>
        <p:spPr>
          <a:xfrm>
            <a:off x="10448512" y="4717957"/>
            <a:ext cx="473892" cy="466725"/>
          </a:xfrm>
          <a:prstGeom prst="rect">
            <a:avLst/>
          </a:prstGeom>
        </p:spPr>
      </p:pic>
      <p:sp>
        <p:nvSpPr>
          <p:cNvPr id="120" name="Rektangel 119"/>
          <p:cNvSpPr/>
          <p:nvPr/>
        </p:nvSpPr>
        <p:spPr bwMode="auto">
          <a:xfrm>
            <a:off x="1718603" y="5385033"/>
            <a:ext cx="6427662" cy="373199"/>
          </a:xfrm>
          <a:prstGeom prst="rect">
            <a:avLst/>
          </a:prstGeom>
          <a:ln>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50" dirty="0" smtClean="0">
                <a:solidFill>
                  <a:schemeClr val="bg1"/>
                </a:solidFill>
                <a:latin typeface="Verdana" pitchFamily="34" charset="0"/>
              </a:rPr>
              <a:t>Tag altid udgangspunkt i en af disse grundtyper, når der skal laves numeriske diagrammer</a:t>
            </a:r>
            <a:endParaRPr kumimoji="0" lang="da-DK" sz="1050" b="0" i="0" u="none" strike="noStrike" cap="none" normalizeH="0" baseline="0" dirty="0" smtClean="0">
              <a:ln>
                <a:noFill/>
              </a:ln>
              <a:solidFill>
                <a:schemeClr val="bg1"/>
              </a:solidFill>
              <a:effectLst/>
              <a:latin typeface="Verdana" pitchFamily="34" charset="0"/>
            </a:endParaRPr>
          </a:p>
        </p:txBody>
      </p:sp>
      <p:sp>
        <p:nvSpPr>
          <p:cNvPr id="121" name="Multiplicer 120"/>
          <p:cNvSpPr/>
          <p:nvPr/>
        </p:nvSpPr>
        <p:spPr bwMode="auto">
          <a:xfrm>
            <a:off x="9998915" y="1496896"/>
            <a:ext cx="667450" cy="527616"/>
          </a:xfrm>
          <a:prstGeom prst="mathMultiply">
            <a:avLst>
              <a:gd name="adj1" fmla="val 7929"/>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pic>
        <p:nvPicPr>
          <p:cNvPr id="38" name="Billede 37"/>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9937593" y="5261623"/>
            <a:ext cx="472075" cy="419623"/>
          </a:xfrm>
          <a:prstGeom prst="rect">
            <a:avLst/>
          </a:prstGeom>
        </p:spPr>
      </p:pic>
      <p:pic>
        <p:nvPicPr>
          <p:cNvPr id="39" name="Billede 38"/>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5162715" y="3176450"/>
            <a:ext cx="472075" cy="419623"/>
          </a:xfrm>
          <a:prstGeom prst="rect">
            <a:avLst/>
          </a:prstGeom>
        </p:spPr>
      </p:pic>
      <p:pic>
        <p:nvPicPr>
          <p:cNvPr id="42" name="Billede 41"/>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5670633" y="2505321"/>
            <a:ext cx="472075" cy="419623"/>
          </a:xfrm>
          <a:prstGeom prst="rect">
            <a:avLst/>
          </a:prstGeom>
        </p:spPr>
      </p:pic>
      <p:pic>
        <p:nvPicPr>
          <p:cNvPr id="43" name="Billede 42"/>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5698672" y="3786255"/>
            <a:ext cx="472075" cy="419623"/>
          </a:xfrm>
          <a:prstGeom prst="rect">
            <a:avLst/>
          </a:prstGeom>
        </p:spPr>
      </p:pic>
      <p:pic>
        <p:nvPicPr>
          <p:cNvPr id="44" name="Billede 43"/>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7180944" y="2505321"/>
            <a:ext cx="472075" cy="419623"/>
          </a:xfrm>
          <a:prstGeom prst="rect">
            <a:avLst/>
          </a:prstGeom>
        </p:spPr>
      </p:pic>
      <p:pic>
        <p:nvPicPr>
          <p:cNvPr id="45" name="Billede 44"/>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8135827" y="3176450"/>
            <a:ext cx="472075" cy="419623"/>
          </a:xfrm>
          <a:prstGeom prst="rect">
            <a:avLst/>
          </a:prstGeom>
        </p:spPr>
      </p:pic>
      <p:pic>
        <p:nvPicPr>
          <p:cNvPr id="46" name="Billede 45"/>
          <p:cNvPicPr>
            <a:picLocks noChangeAspect="1"/>
          </p:cNvPicPr>
          <p:nvPr/>
        </p:nvPicPr>
        <p:blipFill rotWithShape="1">
          <a:blip r:embed="rId10" cstate="print">
            <a:duotone>
              <a:schemeClr val="accent1">
                <a:shade val="45000"/>
                <a:satMod val="135000"/>
              </a:schemeClr>
              <a:prstClr val="white"/>
            </a:duotone>
          </a:blip>
          <a:srcRect l="16104" t="17181" r="11427" b="19494"/>
          <a:stretch/>
        </p:blipFill>
        <p:spPr>
          <a:xfrm>
            <a:off x="7667280" y="3786254"/>
            <a:ext cx="472075" cy="419623"/>
          </a:xfrm>
          <a:prstGeom prst="rect">
            <a:avLst/>
          </a:prstGeom>
        </p:spPr>
      </p:pic>
    </p:spTree>
    <p:extLst>
      <p:ext uri="{BB962C8B-B14F-4D97-AF65-F5344CB8AC3E}">
        <p14:creationId xmlns:p14="http://schemas.microsoft.com/office/powerpoint/2010/main" val="1838189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Dataenes skala betyder også noget for hvilke diagrammer vi kan vælge</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11</a:t>
            </a:fld>
            <a:endParaRPr lang="da-DK"/>
          </a:p>
        </p:txBody>
      </p:sp>
      <p:cxnSp>
        <p:nvCxnSpPr>
          <p:cNvPr id="9" name="Lige pilforbindelse 8"/>
          <p:cNvCxnSpPr/>
          <p:nvPr/>
        </p:nvCxnSpPr>
        <p:spPr bwMode="auto">
          <a:xfrm>
            <a:off x="4672223" y="1628800"/>
            <a:ext cx="72008" cy="2202433"/>
          </a:xfrm>
          <a:prstGeom prst="straightConnector1">
            <a:avLst/>
          </a:prstGeom>
          <a:solidFill>
            <a:schemeClr val="accent2"/>
          </a:solidFill>
          <a:ln w="6350" cap="flat" cmpd="sng" algn="ctr">
            <a:solidFill>
              <a:schemeClr val="tx1"/>
            </a:solidFill>
            <a:prstDash val="solid"/>
            <a:round/>
            <a:headEnd type="none" w="med" len="med"/>
            <a:tailEnd type="triangle"/>
          </a:ln>
          <a:effectLst/>
        </p:spPr>
      </p:cxnSp>
      <p:pic>
        <p:nvPicPr>
          <p:cNvPr id="13" name="Billede 12"/>
          <p:cNvPicPr>
            <a:picLocks noChangeAspect="1"/>
          </p:cNvPicPr>
          <p:nvPr/>
        </p:nvPicPr>
        <p:blipFill rotWithShape="1">
          <a:blip r:embed="rId3" cstate="print">
            <a:extLst>
              <a:ext uri="{28A0092B-C50C-407E-A947-70E740481C1C}">
                <a14:useLocalDpi xmlns:a14="http://schemas.microsoft.com/office/drawing/2010/main" val="0"/>
              </a:ext>
            </a:extLst>
          </a:blip>
          <a:srcRect l="25391" r="22150"/>
          <a:stretch/>
        </p:blipFill>
        <p:spPr>
          <a:xfrm>
            <a:off x="719138" y="1628800"/>
            <a:ext cx="2916758" cy="4104456"/>
          </a:xfrm>
          <a:prstGeom prst="rect">
            <a:avLst/>
          </a:prstGeom>
        </p:spPr>
      </p:pic>
      <p:sp>
        <p:nvSpPr>
          <p:cNvPr id="14" name="Rektangel 13"/>
          <p:cNvSpPr/>
          <p:nvPr/>
        </p:nvSpPr>
        <p:spPr bwMode="auto">
          <a:xfrm>
            <a:off x="3767795" y="1628800"/>
            <a:ext cx="5052677" cy="4104456"/>
          </a:xfrm>
          <a:prstGeom prst="rect">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R="0" algn="l" defTabSz="914400" rtl="0" eaLnBrk="1" fontAlgn="base" latinLnBrk="0" hangingPunct="1">
              <a:lnSpc>
                <a:spcPct val="100000"/>
              </a:lnSpc>
              <a:spcBef>
                <a:spcPct val="0"/>
              </a:spcBef>
              <a:spcAft>
                <a:spcPct val="0"/>
              </a:spcAft>
              <a:buClrTx/>
              <a:buSzTx/>
              <a:tabLst/>
            </a:pPr>
            <a:r>
              <a:rPr lang="da-DK" sz="800" b="1" u="sng" dirty="0" smtClean="0">
                <a:latin typeface="Verdana" pitchFamily="34" charset="0"/>
              </a:rPr>
              <a:t>Skalaer og deres betydning for valg af diagrammer</a:t>
            </a: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p:txBody>
      </p:sp>
      <p:sp>
        <p:nvSpPr>
          <p:cNvPr id="15" name="Rektangel 14"/>
          <p:cNvSpPr/>
          <p:nvPr/>
        </p:nvSpPr>
        <p:spPr bwMode="auto">
          <a:xfrm>
            <a:off x="1619672" y="6063482"/>
            <a:ext cx="6427662" cy="374508"/>
          </a:xfrm>
          <a:prstGeom prst="rect">
            <a:avLst/>
          </a:prstGeom>
          <a:ln>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Undgå</a:t>
            </a:r>
            <a:r>
              <a:rPr kumimoji="0" lang="da-DK" sz="1400" b="0" i="0" u="none" strike="noStrike" cap="none" normalizeH="0" dirty="0" smtClean="0">
                <a:ln>
                  <a:noFill/>
                </a:ln>
                <a:solidFill>
                  <a:schemeClr val="bg1"/>
                </a:solidFill>
                <a:effectLst/>
                <a:latin typeface="Verdana" pitchFamily="34" charset="0"/>
              </a:rPr>
              <a:t> line-</a:t>
            </a:r>
            <a:r>
              <a:rPr kumimoji="0" lang="da-DK" sz="1400" b="0" i="0" u="none" strike="noStrike" cap="none" normalizeH="0" dirty="0" err="1" smtClean="0">
                <a:ln>
                  <a:noFill/>
                </a:ln>
                <a:solidFill>
                  <a:schemeClr val="bg1"/>
                </a:solidFill>
                <a:effectLst/>
                <a:latin typeface="Verdana" pitchFamily="34" charset="0"/>
              </a:rPr>
              <a:t>charts</a:t>
            </a:r>
            <a:r>
              <a:rPr kumimoji="0" lang="da-DK" sz="1400" b="0" i="0" u="none" strike="noStrike" cap="none" normalizeH="0" dirty="0" smtClean="0">
                <a:ln>
                  <a:noFill/>
                </a:ln>
                <a:solidFill>
                  <a:schemeClr val="bg1"/>
                </a:solidFill>
                <a:effectLst/>
                <a:latin typeface="Verdana" pitchFamily="34" charset="0"/>
              </a:rPr>
              <a:t> når data er nominal eller </a:t>
            </a:r>
            <a:r>
              <a:rPr kumimoji="0" lang="da-DK" sz="1400" b="0" i="0" u="none" strike="noStrike" cap="none" normalizeH="0" dirty="0" err="1" smtClean="0">
                <a:ln>
                  <a:noFill/>
                </a:ln>
                <a:solidFill>
                  <a:schemeClr val="bg1"/>
                </a:solidFill>
                <a:effectLst/>
                <a:latin typeface="Verdana" pitchFamily="34" charset="0"/>
              </a:rPr>
              <a:t>ordinal</a:t>
            </a:r>
            <a:r>
              <a:rPr kumimoji="0" lang="da-DK" sz="1400" b="0" i="0" u="none" strike="noStrike" cap="none" normalizeH="0" dirty="0" smtClean="0">
                <a:ln>
                  <a:noFill/>
                </a:ln>
                <a:solidFill>
                  <a:schemeClr val="bg1"/>
                </a:solidFill>
                <a:effectLst/>
                <a:latin typeface="Verdana" pitchFamily="34" charset="0"/>
              </a:rPr>
              <a:t> skalleret.</a:t>
            </a:r>
            <a:endParaRPr kumimoji="0" lang="da-DK" sz="1400" b="0" i="0" u="none" strike="noStrike" cap="none" normalizeH="0" baseline="0" dirty="0" smtClean="0">
              <a:ln>
                <a:noFill/>
              </a:ln>
              <a:solidFill>
                <a:schemeClr val="bg1"/>
              </a:solidFill>
              <a:effectLst/>
              <a:latin typeface="Verdana" pitchFamily="34" charset="0"/>
            </a:endParaRPr>
          </a:p>
        </p:txBody>
      </p:sp>
      <p:graphicFrame>
        <p:nvGraphicFramePr>
          <p:cNvPr id="5" name="Tabel 4"/>
          <p:cNvGraphicFramePr>
            <a:graphicFrameLocks noGrp="1"/>
          </p:cNvGraphicFramePr>
          <p:nvPr>
            <p:extLst>
              <p:ext uri="{D42A27DB-BD31-4B8C-83A1-F6EECF244321}">
                <p14:modId xmlns:p14="http://schemas.microsoft.com/office/powerpoint/2010/main" val="2260409480"/>
              </p:ext>
            </p:extLst>
          </p:nvPr>
        </p:nvGraphicFramePr>
        <p:xfrm>
          <a:off x="3839803" y="1916832"/>
          <a:ext cx="4839587" cy="3093360"/>
        </p:xfrm>
        <a:graphic>
          <a:graphicData uri="http://schemas.openxmlformats.org/drawingml/2006/table">
            <a:tbl>
              <a:tblPr firstRow="1" bandRow="1">
                <a:tableStyleId>{5C22544A-7EE6-4342-B048-85BDC9FD1C3A}</a:tableStyleId>
              </a:tblPr>
              <a:tblGrid>
                <a:gridCol w="681355"/>
                <a:gridCol w="1494232"/>
                <a:gridCol w="1224000"/>
                <a:gridCol w="1440000"/>
              </a:tblGrid>
              <a:tr h="144016">
                <a:tc>
                  <a:txBody>
                    <a:bodyPr/>
                    <a:lstStyle/>
                    <a:p>
                      <a:r>
                        <a:rPr lang="da-DK" sz="800" dirty="0" smtClean="0">
                          <a:solidFill>
                            <a:schemeClr val="tx1"/>
                          </a:solidFill>
                        </a:rPr>
                        <a:t>Skala</a:t>
                      </a:r>
                      <a:endParaRPr lang="da-DK"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da-DK" sz="800" dirty="0" smtClean="0">
                          <a:solidFill>
                            <a:schemeClr val="tx1"/>
                          </a:solidFill>
                        </a:rPr>
                        <a:t>Beskrivelse</a:t>
                      </a:r>
                      <a:endParaRPr lang="da-DK"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da-DK" sz="800" dirty="0" smtClean="0">
                          <a:solidFill>
                            <a:schemeClr val="tx1"/>
                          </a:solidFill>
                        </a:rPr>
                        <a:t>Eksemler</a:t>
                      </a:r>
                      <a:endParaRPr lang="da-DK"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da-DK" sz="800" dirty="0" smtClean="0">
                          <a:solidFill>
                            <a:schemeClr val="tx1"/>
                          </a:solidFill>
                        </a:rPr>
                        <a:t>Mulige diagrammer</a:t>
                      </a:r>
                      <a:endParaRPr lang="da-DK" sz="800" dirty="0">
                        <a:solidFill>
                          <a:schemeClr val="tx1"/>
                        </a:solidFill>
                      </a:endParaRPr>
                    </a:p>
                  </a:txBody>
                  <a:tcPr>
                    <a:lnB w="12700" cap="flat" cmpd="sng" algn="ctr">
                      <a:solidFill>
                        <a:schemeClr val="tx1"/>
                      </a:solidFill>
                      <a:prstDash val="solid"/>
                      <a:round/>
                      <a:headEnd type="none" w="med" len="med"/>
                      <a:tailEnd type="none" w="med" len="med"/>
                    </a:lnB>
                    <a:noFill/>
                  </a:tcPr>
                </a:tc>
              </a:tr>
              <a:tr h="720000">
                <a:tc>
                  <a:txBody>
                    <a:bodyPr/>
                    <a:lstStyle/>
                    <a:p>
                      <a:r>
                        <a:rPr lang="da-DK" sz="800" b="1" dirty="0" smtClean="0"/>
                        <a:t>Nominal</a:t>
                      </a:r>
                      <a:endParaRPr lang="da-DK" sz="800" b="1" dirty="0"/>
                    </a:p>
                  </a:txBody>
                  <a:tcPr marR="0">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Gruppering/klassifikation af data</a:t>
                      </a:r>
                    </a:p>
                    <a:p>
                      <a:pPr marL="93663" indent="-93663">
                        <a:buFont typeface="Arial" panose="020B0604020202020204" pitchFamily="34" charset="0"/>
                        <a:buChar char="•"/>
                      </a:pPr>
                      <a:r>
                        <a:rPr lang="da-DK" sz="800" dirty="0" smtClean="0"/>
                        <a:t>Ingen overlap mellem kategorierne</a:t>
                      </a:r>
                    </a:p>
                    <a:p>
                      <a:pPr marL="93663" indent="-93663">
                        <a:buFont typeface="Arial" panose="020B0604020202020204" pitchFamily="34" charset="0"/>
                        <a:buChar char="•"/>
                      </a:pPr>
                      <a:r>
                        <a:rPr lang="da-DK" sz="800" dirty="0" smtClean="0"/>
                        <a:t>Rangordning ej mulig</a:t>
                      </a:r>
                      <a:endParaRPr lang="da-DK" sz="800" dirty="0"/>
                    </a:p>
                  </a:txBody>
                  <a:tcP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Køn</a:t>
                      </a:r>
                    </a:p>
                    <a:p>
                      <a:pPr marL="93663" indent="-93663">
                        <a:buFont typeface="Arial" panose="020B0604020202020204" pitchFamily="34" charset="0"/>
                        <a:buChar char="•"/>
                      </a:pPr>
                      <a:r>
                        <a:rPr lang="da-DK" sz="800" dirty="0" smtClean="0"/>
                        <a:t>Landsdel</a:t>
                      </a:r>
                    </a:p>
                    <a:p>
                      <a:pPr marL="93663" indent="-93663">
                        <a:buFont typeface="Arial" panose="020B0604020202020204" pitchFamily="34" charset="0"/>
                        <a:buChar char="•"/>
                      </a:pPr>
                      <a:r>
                        <a:rPr lang="da-DK" sz="800" dirty="0" smtClean="0"/>
                        <a:t>Organisation</a:t>
                      </a:r>
                      <a:endParaRPr lang="da-DK" sz="800" dirty="0"/>
                    </a:p>
                  </a:txBody>
                  <a:tcPr marR="0">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endParaRPr lang="da-DK" sz="800" dirty="0"/>
                    </a:p>
                  </a:txBody>
                  <a:tcP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r>
              <a:tr h="720000">
                <a:tc>
                  <a:txBody>
                    <a:bodyPr/>
                    <a:lstStyle/>
                    <a:p>
                      <a:r>
                        <a:rPr lang="da-DK" sz="800" b="1" dirty="0" err="1" smtClean="0"/>
                        <a:t>Ordinal</a:t>
                      </a:r>
                      <a:endParaRPr lang="da-DK" sz="800" b="1"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Nominal</a:t>
                      </a:r>
                      <a:r>
                        <a:rPr lang="da-DK" sz="800" baseline="0" dirty="0" smtClean="0"/>
                        <a:t> beskrivelse</a:t>
                      </a:r>
                      <a:endParaRPr lang="da-DK" sz="800" dirty="0" smtClean="0"/>
                    </a:p>
                    <a:p>
                      <a:pPr marL="93663" indent="-93663">
                        <a:buFont typeface="Arial" panose="020B0604020202020204" pitchFamily="34" charset="0"/>
                        <a:buChar char="•"/>
                      </a:pPr>
                      <a:r>
                        <a:rPr lang="da-DK" sz="800" dirty="0" smtClean="0"/>
                        <a:t>Kan rangordnes, men afstanden</a:t>
                      </a:r>
                      <a:r>
                        <a:rPr lang="da-DK" sz="800" baseline="0" dirty="0" smtClean="0"/>
                        <a:t> kendes ikke</a:t>
                      </a:r>
                      <a:endParaRPr lang="da-DK" sz="800"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Uddannelsesniveau</a:t>
                      </a:r>
                    </a:p>
                    <a:p>
                      <a:pPr marL="93663" indent="-93663">
                        <a:buFont typeface="Arial" panose="020B0604020202020204" pitchFamily="34" charset="0"/>
                        <a:buChar char="•"/>
                      </a:pPr>
                      <a:r>
                        <a:rPr lang="da-DK" sz="800" dirty="0" smtClean="0"/>
                        <a:t>Gode</a:t>
                      </a:r>
                      <a:r>
                        <a:rPr lang="da-DK" sz="800" baseline="0" dirty="0" smtClean="0"/>
                        <a:t> vs. dårlige kunder</a:t>
                      </a:r>
                    </a:p>
                    <a:p>
                      <a:pPr marL="93663" indent="-93663">
                        <a:buFont typeface="Arial" panose="020B0604020202020204" pitchFamily="34" charset="0"/>
                        <a:buChar char="•"/>
                      </a:pPr>
                      <a:r>
                        <a:rPr lang="da-DK" sz="800" baseline="0" dirty="0" err="1" smtClean="0"/>
                        <a:t>Likert</a:t>
                      </a:r>
                      <a:r>
                        <a:rPr lang="da-DK" sz="800" baseline="0" dirty="0" smtClean="0"/>
                        <a:t> skala </a:t>
                      </a:r>
                      <a:endParaRPr lang="da-DK" sz="800" dirty="0"/>
                    </a:p>
                  </a:txBody>
                  <a:tcPr marR="0">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endParaRPr lang="da-DK" sz="800"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r>
              <a:tr h="720000">
                <a:tc>
                  <a:txBody>
                    <a:bodyPr/>
                    <a:lstStyle/>
                    <a:p>
                      <a:r>
                        <a:rPr lang="da-DK" sz="800" b="1" dirty="0" smtClean="0"/>
                        <a:t>Interval</a:t>
                      </a:r>
                      <a:endParaRPr lang="da-DK" sz="800" b="1"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pPr marL="93663" indent="-93663">
                        <a:buFont typeface="Arial" panose="020B0604020202020204" pitchFamily="34" charset="0"/>
                        <a:buChar char="•"/>
                      </a:pPr>
                      <a:r>
                        <a:rPr lang="da-DK" sz="800" dirty="0" err="1" smtClean="0"/>
                        <a:t>Ordinal</a:t>
                      </a:r>
                      <a:r>
                        <a:rPr lang="da-DK" sz="800" dirty="0" smtClean="0"/>
                        <a:t> beskrivelse</a:t>
                      </a:r>
                    </a:p>
                    <a:p>
                      <a:pPr marL="93663" indent="-93663">
                        <a:buFont typeface="Arial" panose="020B0604020202020204" pitchFamily="34" charset="0"/>
                        <a:buChar char="•"/>
                      </a:pPr>
                      <a:r>
                        <a:rPr lang="da-DK" sz="800" dirty="0" smtClean="0"/>
                        <a:t>Afstand</a:t>
                      </a:r>
                      <a:r>
                        <a:rPr lang="da-DK" sz="800" baseline="0" dirty="0" smtClean="0"/>
                        <a:t> mellem tal betyder noget og er ens</a:t>
                      </a:r>
                      <a:endParaRPr lang="da-DK" sz="800"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Aktiekurser</a:t>
                      </a:r>
                    </a:p>
                    <a:p>
                      <a:pPr marL="93663" indent="-93663">
                        <a:buFont typeface="Arial" panose="020B0604020202020204" pitchFamily="34" charset="0"/>
                        <a:buChar char="•"/>
                      </a:pPr>
                      <a:r>
                        <a:rPr lang="da-DK" sz="800" dirty="0" smtClean="0"/>
                        <a:t>Temperatur</a:t>
                      </a:r>
                      <a:r>
                        <a:rPr lang="da-DK" sz="800" baseline="0" dirty="0" smtClean="0"/>
                        <a:t> (celsius)</a:t>
                      </a:r>
                    </a:p>
                    <a:p>
                      <a:pPr marL="93663" indent="-93663">
                        <a:buFont typeface="Arial" panose="020B0604020202020204" pitchFamily="34" charset="0"/>
                        <a:buChar char="•"/>
                      </a:pPr>
                      <a:r>
                        <a:rPr lang="da-DK" sz="800" baseline="0" dirty="0" smtClean="0"/>
                        <a:t>Dato og tid</a:t>
                      </a:r>
                      <a:endParaRPr lang="da-DK" sz="800" dirty="0"/>
                    </a:p>
                  </a:txBody>
                  <a:tcPr marR="0">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c>
                  <a:txBody>
                    <a:bodyPr/>
                    <a:lstStyle/>
                    <a:p>
                      <a:endParaRPr lang="da-DK" sz="800"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noFill/>
                  </a:tcPr>
                </a:tc>
              </a:tr>
              <a:tr h="720000">
                <a:tc>
                  <a:txBody>
                    <a:bodyPr/>
                    <a:lstStyle/>
                    <a:p>
                      <a:r>
                        <a:rPr lang="da-DK" sz="800" b="1" dirty="0" smtClean="0"/>
                        <a:t>Ratio</a:t>
                      </a:r>
                      <a:endParaRPr lang="da-DK" sz="800" b="1"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Interval beskrivelse</a:t>
                      </a:r>
                    </a:p>
                    <a:p>
                      <a:pPr marL="93663" indent="-93663">
                        <a:buFont typeface="Arial" panose="020B0604020202020204" pitchFamily="34" charset="0"/>
                        <a:buChar char="•"/>
                      </a:pPr>
                      <a:r>
                        <a:rPr lang="da-DK" sz="800" dirty="0" smtClean="0"/>
                        <a:t>”Dobbelt</a:t>
                      </a:r>
                      <a:r>
                        <a:rPr lang="da-DK" sz="800" baseline="0" dirty="0" smtClean="0"/>
                        <a:t> så meget som” har mening</a:t>
                      </a:r>
                      <a:endParaRPr lang="da-DK" sz="800" dirty="0" smtClean="0"/>
                    </a:p>
                    <a:p>
                      <a:pPr marL="93663" indent="-93663">
                        <a:buFont typeface="Arial" panose="020B0604020202020204" pitchFamily="34" charset="0"/>
                        <a:buChar char="•"/>
                      </a:pPr>
                      <a:r>
                        <a:rPr lang="da-DK" sz="800" dirty="0" smtClean="0"/>
                        <a:t>0-punkt</a:t>
                      </a:r>
                      <a:r>
                        <a:rPr lang="da-DK" sz="800" baseline="0" dirty="0" smtClean="0"/>
                        <a:t> på </a:t>
                      </a:r>
                      <a:r>
                        <a:rPr lang="da-DK" sz="800" baseline="0" dirty="0" err="1" smtClean="0"/>
                        <a:t>skalen</a:t>
                      </a:r>
                      <a:r>
                        <a:rPr lang="da-DK" sz="800" baseline="0" dirty="0" smtClean="0"/>
                        <a:t> er ”absolut”</a:t>
                      </a:r>
                      <a:endParaRPr lang="da-DK" sz="800"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3663" indent="-93663">
                        <a:buFont typeface="Arial" panose="020B0604020202020204" pitchFamily="34" charset="0"/>
                        <a:buChar char="•"/>
                      </a:pPr>
                      <a:r>
                        <a:rPr lang="da-DK" sz="800" dirty="0" smtClean="0"/>
                        <a:t>Alder</a:t>
                      </a:r>
                    </a:p>
                    <a:p>
                      <a:pPr marL="93663" indent="-93663">
                        <a:buFont typeface="Arial" panose="020B0604020202020204" pitchFamily="34" charset="0"/>
                        <a:buChar char="•"/>
                      </a:pPr>
                      <a:r>
                        <a:rPr lang="da-DK" sz="800" dirty="0" smtClean="0"/>
                        <a:t>Højde</a:t>
                      </a:r>
                    </a:p>
                    <a:p>
                      <a:pPr marL="93663" indent="-93663">
                        <a:buFont typeface="Arial" panose="020B0604020202020204" pitchFamily="34" charset="0"/>
                        <a:buChar char="•"/>
                      </a:pPr>
                      <a:r>
                        <a:rPr lang="da-DK" sz="800" dirty="0" smtClean="0"/>
                        <a:t>Omsætning</a:t>
                      </a:r>
                      <a:endParaRPr lang="da-DK" sz="800" dirty="0"/>
                    </a:p>
                  </a:txBody>
                  <a:tcPr marR="0">
                    <a:lnT w="12700" cap="flat" cmpd="sng" algn="ctr">
                      <a:solidFill>
                        <a:schemeClr val="bg1">
                          <a:lumMod val="7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da-DK" sz="800" dirty="0"/>
                    </a:p>
                  </a:txBody>
                  <a:tcPr>
                    <a:lnT w="12700" cap="flat" cmpd="sng" algn="ctr">
                      <a:solidFill>
                        <a:schemeClr val="bg1">
                          <a:lumMod val="7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0" name="Tekstboks 2"/>
          <p:cNvSpPr txBox="1"/>
          <p:nvPr/>
        </p:nvSpPr>
        <p:spPr>
          <a:xfrm>
            <a:off x="3808127" y="5589240"/>
            <a:ext cx="3816424" cy="123111"/>
          </a:xfrm>
          <a:prstGeom prst="rect">
            <a:avLst/>
          </a:prstGeom>
          <a:noFill/>
        </p:spPr>
        <p:txBody>
          <a:bodyPr wrap="square" lIns="0" tIns="0" rIns="0" bIns="0" rtlCol="0">
            <a:spAutoFit/>
          </a:bodyPr>
          <a:lstStyle/>
          <a:p>
            <a:pPr marL="446088" lvl="0" indent="-446088"/>
            <a:r>
              <a:rPr lang="da-DK" sz="800" dirty="0" smtClean="0">
                <a:solidFill>
                  <a:srgbClr val="000000"/>
                </a:solidFill>
              </a:rPr>
              <a:t>Kilde:</a:t>
            </a:r>
            <a:r>
              <a:rPr lang="en-US" sz="800" dirty="0">
                <a:solidFill>
                  <a:srgbClr val="000000"/>
                </a:solidFill>
              </a:rPr>
              <a:t>Stevens, S. S. (1946). "On the Theory of Scales of Measurement"</a:t>
            </a:r>
            <a:endParaRPr lang="da-DK" dirty="0" err="1" smtClean="0"/>
          </a:p>
        </p:txBody>
      </p:sp>
      <p:pic>
        <p:nvPicPr>
          <p:cNvPr id="41" name="Billede 40"/>
          <p:cNvPicPr>
            <a:picLocks noChangeAspect="1"/>
          </p:cNvPicPr>
          <p:nvPr/>
        </p:nvPicPr>
        <p:blipFill rotWithShape="1">
          <a:blip r:embed="rId4" cstate="print">
            <a:duotone>
              <a:schemeClr val="accent1">
                <a:shade val="45000"/>
                <a:satMod val="135000"/>
              </a:schemeClr>
              <a:prstClr val="white"/>
            </a:duotone>
          </a:blip>
          <a:srcRect l="16104" t="17181" r="11427" b="19494"/>
          <a:stretch/>
        </p:blipFill>
        <p:spPr>
          <a:xfrm>
            <a:off x="7296228" y="2185002"/>
            <a:ext cx="323039" cy="287146"/>
          </a:xfrm>
          <a:prstGeom prst="rect">
            <a:avLst/>
          </a:prstGeom>
        </p:spPr>
      </p:pic>
      <p:pic>
        <p:nvPicPr>
          <p:cNvPr id="42" name="Billede 41"/>
          <p:cNvPicPr>
            <a:picLocks noChangeAspect="1"/>
          </p:cNvPicPr>
          <p:nvPr/>
        </p:nvPicPr>
        <p:blipFill rotWithShape="1">
          <a:blip r:embed="rId4" cstate="print">
            <a:duotone>
              <a:schemeClr val="accent1">
                <a:shade val="45000"/>
                <a:satMod val="135000"/>
              </a:schemeClr>
              <a:prstClr val="white"/>
            </a:duotone>
          </a:blip>
          <a:srcRect l="16104" t="17181" r="11427" b="19494"/>
          <a:stretch/>
        </p:blipFill>
        <p:spPr>
          <a:xfrm>
            <a:off x="7296227" y="2884777"/>
            <a:ext cx="323039" cy="287146"/>
          </a:xfrm>
          <a:prstGeom prst="rect">
            <a:avLst/>
          </a:prstGeom>
        </p:spPr>
      </p:pic>
      <p:pic>
        <p:nvPicPr>
          <p:cNvPr id="43" name="Billede 42"/>
          <p:cNvPicPr>
            <a:picLocks noChangeAspect="1"/>
          </p:cNvPicPr>
          <p:nvPr/>
        </p:nvPicPr>
        <p:blipFill rotWithShape="1">
          <a:blip r:embed="rId4" cstate="print">
            <a:duotone>
              <a:schemeClr val="accent1">
                <a:shade val="45000"/>
                <a:satMod val="135000"/>
              </a:schemeClr>
              <a:prstClr val="white"/>
            </a:duotone>
          </a:blip>
          <a:srcRect l="16104" t="17181" r="11427" b="19494"/>
          <a:stretch/>
        </p:blipFill>
        <p:spPr>
          <a:xfrm>
            <a:off x="7296226" y="3608741"/>
            <a:ext cx="323039" cy="287146"/>
          </a:xfrm>
          <a:prstGeom prst="rect">
            <a:avLst/>
          </a:prstGeom>
        </p:spPr>
      </p:pic>
      <p:pic>
        <p:nvPicPr>
          <p:cNvPr id="44" name="Billede 43"/>
          <p:cNvPicPr>
            <a:picLocks noChangeAspect="1"/>
          </p:cNvPicPr>
          <p:nvPr/>
        </p:nvPicPr>
        <p:blipFill rotWithShape="1">
          <a:blip r:embed="rId4" cstate="print">
            <a:duotone>
              <a:schemeClr val="accent1">
                <a:shade val="45000"/>
                <a:satMod val="135000"/>
              </a:schemeClr>
              <a:prstClr val="white"/>
            </a:duotone>
          </a:blip>
          <a:srcRect l="16104" t="17181" r="11427" b="19494"/>
          <a:stretch/>
        </p:blipFill>
        <p:spPr>
          <a:xfrm>
            <a:off x="7296225" y="4332705"/>
            <a:ext cx="323039" cy="287146"/>
          </a:xfrm>
          <a:prstGeom prst="rect">
            <a:avLst/>
          </a:prstGeom>
        </p:spPr>
      </p:pic>
      <p:pic>
        <p:nvPicPr>
          <p:cNvPr id="45" name="Billede 44"/>
          <p:cNvPicPr>
            <a:picLocks noChangeAspect="1"/>
          </p:cNvPicPr>
          <p:nvPr/>
        </p:nvPicPr>
        <p:blipFill rotWithShape="1">
          <a:blip r:embed="rId5" cstate="print"/>
          <a:srcRect l="-15" t="12200" r="86548" b="12201"/>
          <a:stretch/>
        </p:blipFill>
        <p:spPr>
          <a:xfrm>
            <a:off x="7691275" y="2193350"/>
            <a:ext cx="344923" cy="295648"/>
          </a:xfrm>
          <a:prstGeom prst="rect">
            <a:avLst/>
          </a:prstGeom>
        </p:spPr>
      </p:pic>
      <p:pic>
        <p:nvPicPr>
          <p:cNvPr id="46" name="Billede 45"/>
          <p:cNvPicPr>
            <a:picLocks noChangeAspect="1"/>
          </p:cNvPicPr>
          <p:nvPr/>
        </p:nvPicPr>
        <p:blipFill rotWithShape="1">
          <a:blip r:embed="rId5" cstate="print"/>
          <a:srcRect l="-15" t="12200" r="86548" b="12201"/>
          <a:stretch/>
        </p:blipFill>
        <p:spPr>
          <a:xfrm>
            <a:off x="7691275" y="2879072"/>
            <a:ext cx="344923" cy="295648"/>
          </a:xfrm>
          <a:prstGeom prst="rect">
            <a:avLst/>
          </a:prstGeom>
        </p:spPr>
      </p:pic>
      <p:pic>
        <p:nvPicPr>
          <p:cNvPr id="47" name="Billede 46"/>
          <p:cNvPicPr>
            <a:picLocks noChangeAspect="1"/>
          </p:cNvPicPr>
          <p:nvPr/>
        </p:nvPicPr>
        <p:blipFill rotWithShape="1">
          <a:blip r:embed="rId5" cstate="print"/>
          <a:srcRect l="-15" t="12200" r="86548" b="12201"/>
          <a:stretch/>
        </p:blipFill>
        <p:spPr>
          <a:xfrm>
            <a:off x="7691273" y="3617563"/>
            <a:ext cx="344923" cy="295648"/>
          </a:xfrm>
          <a:prstGeom prst="rect">
            <a:avLst/>
          </a:prstGeom>
        </p:spPr>
      </p:pic>
      <p:pic>
        <p:nvPicPr>
          <p:cNvPr id="48" name="Billede 47"/>
          <p:cNvPicPr>
            <a:picLocks noChangeAspect="1"/>
          </p:cNvPicPr>
          <p:nvPr/>
        </p:nvPicPr>
        <p:blipFill rotWithShape="1">
          <a:blip r:embed="rId5" cstate="print"/>
          <a:srcRect l="-15" t="12200" r="86548" b="12201"/>
          <a:stretch/>
        </p:blipFill>
        <p:spPr>
          <a:xfrm>
            <a:off x="7691272" y="4328454"/>
            <a:ext cx="344923" cy="295648"/>
          </a:xfrm>
          <a:prstGeom prst="rect">
            <a:avLst/>
          </a:prstGeom>
        </p:spPr>
      </p:pic>
      <p:pic>
        <p:nvPicPr>
          <p:cNvPr id="49" name="Billede 48"/>
          <p:cNvPicPr>
            <a:picLocks noChangeAspect="1"/>
          </p:cNvPicPr>
          <p:nvPr/>
        </p:nvPicPr>
        <p:blipFill rotWithShape="1">
          <a:blip r:embed="rId6" cstate="print"/>
          <a:srcRect r="50000"/>
          <a:stretch/>
        </p:blipFill>
        <p:spPr>
          <a:xfrm>
            <a:off x="8090660" y="4316589"/>
            <a:ext cx="368263" cy="319378"/>
          </a:xfrm>
          <a:prstGeom prst="rect">
            <a:avLst/>
          </a:prstGeom>
        </p:spPr>
      </p:pic>
      <p:pic>
        <p:nvPicPr>
          <p:cNvPr id="50" name="Billede 49"/>
          <p:cNvPicPr>
            <a:picLocks noChangeAspect="1"/>
          </p:cNvPicPr>
          <p:nvPr/>
        </p:nvPicPr>
        <p:blipFill rotWithShape="1">
          <a:blip r:embed="rId6" cstate="print"/>
          <a:srcRect r="50000"/>
          <a:stretch/>
        </p:blipFill>
        <p:spPr>
          <a:xfrm>
            <a:off x="8088530" y="3605630"/>
            <a:ext cx="368263" cy="319378"/>
          </a:xfrm>
          <a:prstGeom prst="rect">
            <a:avLst/>
          </a:prstGeom>
        </p:spPr>
      </p:pic>
      <p:pic>
        <p:nvPicPr>
          <p:cNvPr id="51" name="Billede 50"/>
          <p:cNvPicPr>
            <a:picLocks noChangeAspect="1"/>
          </p:cNvPicPr>
          <p:nvPr/>
        </p:nvPicPr>
        <p:blipFill rotWithShape="1">
          <a:blip r:embed="rId7" cstate="print"/>
          <a:srcRect t="5170" r="66965"/>
          <a:stretch/>
        </p:blipFill>
        <p:spPr>
          <a:xfrm>
            <a:off x="7702525" y="2492896"/>
            <a:ext cx="357433" cy="327593"/>
          </a:xfrm>
          <a:prstGeom prst="rect">
            <a:avLst/>
          </a:prstGeom>
        </p:spPr>
      </p:pic>
      <p:pic>
        <p:nvPicPr>
          <p:cNvPr id="52" name="Billede 51"/>
          <p:cNvPicPr>
            <a:picLocks noChangeAspect="1"/>
          </p:cNvPicPr>
          <p:nvPr/>
        </p:nvPicPr>
        <p:blipFill rotWithShape="1">
          <a:blip r:embed="rId7" cstate="print"/>
          <a:srcRect t="5170" r="66965"/>
          <a:stretch/>
        </p:blipFill>
        <p:spPr>
          <a:xfrm>
            <a:off x="7702526" y="3218649"/>
            <a:ext cx="357433" cy="327593"/>
          </a:xfrm>
          <a:prstGeom prst="rect">
            <a:avLst/>
          </a:prstGeom>
        </p:spPr>
      </p:pic>
      <p:pic>
        <p:nvPicPr>
          <p:cNvPr id="53" name="Billede 52"/>
          <p:cNvPicPr>
            <a:picLocks noChangeAspect="1"/>
          </p:cNvPicPr>
          <p:nvPr/>
        </p:nvPicPr>
        <p:blipFill rotWithShape="1">
          <a:blip r:embed="rId7" cstate="print"/>
          <a:srcRect t="5170" r="66965"/>
          <a:stretch/>
        </p:blipFill>
        <p:spPr>
          <a:xfrm>
            <a:off x="7715306" y="3920736"/>
            <a:ext cx="357433" cy="327593"/>
          </a:xfrm>
          <a:prstGeom prst="rect">
            <a:avLst/>
          </a:prstGeom>
        </p:spPr>
      </p:pic>
      <p:pic>
        <p:nvPicPr>
          <p:cNvPr id="55" name="Billede 54"/>
          <p:cNvPicPr>
            <a:picLocks noChangeAspect="1"/>
          </p:cNvPicPr>
          <p:nvPr/>
        </p:nvPicPr>
        <p:blipFill rotWithShape="1">
          <a:blip r:embed="rId8" cstate="print"/>
          <a:srcRect t="10897" r="68107"/>
          <a:stretch/>
        </p:blipFill>
        <p:spPr>
          <a:xfrm>
            <a:off x="7292123" y="2481606"/>
            <a:ext cx="347147" cy="336844"/>
          </a:xfrm>
          <a:prstGeom prst="rect">
            <a:avLst/>
          </a:prstGeom>
        </p:spPr>
      </p:pic>
      <p:pic>
        <p:nvPicPr>
          <p:cNvPr id="56" name="Billede 55"/>
          <p:cNvPicPr>
            <a:picLocks noChangeAspect="1"/>
          </p:cNvPicPr>
          <p:nvPr/>
        </p:nvPicPr>
        <p:blipFill rotWithShape="1">
          <a:blip r:embed="rId8" cstate="print"/>
          <a:srcRect t="10897" r="68107"/>
          <a:stretch/>
        </p:blipFill>
        <p:spPr>
          <a:xfrm>
            <a:off x="7292123" y="3215391"/>
            <a:ext cx="347147" cy="336844"/>
          </a:xfrm>
          <a:prstGeom prst="rect">
            <a:avLst/>
          </a:prstGeom>
        </p:spPr>
      </p:pic>
      <p:pic>
        <p:nvPicPr>
          <p:cNvPr id="57" name="Billede 56"/>
          <p:cNvPicPr>
            <a:picLocks noChangeAspect="1"/>
          </p:cNvPicPr>
          <p:nvPr/>
        </p:nvPicPr>
        <p:blipFill rotWithShape="1">
          <a:blip r:embed="rId8" cstate="print"/>
          <a:srcRect t="10897" r="68107"/>
          <a:stretch/>
        </p:blipFill>
        <p:spPr>
          <a:xfrm>
            <a:off x="7303496" y="3926349"/>
            <a:ext cx="347147" cy="336844"/>
          </a:xfrm>
          <a:prstGeom prst="rect">
            <a:avLst/>
          </a:prstGeom>
        </p:spPr>
      </p:pic>
      <p:pic>
        <p:nvPicPr>
          <p:cNvPr id="58" name="Billede 57"/>
          <p:cNvPicPr>
            <a:picLocks noChangeAspect="1"/>
          </p:cNvPicPr>
          <p:nvPr/>
        </p:nvPicPr>
        <p:blipFill rotWithShape="1">
          <a:blip r:embed="rId8" cstate="print"/>
          <a:srcRect t="10897" r="68107"/>
          <a:stretch/>
        </p:blipFill>
        <p:spPr>
          <a:xfrm>
            <a:off x="7303496" y="4653136"/>
            <a:ext cx="347147" cy="336844"/>
          </a:xfrm>
          <a:prstGeom prst="rect">
            <a:avLst/>
          </a:prstGeom>
        </p:spPr>
      </p:pic>
      <p:pic>
        <p:nvPicPr>
          <p:cNvPr id="59" name="Billede 58"/>
          <p:cNvPicPr>
            <a:picLocks noChangeAspect="1"/>
          </p:cNvPicPr>
          <p:nvPr/>
        </p:nvPicPr>
        <p:blipFill rotWithShape="1">
          <a:blip r:embed="rId7" cstate="print"/>
          <a:srcRect t="5170" r="66965"/>
          <a:stretch/>
        </p:blipFill>
        <p:spPr>
          <a:xfrm>
            <a:off x="7702527" y="4619851"/>
            <a:ext cx="357433" cy="327593"/>
          </a:xfrm>
          <a:prstGeom prst="rect">
            <a:avLst/>
          </a:prstGeom>
        </p:spPr>
      </p:pic>
      <p:pic>
        <p:nvPicPr>
          <p:cNvPr id="62" name="Billede 61"/>
          <p:cNvPicPr>
            <a:picLocks noChangeAspect="1"/>
          </p:cNvPicPr>
          <p:nvPr/>
        </p:nvPicPr>
        <p:blipFill rotWithShape="1">
          <a:blip r:embed="rId9" cstate="print"/>
          <a:srcRect t="8451" r="76560" b="18389"/>
          <a:stretch/>
        </p:blipFill>
        <p:spPr>
          <a:xfrm>
            <a:off x="8102679" y="3241987"/>
            <a:ext cx="333058" cy="295648"/>
          </a:xfrm>
          <a:prstGeom prst="rect">
            <a:avLst/>
          </a:prstGeom>
        </p:spPr>
      </p:pic>
      <p:pic>
        <p:nvPicPr>
          <p:cNvPr id="63" name="Billede 62"/>
          <p:cNvPicPr>
            <a:picLocks noChangeAspect="1"/>
          </p:cNvPicPr>
          <p:nvPr/>
        </p:nvPicPr>
        <p:blipFill rotWithShape="1">
          <a:blip r:embed="rId9" cstate="print"/>
          <a:srcRect t="8451" r="76560" b="18389"/>
          <a:stretch/>
        </p:blipFill>
        <p:spPr>
          <a:xfrm>
            <a:off x="8102679" y="2508341"/>
            <a:ext cx="333058" cy="295648"/>
          </a:xfrm>
          <a:prstGeom prst="rect">
            <a:avLst/>
          </a:prstGeom>
        </p:spPr>
      </p:pic>
    </p:spTree>
    <p:extLst>
      <p:ext uri="{BB962C8B-B14F-4D97-AF65-F5344CB8AC3E}">
        <p14:creationId xmlns:p14="http://schemas.microsoft.com/office/powerpoint/2010/main" val="1652440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564" name="think-cell Slide" r:id="rId5" imgW="360" imgH="360" progId="TCLayout.ActiveDocument.1">
                  <p:embed/>
                </p:oleObj>
              </mc:Choice>
              <mc:Fallback>
                <p:oleObj name="think-cell Slide" r:id="rId5" imgW="360" imgH="360" progId="TCLayout.ActiveDocument.1">
                  <p:embed/>
                  <p:pic>
                    <p:nvPicPr>
                      <p:cNvPr id="0" name="Picture 1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el 1"/>
          <p:cNvSpPr>
            <a:spLocks noGrp="1"/>
          </p:cNvSpPr>
          <p:nvPr>
            <p:ph type="title"/>
          </p:nvPr>
        </p:nvSpPr>
        <p:spPr/>
        <p:txBody>
          <a:bodyPr/>
          <a:lstStyle/>
          <a:p>
            <a:r>
              <a:rPr lang="da-DK" dirty="0" smtClean="0"/>
              <a:t>Sådan skal det gode diagram se ud</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12</a:t>
            </a:fld>
            <a:endParaRPr lang="da-DK"/>
          </a:p>
        </p:txBody>
      </p:sp>
      <p:graphicFrame>
        <p:nvGraphicFramePr>
          <p:cNvPr id="4" name="Diagram 3"/>
          <p:cNvGraphicFramePr/>
          <p:nvPr>
            <p:extLst>
              <p:ext uri="{D42A27DB-BD31-4B8C-83A1-F6EECF244321}">
                <p14:modId xmlns:p14="http://schemas.microsoft.com/office/powerpoint/2010/main" val="1173683764"/>
              </p:ext>
            </p:extLst>
          </p:nvPr>
        </p:nvGraphicFramePr>
        <p:xfrm>
          <a:off x="1346189" y="2074938"/>
          <a:ext cx="6762317" cy="203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Oval billedforklaring 10"/>
          <p:cNvSpPr/>
          <p:nvPr/>
        </p:nvSpPr>
        <p:spPr bwMode="auto">
          <a:xfrm>
            <a:off x="1391557" y="3803130"/>
            <a:ext cx="1872208" cy="1224136"/>
          </a:xfrm>
          <a:prstGeom prst="wedgeEllipseCallout">
            <a:avLst>
              <a:gd name="adj1" fmla="val -37113"/>
              <a:gd name="adj2" fmla="val 69204"/>
            </a:avLst>
          </a:prstGeom>
          <a:solidFill>
            <a:schemeClr val="bg1">
              <a:lumMod val="50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 … … … </a:t>
            </a:r>
          </a:p>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a:t>
            </a:r>
          </a:p>
          <a:p>
            <a:pPr algn="ctr" fontAlgn="base">
              <a:spcBef>
                <a:spcPct val="0"/>
              </a:spcBef>
              <a:spcAft>
                <a:spcPct val="0"/>
              </a:spcAft>
            </a:pPr>
            <a:endParaRPr kumimoji="0" lang="da-DK" sz="1900" b="0" i="0" u="none" strike="noStrike" cap="none" normalizeH="0" baseline="0" dirty="0" smtClean="0">
              <a:ln>
                <a:noFill/>
              </a:ln>
              <a:solidFill>
                <a:schemeClr val="bg1"/>
              </a:solidFill>
              <a:effectLst/>
              <a:latin typeface="Verdana" pitchFamily="34" charset="0"/>
            </a:endParaRPr>
          </a:p>
        </p:txBody>
      </p:sp>
      <p:pic>
        <p:nvPicPr>
          <p:cNvPr id="9219" name="Picture 3"/>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084168" y="3833218"/>
            <a:ext cx="1258531" cy="13239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2" descr="Choose Chart Typ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85543" y="3903122"/>
            <a:ext cx="1368152" cy="1024152"/>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87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Det gode diagram overholder en række krav til formalia</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13</a:t>
            </a:fld>
            <a:endParaRPr lang="da-DK"/>
          </a:p>
        </p:txBody>
      </p:sp>
      <p:sp>
        <p:nvSpPr>
          <p:cNvPr id="4" name="Pentagon 3"/>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kumimoji="0" lang="da-DK" sz="800" b="1" i="0" u="sng" strike="noStrike" cap="none" normalizeH="0" baseline="0" dirty="0" smtClean="0">
                <a:ln>
                  <a:noFill/>
                </a:ln>
                <a:effectLst/>
                <a:latin typeface="Verdana" pitchFamily="34" charset="0"/>
              </a:rPr>
              <a:t>(1) Titel</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Titlen skal vise hvad diagrammet indeholder. Vær gerne så specifik som muligt. Dette er specielt vigtigt, når læseren ikke kan forventes intuitivt at forstå diagrammets data.</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Titlen skal også indeholde det vigtigste budskab fra diagrammet. Det kræver at selve ”data introduktionen” kan udelades. Alternativt skal diagrammet ”bokses” inde i en anden overskrift på et slide. Dette burde være gjort her, men er det ikke, da det ikke passer ind på netop dette trænings slide.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(2) Kilde</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Angiv altid kilde på grafer. Brug gerne kendte forkortelser, men vær præcis. Formålet er at data skal kunne genskabes.</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(3) Husk perioder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Ved angivelse af numeriske data er det vigtigt at angive, hvornår dataene stammer fra tidsmæssigt. Er dataene fra uge 10, fra 2011 eller noget helt tredje? Dette er vigtigt både for at kunne genskabe data, men også for at skabe troværdighed.</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Perioder angives enten i kilden, i overskriften, i aksetitler eller flere af stederne.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(4) Dataforklaring</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Data/serieforklaring skal være ved dataene, hvis muligt eller alternativt nederst på grafen. Hvis der er nederst, så undgå en ”kasse” rundt om dem. Dette gælder dog KUN, hvis der er mere end en serie af data. Derfor ikke brugt her.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(5) Rækkefølge af nominale data</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Er rækkefølgen af datapunkterne langs en akse meningsfulde? Er de sorteret efterstørrelse, alfabetisk eller i forhold til en anden vedtaget struktur (eksempelvis kommer tirsdag efter mandag. Alt andet ser mærkeligt ud).</a:t>
            </a:r>
          </a:p>
        </p:txBody>
      </p:sp>
      <p:grpSp>
        <p:nvGrpSpPr>
          <p:cNvPr id="11" name="Gruppe 10"/>
          <p:cNvGrpSpPr/>
          <p:nvPr/>
        </p:nvGrpSpPr>
        <p:grpSpPr>
          <a:xfrm>
            <a:off x="719138" y="1628800"/>
            <a:ext cx="4159113" cy="4464496"/>
            <a:chOff x="719138" y="1988840"/>
            <a:chExt cx="4159113" cy="4464496"/>
          </a:xfrm>
        </p:grpSpPr>
        <p:graphicFrame>
          <p:nvGraphicFramePr>
            <p:cNvPr id="8" name="Diagram 7"/>
            <p:cNvGraphicFramePr/>
            <p:nvPr>
              <p:extLst>
                <p:ext uri="{D42A27DB-BD31-4B8C-83A1-F6EECF244321}">
                  <p14:modId xmlns:p14="http://schemas.microsoft.com/office/powerpoint/2010/main" val="1739153485"/>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0" name="Rektangel 9"/>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
        <p:nvSpPr>
          <p:cNvPr id="12" name="Ellipse 11"/>
          <p:cNvSpPr/>
          <p:nvPr/>
        </p:nvSpPr>
        <p:spPr bwMode="auto">
          <a:xfrm>
            <a:off x="1403648" y="177281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00" b="0" i="0" u="none" strike="noStrike" cap="none" normalizeH="0" baseline="0" dirty="0" smtClean="0">
                <a:ln>
                  <a:noFill/>
                </a:ln>
                <a:solidFill>
                  <a:schemeClr val="bg1"/>
                </a:solidFill>
                <a:effectLst/>
                <a:latin typeface="Verdana" pitchFamily="34" charset="0"/>
              </a:rPr>
              <a:t>1</a:t>
            </a:r>
          </a:p>
        </p:txBody>
      </p:sp>
      <p:sp>
        <p:nvSpPr>
          <p:cNvPr id="13" name="Ellipse 12"/>
          <p:cNvSpPr/>
          <p:nvPr/>
        </p:nvSpPr>
        <p:spPr bwMode="auto">
          <a:xfrm>
            <a:off x="89959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a:solidFill>
                  <a:schemeClr val="bg1"/>
                </a:solidFill>
                <a:latin typeface="Verdana" pitchFamily="34" charset="0"/>
              </a:rPr>
              <a:t>2</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4" name="Ellipse 13"/>
          <p:cNvSpPr/>
          <p:nvPr/>
        </p:nvSpPr>
        <p:spPr bwMode="auto">
          <a:xfrm>
            <a:off x="4020238" y="1906379"/>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00" b="0" i="0" u="none" strike="noStrike" cap="none" normalizeH="0" baseline="0" dirty="0" smtClean="0">
                <a:ln>
                  <a:noFill/>
                </a:ln>
                <a:solidFill>
                  <a:schemeClr val="bg1"/>
                </a:solidFill>
                <a:effectLst/>
                <a:latin typeface="Verdana" pitchFamily="34" charset="0"/>
              </a:rPr>
              <a:t>3</a:t>
            </a:r>
          </a:p>
        </p:txBody>
      </p:sp>
      <p:sp>
        <p:nvSpPr>
          <p:cNvPr id="15" name="Ellipse 14"/>
          <p:cNvSpPr/>
          <p:nvPr/>
        </p:nvSpPr>
        <p:spPr bwMode="auto">
          <a:xfrm>
            <a:off x="2393541" y="270418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a:solidFill>
                  <a:schemeClr val="bg1"/>
                </a:solidFill>
                <a:latin typeface="Verdana" pitchFamily="34" charset="0"/>
              </a:rPr>
              <a:t>5</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8" name="Ellipse 17"/>
          <p:cNvSpPr/>
          <p:nvPr/>
        </p:nvSpPr>
        <p:spPr bwMode="auto">
          <a:xfrm>
            <a:off x="121523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smtClean="0">
                <a:solidFill>
                  <a:schemeClr val="bg1"/>
                </a:solidFill>
                <a:latin typeface="Verdana" pitchFamily="34" charset="0"/>
              </a:rPr>
              <a:t>4</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9" name="Ellipse 18"/>
          <p:cNvSpPr/>
          <p:nvPr/>
        </p:nvSpPr>
        <p:spPr bwMode="auto">
          <a:xfrm>
            <a:off x="1543324"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00" b="0" i="0" u="none" strike="noStrike" cap="none" normalizeH="0" baseline="0" dirty="0" smtClean="0">
                <a:ln>
                  <a:noFill/>
                </a:ln>
                <a:solidFill>
                  <a:schemeClr val="bg1"/>
                </a:solidFill>
                <a:effectLst/>
                <a:latin typeface="Verdana" pitchFamily="34" charset="0"/>
              </a:rPr>
              <a:t>3</a:t>
            </a:r>
          </a:p>
        </p:txBody>
      </p:sp>
      <p:sp>
        <p:nvSpPr>
          <p:cNvPr id="16" name="Tekstfelt 15"/>
          <p:cNvSpPr txBox="1"/>
          <p:nvPr/>
        </p:nvSpPr>
        <p:spPr>
          <a:xfrm>
            <a:off x="2267744" y="208175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Tree>
    <p:extLst>
      <p:ext uri="{BB962C8B-B14F-4D97-AF65-F5344CB8AC3E}">
        <p14:creationId xmlns:p14="http://schemas.microsoft.com/office/powerpoint/2010/main" val="278246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16" end="16"/>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8"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Det gode diagram overholder en række krav til formalia (fortsat)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14</a:t>
            </a:fld>
            <a:endParaRPr lang="da-DK"/>
          </a:p>
        </p:txBody>
      </p:sp>
      <p:sp>
        <p:nvSpPr>
          <p:cNvPr id="4" name="Pentagon 3"/>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(6) Proportioner på tallene</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Når der er tale om relative tal, eller når det er en fordeling af en samlet sum, er det vigtigt at angive den samlede sum. Eksempelvis som vist på grafen til venstre. Undgå generelt at have en samlet ”total” kolonne, hvis den ikke skal bruges til andet.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Er det procent, så skiv gerne 100%=XXX stk.</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Check altid at summene af data passer til en total eller til 100%, når det er andele, vi arbejder med. Det kan være, at det ”smutter” grundet afrunding. Her skal der rettes manuelt, så læseren kan regne efter og det giver 100%.</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(7) Angiv datapunkter og enheder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Angiv som udgangspunkt altid datapunkterne i diagrammerne som vist her til venstre. Undtagelsen er hvis der er mange og det giver visuel støj. Overvej da om der skal udvælges nogle få eller om der skal bruge en akse med værdierne i stedet (det vil typisk være nødvendigt med linjegrafer).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Datapunkterne skal angives i ”store” tal, så de ikke er lange. Eksempelvis i hele millioner, hele procent eller andet. Undgå kommatal og lange tal hvis muligt.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Angiv på diagrammet hvilken enhed datapunkterne vises i. Eksempelvis millioner stk.</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(8) Ingen værdiakser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Langt de fleste grafer har godt af ikke at indeholde værdiakser, men i stedet vise datapunkter direkte på diagrammet.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(9) Skalaen</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Tænk over skalaen. Er der eksempelvis et maksimum på 100% i en opgørelse, så skal skalaen ikke være højere end det. Tilsvarende skal der tænkes over 0-punktet på grafen.</a:t>
            </a:r>
          </a:p>
        </p:txBody>
      </p:sp>
      <p:grpSp>
        <p:nvGrpSpPr>
          <p:cNvPr id="11" name="Gruppe 10"/>
          <p:cNvGrpSpPr/>
          <p:nvPr/>
        </p:nvGrpSpPr>
        <p:grpSpPr>
          <a:xfrm>
            <a:off x="719138" y="1628800"/>
            <a:ext cx="4159113" cy="4464496"/>
            <a:chOff x="719138" y="1988840"/>
            <a:chExt cx="4159113" cy="4464496"/>
          </a:xfrm>
        </p:grpSpPr>
        <p:graphicFrame>
          <p:nvGraphicFramePr>
            <p:cNvPr id="8" name="Diagram 7"/>
            <p:cNvGraphicFramePr/>
            <p:nvPr>
              <p:extLst>
                <p:ext uri="{D42A27DB-BD31-4B8C-83A1-F6EECF244321}">
                  <p14:modId xmlns:p14="http://schemas.microsoft.com/office/powerpoint/2010/main" val="1739153485"/>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felt 8"/>
            <p:cNvSpPr txBox="1"/>
            <p:nvPr/>
          </p:nvSpPr>
          <p:spPr>
            <a:xfrm>
              <a:off x="2267744" y="244179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0" name="Rektangel 9"/>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
        <p:nvSpPr>
          <p:cNvPr id="12" name="Ellipse 11"/>
          <p:cNvSpPr/>
          <p:nvPr/>
        </p:nvSpPr>
        <p:spPr bwMode="auto">
          <a:xfrm>
            <a:off x="1403648" y="177281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00" b="0" i="0" u="none" strike="noStrike" cap="none" normalizeH="0" baseline="0" dirty="0" smtClean="0">
                <a:ln>
                  <a:noFill/>
                </a:ln>
                <a:solidFill>
                  <a:schemeClr val="bg1"/>
                </a:solidFill>
                <a:effectLst/>
                <a:latin typeface="Verdana" pitchFamily="34" charset="0"/>
              </a:rPr>
              <a:t>1</a:t>
            </a:r>
          </a:p>
        </p:txBody>
      </p:sp>
      <p:sp>
        <p:nvSpPr>
          <p:cNvPr id="13" name="Ellipse 12"/>
          <p:cNvSpPr/>
          <p:nvPr/>
        </p:nvSpPr>
        <p:spPr bwMode="auto">
          <a:xfrm>
            <a:off x="89959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a:solidFill>
                  <a:schemeClr val="bg1"/>
                </a:solidFill>
                <a:latin typeface="Verdana" pitchFamily="34" charset="0"/>
              </a:rPr>
              <a:t>2</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4" name="Ellipse 13"/>
          <p:cNvSpPr/>
          <p:nvPr/>
        </p:nvSpPr>
        <p:spPr bwMode="auto">
          <a:xfrm>
            <a:off x="4020238" y="1906379"/>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00" b="0" i="0" u="none" strike="noStrike" cap="none" normalizeH="0" baseline="0" dirty="0" smtClean="0">
                <a:ln>
                  <a:noFill/>
                </a:ln>
                <a:solidFill>
                  <a:schemeClr val="bg1"/>
                </a:solidFill>
                <a:effectLst/>
                <a:latin typeface="Verdana" pitchFamily="34" charset="0"/>
              </a:rPr>
              <a:t>3</a:t>
            </a:r>
          </a:p>
        </p:txBody>
      </p:sp>
      <p:sp>
        <p:nvSpPr>
          <p:cNvPr id="15" name="Ellipse 14"/>
          <p:cNvSpPr/>
          <p:nvPr/>
        </p:nvSpPr>
        <p:spPr bwMode="auto">
          <a:xfrm>
            <a:off x="2393541" y="270418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a:solidFill>
                  <a:schemeClr val="bg1"/>
                </a:solidFill>
                <a:latin typeface="Verdana" pitchFamily="34" charset="0"/>
              </a:rPr>
              <a:t>5</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6" name="Ellipse 15"/>
          <p:cNvSpPr/>
          <p:nvPr/>
        </p:nvSpPr>
        <p:spPr bwMode="auto">
          <a:xfrm>
            <a:off x="2041252" y="204273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smtClean="0">
                <a:solidFill>
                  <a:schemeClr val="bg1"/>
                </a:solidFill>
                <a:latin typeface="Verdana" pitchFamily="34" charset="0"/>
              </a:rPr>
              <a:t>6</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7" name="Ellipse 16"/>
          <p:cNvSpPr/>
          <p:nvPr/>
        </p:nvSpPr>
        <p:spPr bwMode="auto">
          <a:xfrm>
            <a:off x="4369857" y="244512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smtClean="0">
                <a:solidFill>
                  <a:schemeClr val="bg1"/>
                </a:solidFill>
                <a:latin typeface="Verdana" pitchFamily="34" charset="0"/>
              </a:rPr>
              <a:t>7</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8" name="Ellipse 17"/>
          <p:cNvSpPr/>
          <p:nvPr/>
        </p:nvSpPr>
        <p:spPr bwMode="auto">
          <a:xfrm>
            <a:off x="371837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smtClean="0">
                <a:solidFill>
                  <a:schemeClr val="bg1"/>
                </a:solidFill>
                <a:latin typeface="Verdana" pitchFamily="34" charset="0"/>
              </a:rPr>
              <a:t>8</a:t>
            </a:r>
            <a:endParaRPr kumimoji="0" lang="da-DK" sz="1000" b="0" i="0" u="none" strike="noStrike" cap="none" normalizeH="0" baseline="0" dirty="0" smtClean="0">
              <a:ln>
                <a:noFill/>
              </a:ln>
              <a:solidFill>
                <a:schemeClr val="bg1"/>
              </a:solidFill>
              <a:effectLst/>
              <a:latin typeface="Verdana" pitchFamily="34" charset="0"/>
            </a:endParaRPr>
          </a:p>
        </p:txBody>
      </p:sp>
      <p:sp>
        <p:nvSpPr>
          <p:cNvPr id="19" name="Ellipse 18"/>
          <p:cNvSpPr/>
          <p:nvPr/>
        </p:nvSpPr>
        <p:spPr bwMode="auto">
          <a:xfrm>
            <a:off x="3420306"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000" dirty="0">
                <a:solidFill>
                  <a:schemeClr val="bg1"/>
                </a:solidFill>
                <a:latin typeface="Verdana" pitchFamily="34" charset="0"/>
              </a:rPr>
              <a:t>9</a:t>
            </a:r>
            <a:endParaRPr kumimoji="0" lang="da-DK" sz="1000" b="0" i="0" u="none" strike="noStrike" cap="none" normalizeH="0" baseline="0" dirty="0" smtClean="0">
              <a:ln>
                <a:noFill/>
              </a:ln>
              <a:solidFill>
                <a:schemeClr val="bg1"/>
              </a:solidFill>
              <a:effectLst/>
              <a:latin typeface="Verdana" pitchFamily="34" charset="0"/>
            </a:endParaRPr>
          </a:p>
        </p:txBody>
      </p:sp>
    </p:spTree>
    <p:extLst>
      <p:ext uri="{BB962C8B-B14F-4D97-AF65-F5344CB8AC3E}">
        <p14:creationId xmlns:p14="http://schemas.microsoft.com/office/powerpoint/2010/main" val="375968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7" end="1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Edward </a:t>
            </a:r>
            <a:r>
              <a:rPr lang="da-DK" dirty="0" err="1" smtClean="0"/>
              <a:t>Tuftes</a:t>
            </a:r>
            <a:r>
              <a:rPr lang="da-DK" dirty="0" smtClean="0"/>
              <a:t> hovedbudskaber understøtter enkle diagrammer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15</a:t>
            </a:fld>
            <a:endParaRPr lang="da-DK"/>
          </a:p>
        </p:txBody>
      </p:sp>
      <p:pic>
        <p:nvPicPr>
          <p:cNvPr id="7170" name="Picture 2" descr="VDQI Book 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137" y="1556793"/>
            <a:ext cx="3077458" cy="3816000"/>
          </a:xfrm>
          <a:prstGeom prst="rect">
            <a:avLst/>
          </a:prstGeom>
          <a:noFill/>
          <a:extLst>
            <a:ext uri="{909E8E84-426E-40DD-AFC4-6F175D3DCCD1}">
              <a14:hiddenFill xmlns:a14="http://schemas.microsoft.com/office/drawing/2010/main">
                <a:solidFill>
                  <a:srgbClr val="FFFFFF"/>
                </a:solidFill>
              </a14:hiddenFill>
            </a:ext>
          </a:extLst>
        </p:spPr>
      </p:pic>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6" name="Rektangel 5"/>
          <p:cNvSpPr/>
          <p:nvPr/>
        </p:nvSpPr>
        <p:spPr bwMode="auto">
          <a:xfrm>
            <a:off x="1672730" y="5864113"/>
            <a:ext cx="6427662" cy="373199"/>
          </a:xfrm>
          <a:prstGeom prst="rect">
            <a:avLst/>
          </a:prstGeom>
          <a:ln>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400" dirty="0" smtClean="0">
                <a:solidFill>
                  <a:schemeClr val="bg1"/>
                </a:solidFill>
                <a:latin typeface="Verdana" pitchFamily="34" charset="0"/>
              </a:rPr>
              <a:t>Tænk altid over din ”</a:t>
            </a:r>
            <a:r>
              <a:rPr lang="da-DK" sz="1400" dirty="0" err="1" smtClean="0">
                <a:solidFill>
                  <a:schemeClr val="bg1"/>
                </a:solidFill>
                <a:latin typeface="Verdana" pitchFamily="34" charset="0"/>
              </a:rPr>
              <a:t>ink</a:t>
            </a:r>
            <a:r>
              <a:rPr lang="da-DK" sz="1400" dirty="0" smtClean="0">
                <a:solidFill>
                  <a:schemeClr val="bg1"/>
                </a:solidFill>
                <a:latin typeface="Verdana" pitchFamily="34" charset="0"/>
              </a:rPr>
              <a:t>-to-data ratio” og check at du ikke lyver.</a:t>
            </a:r>
            <a:endParaRPr kumimoji="0" lang="da-DK" sz="1400" b="0" i="0" u="none" strike="noStrike" cap="none" normalizeH="0" baseline="0" dirty="0"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val="1003743591"/>
              </p:ext>
            </p:extLst>
          </p:nvPr>
        </p:nvGraphicFramePr>
        <p:xfrm>
          <a:off x="4572000" y="1700808"/>
          <a:ext cx="4032448" cy="3611520"/>
        </p:xfrm>
        <a:graphic>
          <a:graphicData uri="http://schemas.openxmlformats.org/drawingml/2006/table">
            <a:tbl>
              <a:tblPr firstRow="1" bandRow="1">
                <a:tableStyleId>{5940675A-B579-460E-94D1-54222C63F5DA}</a:tableStyleId>
              </a:tblPr>
              <a:tblGrid>
                <a:gridCol w="4032448"/>
              </a:tblGrid>
              <a:tr h="2107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Blæk skal bruges til data</a:t>
                      </a:r>
                    </a:p>
                  </a:txBody>
                  <a:tcPr>
                    <a:solidFill>
                      <a:schemeClr val="bg1">
                        <a:lumMod val="85000"/>
                      </a:schemeClr>
                    </a:solidFill>
                  </a:tcPr>
                </a:tc>
              </a:tr>
              <a:tr h="1440000">
                <a:tc>
                  <a:txBody>
                    <a:bodyPr/>
                    <a:lstStyle/>
                    <a:p>
                      <a:endParaRPr lang="da-DK" dirty="0"/>
                    </a:p>
                  </a:txBody>
                  <a:tcPr/>
                </a:tc>
              </a:tr>
              <a:tr h="1515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Undgå at lyve alt for meget</a:t>
                      </a:r>
                    </a:p>
                  </a:txBody>
                  <a:tcPr>
                    <a:solidFill>
                      <a:schemeClr val="bg1">
                        <a:lumMod val="85000"/>
                      </a:schemeClr>
                    </a:solidFill>
                  </a:tcPr>
                </a:tc>
              </a:tr>
              <a:tr h="1440000">
                <a:tc>
                  <a:txBody>
                    <a:bodyPr/>
                    <a:lstStyle/>
                    <a:p>
                      <a:endParaRPr lang="da-DK" dirty="0"/>
                    </a:p>
                  </a:txBody>
                  <a:tcPr/>
                </a:tc>
              </a:tr>
            </a:tbl>
          </a:graphicData>
        </a:graphic>
      </p:graphicFrame>
      <mc:AlternateContent xmlns:mc="http://schemas.openxmlformats.org/markup-compatibility/2006" xmlns:a14="http://schemas.microsoft.com/office/drawing/2010/main">
        <mc:Choice Requires="a14">
          <p:sp>
            <p:nvSpPr>
              <p:cNvPr id="7" name="Tekstfelt 6"/>
              <p:cNvSpPr txBox="1"/>
              <p:nvPr/>
            </p:nvSpPr>
            <p:spPr>
              <a:xfrm>
                <a:off x="4577372" y="2492896"/>
                <a:ext cx="4045915"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a-DK" b="0" i="1" smtClean="0">
                          <a:latin typeface="Cambria Math" panose="02040503050406030204" pitchFamily="18" charset="0"/>
                        </a:rPr>
                        <m:t>𝐷𝑎𝑡𝑎𝐼𝑛𝑘𝑅𝑎𝑡𝑖𝑜</m:t>
                      </m:r>
                      <m:r>
                        <a:rPr lang="da-DK" i="1" smtClean="0">
                          <a:latin typeface="Cambria Math" panose="02040503050406030204" pitchFamily="18" charset="0"/>
                        </a:rPr>
                        <m:t>=</m:t>
                      </m:r>
                      <m:f>
                        <m:fPr>
                          <m:ctrlPr>
                            <a:rPr lang="da-DK" i="1" smtClean="0">
                              <a:latin typeface="Cambria Math" panose="02040503050406030204" pitchFamily="18" charset="0"/>
                            </a:rPr>
                          </m:ctrlPr>
                        </m:fPr>
                        <m:num>
                          <m:r>
                            <a:rPr lang="da-DK" b="0" i="1" smtClean="0">
                              <a:latin typeface="Cambria Math" panose="02040503050406030204" pitchFamily="18" charset="0"/>
                            </a:rPr>
                            <m:t>𝐵𝑙</m:t>
                          </m:r>
                          <m:r>
                            <a:rPr lang="da-DK" b="0" i="1" smtClean="0">
                              <a:latin typeface="Cambria Math" panose="02040503050406030204" pitchFamily="18" charset="0"/>
                            </a:rPr>
                            <m:t>æ</m:t>
                          </m:r>
                          <m:r>
                            <a:rPr lang="da-DK" b="0" i="1" smtClean="0">
                              <a:latin typeface="Cambria Math" panose="02040503050406030204" pitchFamily="18" charset="0"/>
                            </a:rPr>
                            <m:t>𝑘</m:t>
                          </m:r>
                          <m:r>
                            <a:rPr lang="da-DK" b="0" i="1" smtClean="0">
                              <a:latin typeface="Cambria Math" panose="02040503050406030204" pitchFamily="18" charset="0"/>
                            </a:rPr>
                            <m:t> </m:t>
                          </m:r>
                          <m:r>
                            <a:rPr lang="da-DK" b="0" i="1" smtClean="0">
                              <a:latin typeface="Cambria Math" panose="02040503050406030204" pitchFamily="18" charset="0"/>
                            </a:rPr>
                            <m:t>𝑡𝑖𝑙</m:t>
                          </m:r>
                          <m:r>
                            <a:rPr lang="da-DK" b="0" i="1" smtClean="0">
                              <a:latin typeface="Cambria Math" panose="02040503050406030204" pitchFamily="18" charset="0"/>
                            </a:rPr>
                            <m:t> </m:t>
                          </m:r>
                          <m:r>
                            <a:rPr lang="da-DK" b="0" i="1" smtClean="0">
                              <a:latin typeface="Cambria Math" panose="02040503050406030204" pitchFamily="18" charset="0"/>
                            </a:rPr>
                            <m:t>𝑑𝑎𝑡𝑎</m:t>
                          </m:r>
                        </m:num>
                        <m:den>
                          <m:r>
                            <a:rPr lang="da-DK" b="0" i="1" smtClean="0">
                              <a:latin typeface="Cambria Math" panose="02040503050406030204" pitchFamily="18" charset="0"/>
                            </a:rPr>
                            <m:t>𝑇𝑜𝑡𝑎𝑙</m:t>
                          </m:r>
                          <m:r>
                            <a:rPr lang="da-DK" b="0" i="1" smtClean="0">
                              <a:latin typeface="Cambria Math" panose="02040503050406030204" pitchFamily="18" charset="0"/>
                            </a:rPr>
                            <m:t> </m:t>
                          </m:r>
                          <m:r>
                            <a:rPr lang="da-DK" b="0" i="1" smtClean="0">
                              <a:latin typeface="Cambria Math" panose="02040503050406030204" pitchFamily="18" charset="0"/>
                            </a:rPr>
                            <m:t>𝐵𝑙</m:t>
                          </m:r>
                          <m:r>
                            <a:rPr lang="da-DK" b="0" i="1" smtClean="0">
                              <a:latin typeface="Cambria Math" panose="02040503050406030204" pitchFamily="18" charset="0"/>
                            </a:rPr>
                            <m:t>æ</m:t>
                          </m:r>
                          <m:r>
                            <a:rPr lang="da-DK" b="0" i="1" smtClean="0">
                              <a:latin typeface="Cambria Math" panose="02040503050406030204" pitchFamily="18" charset="0"/>
                            </a:rPr>
                            <m:t>𝑘</m:t>
                          </m:r>
                          <m:r>
                            <a:rPr lang="da-DK" b="0" i="1" smtClean="0">
                              <a:latin typeface="Cambria Math" panose="02040503050406030204" pitchFamily="18" charset="0"/>
                            </a:rPr>
                            <m:t> </m:t>
                          </m:r>
                          <m:r>
                            <a:rPr lang="da-DK" b="0" i="1" smtClean="0">
                              <a:latin typeface="Cambria Math" panose="02040503050406030204" pitchFamily="18" charset="0"/>
                            </a:rPr>
                            <m:t>𝑖</m:t>
                          </m:r>
                          <m:r>
                            <a:rPr lang="da-DK" b="0" i="1" smtClean="0">
                              <a:latin typeface="Cambria Math" panose="02040503050406030204" pitchFamily="18" charset="0"/>
                            </a:rPr>
                            <m:t> </m:t>
                          </m:r>
                          <m:r>
                            <a:rPr lang="da-DK" b="0" i="1" smtClean="0">
                              <a:latin typeface="Cambria Math" panose="02040503050406030204" pitchFamily="18" charset="0"/>
                            </a:rPr>
                            <m:t>𝑑𝑖𝑎𝑔𝑟𝑎𝑚</m:t>
                          </m:r>
                        </m:den>
                      </m:f>
                    </m:oMath>
                  </m:oMathPara>
                </a14:m>
                <a:endParaRPr lang="da-DK" dirty="0" err="1" smtClean="0"/>
              </a:p>
            </p:txBody>
          </p:sp>
        </mc:Choice>
        <mc:Fallback xmlns="">
          <p:sp>
            <p:nvSpPr>
              <p:cNvPr id="7" name="Tekstfelt 6"/>
              <p:cNvSpPr txBox="1">
                <a:spLocks noRot="1" noChangeAspect="1" noMove="1" noResize="1" noEditPoints="1" noAdjustHandles="1" noChangeArrowheads="1" noChangeShapeType="1" noTextEdit="1"/>
              </p:cNvSpPr>
              <p:nvPr/>
            </p:nvSpPr>
            <p:spPr>
              <a:xfrm>
                <a:off x="4577372" y="2492896"/>
                <a:ext cx="4045915" cy="574516"/>
              </a:xfrm>
              <a:prstGeom prst="rect">
                <a:avLst/>
              </a:prstGeom>
              <a:blipFill rotWithShape="0">
                <a:blip r:embed="rId3" cstate="print"/>
                <a:stretch>
                  <a:fillRect/>
                </a:stretch>
              </a:blipFill>
            </p:spPr>
            <p:txBody>
              <a:bodyPr/>
              <a:lstStyle/>
              <a:p>
                <a:r>
                  <a:rPr lang="da-DK">
                    <a:noFill/>
                  </a:rPr>
                  <a:t> </a:t>
                </a:r>
              </a:p>
            </p:txBody>
          </p:sp>
        </mc:Fallback>
      </mc:AlternateContent>
      <mc:AlternateContent xmlns:mc="http://schemas.openxmlformats.org/markup-compatibility/2006" xmlns:a14="http://schemas.microsoft.com/office/drawing/2010/main">
        <mc:Choice Requires="a14">
          <p:sp>
            <p:nvSpPr>
              <p:cNvPr id="9" name="Tekstfelt 8"/>
              <p:cNvSpPr txBox="1"/>
              <p:nvPr/>
            </p:nvSpPr>
            <p:spPr>
              <a:xfrm>
                <a:off x="4848418" y="4261733"/>
                <a:ext cx="3612014"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a-DK" b="0" i="1" smtClean="0">
                          <a:latin typeface="Cambria Math" panose="02040503050406030204" pitchFamily="18" charset="0"/>
                        </a:rPr>
                        <m:t>𝐿𝑖𝑒𝐹𝑎𝑐𝑡𝑜𝑟</m:t>
                      </m:r>
                      <m:r>
                        <a:rPr lang="da-DK" i="1" smtClean="0">
                          <a:latin typeface="Cambria Math" panose="02040503050406030204" pitchFamily="18" charset="0"/>
                        </a:rPr>
                        <m:t>=</m:t>
                      </m:r>
                      <m:f>
                        <m:fPr>
                          <m:ctrlPr>
                            <a:rPr lang="da-DK" i="1" smtClean="0">
                              <a:latin typeface="Cambria Math" panose="02040503050406030204" pitchFamily="18" charset="0"/>
                            </a:rPr>
                          </m:ctrlPr>
                        </m:fPr>
                        <m:num>
                          <m:r>
                            <a:rPr lang="da-DK" b="0" i="1" smtClean="0">
                              <a:latin typeface="Cambria Math" panose="02040503050406030204" pitchFamily="18" charset="0"/>
                            </a:rPr>
                            <m:t>𝑉𝑖𝑠𝑡</m:t>
                          </m:r>
                          <m:r>
                            <a:rPr lang="da-DK" b="0" i="1" smtClean="0">
                              <a:latin typeface="Cambria Math" panose="02040503050406030204" pitchFamily="18" charset="0"/>
                            </a:rPr>
                            <m:t> æ</m:t>
                          </m:r>
                          <m:r>
                            <a:rPr lang="da-DK" b="0" i="1" smtClean="0">
                              <a:latin typeface="Cambria Math" panose="02040503050406030204" pitchFamily="18" charset="0"/>
                            </a:rPr>
                            <m:t>𝑛𝑑𝑟𝑖𝑛𝑔</m:t>
                          </m:r>
                          <m:r>
                            <a:rPr lang="da-DK" b="0" i="1" smtClean="0">
                              <a:latin typeface="Cambria Math" panose="02040503050406030204" pitchFamily="18" charset="0"/>
                            </a:rPr>
                            <m:t> </m:t>
                          </m:r>
                          <m:r>
                            <a:rPr lang="da-DK" b="0" i="1" smtClean="0">
                              <a:latin typeface="Cambria Math" panose="02040503050406030204" pitchFamily="18" charset="0"/>
                            </a:rPr>
                            <m:t>𝑖</m:t>
                          </m:r>
                          <m:r>
                            <a:rPr lang="da-DK" b="0" i="1" smtClean="0">
                              <a:latin typeface="Cambria Math" panose="02040503050406030204" pitchFamily="18" charset="0"/>
                            </a:rPr>
                            <m:t> </m:t>
                          </m:r>
                          <m:r>
                            <a:rPr lang="da-DK" b="0" i="1" smtClean="0">
                              <a:latin typeface="Cambria Math" panose="02040503050406030204" pitchFamily="18" charset="0"/>
                            </a:rPr>
                            <m:t>𝑑𝑎𝑡𝑎</m:t>
                          </m:r>
                        </m:num>
                        <m:den>
                          <m:r>
                            <a:rPr lang="da-DK" b="0" i="1" smtClean="0">
                              <a:latin typeface="Cambria Math" panose="02040503050406030204" pitchFamily="18" charset="0"/>
                            </a:rPr>
                            <m:t>𝑅𝑒𝑒𝑙</m:t>
                          </m:r>
                          <m:r>
                            <a:rPr lang="da-DK" b="0" i="1" smtClean="0">
                              <a:latin typeface="Cambria Math" panose="02040503050406030204" pitchFamily="18" charset="0"/>
                            </a:rPr>
                            <m:t> æ</m:t>
                          </m:r>
                          <m:r>
                            <a:rPr lang="da-DK" b="0" i="1" smtClean="0">
                              <a:latin typeface="Cambria Math" panose="02040503050406030204" pitchFamily="18" charset="0"/>
                            </a:rPr>
                            <m:t>𝑛𝑑𝑟𝑖𝑛𝑔</m:t>
                          </m:r>
                          <m:r>
                            <a:rPr lang="da-DK" b="0" i="1" smtClean="0">
                              <a:latin typeface="Cambria Math" panose="02040503050406030204" pitchFamily="18" charset="0"/>
                            </a:rPr>
                            <m:t> </m:t>
                          </m:r>
                          <m:r>
                            <a:rPr lang="da-DK" b="0" i="1" smtClean="0">
                              <a:latin typeface="Cambria Math" panose="02040503050406030204" pitchFamily="18" charset="0"/>
                            </a:rPr>
                            <m:t>𝑖</m:t>
                          </m:r>
                          <m:r>
                            <a:rPr lang="da-DK" b="0" i="1" smtClean="0">
                              <a:latin typeface="Cambria Math" panose="02040503050406030204" pitchFamily="18" charset="0"/>
                            </a:rPr>
                            <m:t> </m:t>
                          </m:r>
                          <m:r>
                            <a:rPr lang="da-DK" b="0" i="1" smtClean="0">
                              <a:latin typeface="Cambria Math" panose="02040503050406030204" pitchFamily="18" charset="0"/>
                            </a:rPr>
                            <m:t>𝑑𝑎𝑡𝑎</m:t>
                          </m:r>
                        </m:den>
                      </m:f>
                    </m:oMath>
                  </m:oMathPara>
                </a14:m>
                <a:endParaRPr lang="da-DK" dirty="0" err="1" smtClean="0"/>
              </a:p>
            </p:txBody>
          </p:sp>
        </mc:Choice>
        <mc:Fallback xmlns="">
          <p:sp>
            <p:nvSpPr>
              <p:cNvPr id="9" name="Tekstfelt 8"/>
              <p:cNvSpPr txBox="1">
                <a:spLocks noRot="1" noChangeAspect="1" noMove="1" noResize="1" noEditPoints="1" noAdjustHandles="1" noChangeArrowheads="1" noChangeShapeType="1" noTextEdit="1"/>
              </p:cNvSpPr>
              <p:nvPr/>
            </p:nvSpPr>
            <p:spPr>
              <a:xfrm>
                <a:off x="4848418" y="4261733"/>
                <a:ext cx="3612014" cy="574516"/>
              </a:xfrm>
              <a:prstGeom prst="rect">
                <a:avLst/>
              </a:prstGeom>
              <a:blipFill rotWithShape="0">
                <a:blip r:embed="rId4" cstate="print"/>
                <a:stretch>
                  <a:fillRect/>
                </a:stretch>
              </a:blipFill>
            </p:spPr>
            <p:txBody>
              <a:bodyPr/>
              <a:lstStyle/>
              <a:p>
                <a:r>
                  <a:rPr lang="da-DK">
                    <a:noFill/>
                  </a:rPr>
                  <a:t> </a:t>
                </a:r>
              </a:p>
            </p:txBody>
          </p:sp>
        </mc:Fallback>
      </mc:AlternateContent>
      <p:sp>
        <p:nvSpPr>
          <p:cNvPr id="8" name="Tekstfelt 7"/>
          <p:cNvSpPr txBox="1"/>
          <p:nvPr/>
        </p:nvSpPr>
        <p:spPr>
          <a:xfrm>
            <a:off x="5004048" y="4653136"/>
            <a:ext cx="936104" cy="123111"/>
          </a:xfrm>
          <a:prstGeom prst="rect">
            <a:avLst/>
          </a:prstGeom>
          <a:noFill/>
        </p:spPr>
        <p:txBody>
          <a:bodyPr wrap="square" lIns="0" tIns="0" rIns="0" bIns="0" rtlCol="0">
            <a:spAutoFit/>
          </a:bodyPr>
          <a:lstStyle/>
          <a:p>
            <a:r>
              <a:rPr lang="da-DK" sz="800" dirty="0" smtClean="0"/>
              <a:t>Tæt på 1 er godt</a:t>
            </a:r>
          </a:p>
        </p:txBody>
      </p:sp>
      <p:sp>
        <p:nvSpPr>
          <p:cNvPr id="11" name="Tekstfelt 10"/>
          <p:cNvSpPr txBox="1"/>
          <p:nvPr/>
        </p:nvSpPr>
        <p:spPr>
          <a:xfrm>
            <a:off x="4886561" y="2906918"/>
            <a:ext cx="936104" cy="123111"/>
          </a:xfrm>
          <a:prstGeom prst="rect">
            <a:avLst/>
          </a:prstGeom>
          <a:noFill/>
        </p:spPr>
        <p:txBody>
          <a:bodyPr wrap="square" lIns="0" tIns="0" rIns="0" bIns="0" rtlCol="0">
            <a:spAutoFit/>
          </a:bodyPr>
          <a:lstStyle/>
          <a:p>
            <a:r>
              <a:rPr lang="da-DK" sz="800" dirty="0" smtClean="0"/>
              <a:t>Tæt på 1 er godt</a:t>
            </a:r>
          </a:p>
        </p:txBody>
      </p:sp>
    </p:spTree>
    <p:extLst>
      <p:ext uri="{BB962C8B-B14F-4D97-AF65-F5344CB8AC3E}">
        <p14:creationId xmlns:p14="http://schemas.microsoft.com/office/powerpoint/2010/main" val="3336326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lav data-to-</a:t>
            </a:r>
            <a:r>
              <a:rPr lang="da-DK" dirty="0" err="1" smtClean="0"/>
              <a:t>ink</a:t>
            </a:r>
            <a:r>
              <a:rPr lang="da-DK" dirty="0" smtClean="0"/>
              <a:t> ratio</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16</a:t>
            </a:fld>
            <a:endParaRPr lang="da-DK"/>
          </a:p>
        </p:txBody>
      </p:sp>
      <p:grpSp>
        <p:nvGrpSpPr>
          <p:cNvPr id="10" name="Gruppe 9"/>
          <p:cNvGrpSpPr/>
          <p:nvPr/>
        </p:nvGrpSpPr>
        <p:grpSpPr>
          <a:xfrm>
            <a:off x="700919" y="1628800"/>
            <a:ext cx="4159113" cy="4464496"/>
            <a:chOff x="719138" y="1988840"/>
            <a:chExt cx="4159113" cy="4464496"/>
          </a:xfrm>
        </p:grpSpPr>
        <p:graphicFrame>
          <p:nvGraphicFramePr>
            <p:cNvPr id="11" name="Diagram 10"/>
            <p:cNvGraphicFramePr/>
            <p:nvPr>
              <p:extLst>
                <p:ext uri="{D42A27DB-BD31-4B8C-83A1-F6EECF244321}">
                  <p14:modId xmlns:p14="http://schemas.microsoft.com/office/powerpoint/2010/main" val="3253170880"/>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kstfelt 11"/>
            <p:cNvSpPr txBox="1"/>
            <p:nvPr/>
          </p:nvSpPr>
          <p:spPr>
            <a:xfrm>
              <a:off x="2267744" y="244179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3" name="Rektangel 12"/>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
        <p:nvSpPr>
          <p:cNvPr id="18" name="Pentagon 17"/>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Baggrundsfarven er irrelevant</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Baggrundsfarven er irrelevant for forståelse af data. Ydermere er der brugt en gradient på baggrundsfarven, der skaber lidt støj, når diagrammet ses i sammenhæng med andre ting på et slide.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Kategoriakselinjer ikke nødvendige</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Linjerne er svære at se ens på grund af graduering. Dertil giver de ikke megen værdi, idet der er datapunkter på de enkelte søjler. Dette er kun smart at have, når der ikke er datapunkter på selve tabellen.</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Datapunkter på værdilinjer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Datapunkterne øverste over værdilinjerne giver ikke  værdi, når der står datapunkter i søjlerne.</a:t>
            </a: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Versaler ikke godt</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Brugen af versaler til kategorierne gør dem svære at læse.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Signaturforklaring ikke nødvendig</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Det er ikke nødvendigt at have en signaturforklaring, når der kun er en serie af data.</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Overdrevne datapunkter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Datapunkterne på søjlerne er store og fede. Faktisk er de det største på hele diagrammet. Dette er problematisk. Det største burde være titlen.</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p:txBody>
      </p:sp>
    </p:spTree>
    <p:extLst>
      <p:ext uri="{BB962C8B-B14F-4D97-AF65-F5344CB8AC3E}">
        <p14:creationId xmlns:p14="http://schemas.microsoft.com/office/powerpoint/2010/main" val="3223566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a:t>
            </a:r>
            <a:r>
              <a:rPr lang="da-DK" dirty="0" err="1" smtClean="0"/>
              <a:t>LieFactor</a:t>
            </a:r>
            <a:r>
              <a:rPr lang="da-DK" dirty="0" smtClean="0"/>
              <a:t> med 3D pie-</a:t>
            </a:r>
            <a:r>
              <a:rPr lang="da-DK" dirty="0" err="1" smtClean="0"/>
              <a:t>chart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17</a:t>
            </a:fld>
            <a:endParaRPr lang="da-DK"/>
          </a:p>
        </p:txBody>
      </p:sp>
      <p:grpSp>
        <p:nvGrpSpPr>
          <p:cNvPr id="4" name="Gruppe 3"/>
          <p:cNvGrpSpPr/>
          <p:nvPr/>
        </p:nvGrpSpPr>
        <p:grpSpPr>
          <a:xfrm>
            <a:off x="700919" y="1628800"/>
            <a:ext cx="4159113" cy="4464496"/>
            <a:chOff x="719138" y="1988840"/>
            <a:chExt cx="4159113" cy="4464496"/>
          </a:xfrm>
        </p:grpSpPr>
        <p:graphicFrame>
          <p:nvGraphicFramePr>
            <p:cNvPr id="5" name="Diagram 4"/>
            <p:cNvGraphicFramePr/>
            <p:nvPr>
              <p:extLst>
                <p:ext uri="{D42A27DB-BD31-4B8C-83A1-F6EECF244321}">
                  <p14:modId xmlns:p14="http://schemas.microsoft.com/office/powerpoint/2010/main" val="3688285179"/>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7" name="Rektangel 6"/>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
        <p:nvSpPr>
          <p:cNvPr id="8" name="Pentagon 7"/>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Proportioner kan ikke ses</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Det er svært at se meget mere, end at tre af dem ser ud til at være omkring 25%. Men præcis hvor store er svært.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Endnu vanskeligere bliver det at sammenligne for- og baggrund på grund af forskellene i perspektiver.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Mennesker er generelt ikke fantastiske til at opfatte størrelser korrekt i 3D.</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Unødig brug af blæk</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3D effekten opnås ved at bruge en masse farve på det. Det er pænt og smart i en marketingpræsentation, men formålet med diagrammer er at vise tal rigtigt og bruge dem til analyser. Til dette formål er det ikke hensigtsmæssigt.</a:t>
            </a:r>
          </a:p>
        </p:txBody>
      </p:sp>
    </p:spTree>
    <p:extLst>
      <p:ext uri="{BB962C8B-B14F-4D97-AF65-F5344CB8AC3E}">
        <p14:creationId xmlns:p14="http://schemas.microsoft.com/office/powerpoint/2010/main" val="9703096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Eksempel på </a:t>
            </a:r>
            <a:r>
              <a:rPr lang="da-DK" dirty="0" err="1" smtClean="0"/>
              <a:t>LieFactor</a:t>
            </a:r>
            <a:r>
              <a:rPr lang="da-DK" dirty="0" smtClean="0"/>
              <a:t> med 3D og størrelser på delene i en lagkage</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18</a:t>
            </a:fld>
            <a:endParaRPr lang="da-DK"/>
          </a:p>
        </p:txBody>
      </p:sp>
      <p:sp>
        <p:nvSpPr>
          <p:cNvPr id="4" name="Pentagon 3"/>
          <p:cNvSpPr/>
          <p:nvPr/>
        </p:nvSpPr>
        <p:spPr bwMode="auto">
          <a:xfrm flipH="1">
            <a:off x="5076056" y="1628800"/>
            <a:ext cx="3816424"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Perspektivet gør det muligt at sammenligne</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 to udsnit i lagkagediagrammerne her til venstre er lige store. De udgør begge 24% </a:t>
            </a:r>
            <a:r>
              <a:rPr lang="da-DK" sz="800" dirty="0">
                <a:latin typeface="Verdana" pitchFamily="34" charset="0"/>
              </a:rPr>
              <a:t>a</a:t>
            </a:r>
            <a:r>
              <a:rPr lang="da-DK" sz="800" dirty="0" smtClean="0">
                <a:latin typeface="Verdana" pitchFamily="34" charset="0"/>
              </a:rPr>
              <a:t>f total: Undgå 3D.</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Kigger vi på størrelserne er udsnittene, så er det tydeligt, at det forvendte udsnit er markant større end det, der vender bagud. Her er perspektivet med til at snyde øjet, så vi får et forkert indtryk af proportionerne i diagrammet.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Læren er: Undgå 3D.</a:t>
            </a:r>
          </a:p>
        </p:txBody>
      </p:sp>
      <p:graphicFrame>
        <p:nvGraphicFramePr>
          <p:cNvPr id="13" name="Diagram 12"/>
          <p:cNvGraphicFramePr/>
          <p:nvPr>
            <p:extLst>
              <p:ext uri="{D42A27DB-BD31-4B8C-83A1-F6EECF244321}">
                <p14:modId xmlns:p14="http://schemas.microsoft.com/office/powerpoint/2010/main" val="1241425363"/>
              </p:ext>
            </p:extLst>
          </p:nvPr>
        </p:nvGraphicFramePr>
        <p:xfrm>
          <a:off x="755576" y="1628800"/>
          <a:ext cx="4140894"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kstfelt 13"/>
          <p:cNvSpPr txBox="1"/>
          <p:nvPr/>
        </p:nvSpPr>
        <p:spPr>
          <a:xfrm>
            <a:off x="3957551" y="3665929"/>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5" name="Rektangel 14"/>
          <p:cNvSpPr/>
          <p:nvPr/>
        </p:nvSpPr>
        <p:spPr>
          <a:xfrm>
            <a:off x="791146" y="5949280"/>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aphicFrame>
        <p:nvGraphicFramePr>
          <p:cNvPr id="10" name="Diagram 9"/>
          <p:cNvGraphicFramePr/>
          <p:nvPr>
            <p:extLst>
              <p:ext uri="{D42A27DB-BD31-4B8C-83A1-F6EECF244321}">
                <p14:modId xmlns:p14="http://schemas.microsoft.com/office/powerpoint/2010/main" val="573690485"/>
              </p:ext>
            </p:extLst>
          </p:nvPr>
        </p:nvGraphicFramePr>
        <p:xfrm>
          <a:off x="757523" y="3789040"/>
          <a:ext cx="4140894" cy="216024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kstfelt 10"/>
          <p:cNvSpPr txBox="1"/>
          <p:nvPr/>
        </p:nvSpPr>
        <p:spPr>
          <a:xfrm>
            <a:off x="3959498" y="5826169"/>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Tree>
    <p:extLst>
      <p:ext uri="{BB962C8B-B14F-4D97-AF65-F5344CB8AC3E}">
        <p14:creationId xmlns:p14="http://schemas.microsoft.com/office/powerpoint/2010/main" val="3504549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424862" cy="762000"/>
          </a:xfrm>
        </p:spPr>
        <p:txBody>
          <a:bodyPr/>
          <a:lstStyle/>
          <a:p>
            <a:r>
              <a:rPr lang="da-DK" dirty="0" smtClean="0"/>
              <a:t>Eksempel på </a:t>
            </a:r>
            <a:r>
              <a:rPr lang="da-DK" dirty="0" err="1" smtClean="0"/>
              <a:t>LieFactor</a:t>
            </a:r>
            <a:r>
              <a:rPr lang="da-DK" dirty="0" smtClean="0"/>
              <a:t> med 3D column-</a:t>
            </a:r>
            <a:r>
              <a:rPr lang="da-DK" dirty="0" err="1" smtClean="0"/>
              <a:t>chart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19</a:t>
            </a:fld>
            <a:endParaRPr lang="da-DK"/>
          </a:p>
        </p:txBody>
      </p:sp>
      <p:grpSp>
        <p:nvGrpSpPr>
          <p:cNvPr id="10" name="Gruppe 9"/>
          <p:cNvGrpSpPr/>
          <p:nvPr/>
        </p:nvGrpSpPr>
        <p:grpSpPr>
          <a:xfrm>
            <a:off x="700919" y="1628800"/>
            <a:ext cx="4159113" cy="4464496"/>
            <a:chOff x="719138" y="1988840"/>
            <a:chExt cx="4159113" cy="4464496"/>
          </a:xfrm>
        </p:grpSpPr>
        <p:graphicFrame>
          <p:nvGraphicFramePr>
            <p:cNvPr id="11" name="Diagram 10"/>
            <p:cNvGraphicFramePr/>
            <p:nvPr>
              <p:extLst>
                <p:ext uri="{D42A27DB-BD31-4B8C-83A1-F6EECF244321}">
                  <p14:modId xmlns:p14="http://schemas.microsoft.com/office/powerpoint/2010/main" val="1855550207"/>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kstfelt 11"/>
            <p:cNvSpPr txBox="1"/>
            <p:nvPr/>
          </p:nvSpPr>
          <p:spPr>
            <a:xfrm>
              <a:off x="2267744" y="244179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3" name="Rektangel 12"/>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
        <p:nvSpPr>
          <p:cNvPr id="18" name="Pentagon 17"/>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Svært at se tallene</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Det er ikke muligt at tilføje værdierne på de enkelte søjler, da de så skygger for resten. Vi skal derfor kigge på højden af en søjle og følge den ud til siden, men vi skal følge den ”skævt” langs de viste linjer og ikke lige, som vi plejer. Og når vi er ved værdierne, hvor er det vi skal tage fra? Der er jo fire hjørner med forskellige højder på et sådant diagram. Hvor skal vi kigge fra?</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Tal kan gemme sig</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Lig mærke til hvordan andelen af mænd med en gymnasial uddannelse er lidt svær at finde bag ved kvinderne.</a:t>
            </a:r>
            <a:br>
              <a:rPr lang="da-DK" sz="800" dirty="0" smtClean="0">
                <a:latin typeface="Verdana" pitchFamily="34" charset="0"/>
              </a:rPr>
            </a:b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Alt for meget blæk</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Der er 12 datapunkter, men de fylder vildt meget visuelt og er svære at overskue. Der er brugt ”for meget blæk” til at vise de data.</a:t>
            </a: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Konklusion: Undgå 3D</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Konklusionen er at 3D skal undgås med mindre det virkelig er nødvendigt med den ekstra dimension. Hvis det er nødvendigt, så er det dog nogle andre end de diagramtyper vi kigger på her, der skal bruges. 3D er kun godt når det tilføjer værdi til diagrammet(= flere data bliver synlige fordi der er tre dimensioner).</a:t>
            </a:r>
          </a:p>
        </p:txBody>
      </p:sp>
    </p:spTree>
    <p:extLst>
      <p:ext uri="{BB962C8B-B14F-4D97-AF65-F5344CB8AC3E}">
        <p14:creationId xmlns:p14="http://schemas.microsoft.com/office/powerpoint/2010/main" val="3066329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Hvad er et diagram?</a:t>
            </a:r>
            <a:endParaRPr lang="da-DK" dirty="0"/>
          </a:p>
        </p:txBody>
      </p:sp>
      <p:sp>
        <p:nvSpPr>
          <p:cNvPr id="3" name="Pladsholder til indhold 2"/>
          <p:cNvSpPr>
            <a:spLocks noGrp="1"/>
          </p:cNvSpPr>
          <p:nvPr>
            <p:ph idx="1"/>
          </p:nvPr>
        </p:nvSpPr>
        <p:spPr/>
        <p:txBody>
          <a:bodyPr anchor="ctr"/>
          <a:lstStyle/>
          <a:p>
            <a:pPr marL="261938" indent="0">
              <a:buNone/>
            </a:pPr>
            <a:r>
              <a:rPr lang="en-US" sz="2400" i="1" dirty="0" smtClean="0"/>
              <a:t>“A </a:t>
            </a:r>
            <a:r>
              <a:rPr lang="en-US" sz="2400" i="1" dirty="0"/>
              <a:t>chart is a graphical representation of data, in which </a:t>
            </a:r>
            <a:r>
              <a:rPr lang="en-US" sz="2400" i="1" dirty="0" smtClean="0"/>
              <a:t>the </a:t>
            </a:r>
            <a:r>
              <a:rPr lang="en-US" sz="2400" i="1" dirty="0"/>
              <a:t>data is represented by </a:t>
            </a:r>
            <a:r>
              <a:rPr lang="en-US" sz="2400" i="1" dirty="0" smtClean="0"/>
              <a:t>symbols. A </a:t>
            </a:r>
            <a:r>
              <a:rPr lang="en-US" sz="2400" i="1" dirty="0"/>
              <a:t>chart can represent tabular numeric data, functions or some kinds of qualitative </a:t>
            </a:r>
            <a:r>
              <a:rPr lang="en-US" sz="2400" i="1" dirty="0" smtClean="0"/>
              <a:t>structures”</a:t>
            </a:r>
          </a:p>
          <a:p>
            <a:pPr marL="0" indent="0" algn="ctr">
              <a:buNone/>
            </a:pPr>
            <a:endParaRPr lang="en-US" sz="2400" dirty="0"/>
          </a:p>
          <a:p>
            <a:pPr marL="0" indent="0" algn="ctr">
              <a:buNone/>
            </a:pPr>
            <a:r>
              <a:rPr lang="en-US" sz="1200" dirty="0" err="1" smtClean="0"/>
              <a:t>Kilde</a:t>
            </a:r>
            <a:r>
              <a:rPr lang="en-US" sz="1200" dirty="0" smtClean="0"/>
              <a:t>: Wikipedia</a:t>
            </a:r>
            <a:endParaRPr lang="da-DK" sz="1200"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2</a:t>
            </a:fld>
            <a:endParaRPr lang="da-DK"/>
          </a:p>
        </p:txBody>
      </p:sp>
    </p:spTree>
    <p:extLst>
      <p:ext uri="{BB962C8B-B14F-4D97-AF65-F5344CB8AC3E}">
        <p14:creationId xmlns:p14="http://schemas.microsoft.com/office/powerpoint/2010/main" val="863214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p:cNvPicPr>
            <a:picLocks noChangeAspect="1"/>
          </p:cNvPicPr>
          <p:nvPr/>
        </p:nvPicPr>
        <p:blipFill rotWithShape="1">
          <a:blip r:embed="rId3" cstate="print">
            <a:extLst>
              <a:ext uri="{28A0092B-C50C-407E-A947-70E740481C1C}">
                <a14:useLocalDpi xmlns:a14="http://schemas.microsoft.com/office/drawing/2010/main" val="0"/>
              </a:ext>
            </a:extLst>
          </a:blip>
          <a:srcRect t="-505" r="9086"/>
          <a:stretch/>
        </p:blipFill>
        <p:spPr>
          <a:xfrm>
            <a:off x="0" y="-27384"/>
            <a:ext cx="9180512" cy="6885384"/>
          </a:xfrm>
          <a:prstGeom prst="rect">
            <a:avLst/>
          </a:prstGeom>
        </p:spPr>
      </p:pic>
      <p:sp>
        <p:nvSpPr>
          <p:cNvPr id="5" name="Tekstfelt 4"/>
          <p:cNvSpPr txBox="1"/>
          <p:nvPr/>
        </p:nvSpPr>
        <p:spPr>
          <a:xfrm>
            <a:off x="3563888" y="5949280"/>
            <a:ext cx="6300192" cy="738664"/>
          </a:xfrm>
          <a:prstGeom prst="rect">
            <a:avLst/>
          </a:prstGeom>
          <a:noFill/>
        </p:spPr>
        <p:txBody>
          <a:bodyPr wrap="square" lIns="0" tIns="0" rIns="0" bIns="0" rtlCol="0">
            <a:spAutoFit/>
          </a:bodyPr>
          <a:lstStyle/>
          <a:p>
            <a:r>
              <a:rPr lang="da-DK" sz="4800" b="1" dirty="0" smtClean="0">
                <a:solidFill>
                  <a:schemeClr val="bg1"/>
                </a:solidFill>
              </a:rPr>
              <a:t>3D? Just </a:t>
            </a:r>
            <a:r>
              <a:rPr lang="da-DK" sz="4800" b="1" dirty="0" err="1" smtClean="0">
                <a:solidFill>
                  <a:schemeClr val="bg1"/>
                </a:solidFill>
              </a:rPr>
              <a:t>say</a:t>
            </a:r>
            <a:r>
              <a:rPr lang="da-DK" sz="4800" b="1" dirty="0" smtClean="0">
                <a:solidFill>
                  <a:schemeClr val="bg1"/>
                </a:solidFill>
              </a:rPr>
              <a:t> </a:t>
            </a:r>
            <a:r>
              <a:rPr lang="da-DK" sz="4800" b="1" dirty="0" err="1" smtClean="0">
                <a:solidFill>
                  <a:schemeClr val="bg1"/>
                </a:solidFill>
              </a:rPr>
              <a:t>no</a:t>
            </a:r>
            <a:endParaRPr lang="da-DK" sz="4800" b="1" dirty="0" smtClean="0">
              <a:solidFill>
                <a:schemeClr val="bg1"/>
              </a:solidFill>
            </a:endParaRPr>
          </a:p>
        </p:txBody>
      </p:sp>
      <p:sp>
        <p:nvSpPr>
          <p:cNvPr id="2" name="Pladsholder til slidenummer 1"/>
          <p:cNvSpPr>
            <a:spLocks noGrp="1"/>
          </p:cNvSpPr>
          <p:nvPr>
            <p:ph type="sldNum" sz="quarter" idx="11"/>
          </p:nvPr>
        </p:nvSpPr>
        <p:spPr/>
        <p:txBody>
          <a:bodyPr/>
          <a:lstStyle/>
          <a:p>
            <a:fld id="{E2E1D250-0014-450E-ADD3-929C6907FF4E}" type="slidenum">
              <a:rPr lang="da-DK" smtClean="0"/>
              <a:pPr/>
              <a:t>20</a:t>
            </a:fld>
            <a:endParaRPr lang="da-DK"/>
          </a:p>
        </p:txBody>
      </p:sp>
    </p:spTree>
    <p:extLst>
      <p:ext uri="{BB962C8B-B14F-4D97-AF65-F5344CB8AC3E}">
        <p14:creationId xmlns:p14="http://schemas.microsoft.com/office/powerpoint/2010/main" val="41514912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a:t>
            </a:r>
            <a:r>
              <a:rPr lang="da-DK" dirty="0" err="1" smtClean="0"/>
              <a:t>LieFactor</a:t>
            </a:r>
            <a:r>
              <a:rPr lang="da-DK" dirty="0" smtClean="0"/>
              <a:t> med farver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21</a:t>
            </a:fld>
            <a:endParaRPr lang="da-DK"/>
          </a:p>
        </p:txBody>
      </p:sp>
      <p:sp>
        <p:nvSpPr>
          <p:cNvPr id="4" name="Pentagon 3"/>
          <p:cNvSpPr/>
          <p:nvPr/>
        </p:nvSpPr>
        <p:spPr bwMode="auto">
          <a:xfrm flipH="1">
            <a:off x="5148064" y="1628800"/>
            <a:ext cx="3816424" cy="444301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Farver antyder sammenhæng</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Når farver eller mønstre varieres, så vil dem, der er ensfarvet synes at hænge sammen. Det samme gælder, hvis der er nuancer af samme farve.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Hvis det er meningen med dette diagram at sige, </a:t>
            </a:r>
            <a:r>
              <a:rPr lang="da-DK" sz="800" dirty="0">
                <a:latin typeface="Verdana" pitchFamily="34" charset="0"/>
              </a:rPr>
              <a:t>a</a:t>
            </a:r>
            <a:r>
              <a:rPr lang="da-DK" sz="800" dirty="0" smtClean="0">
                <a:latin typeface="Verdana" pitchFamily="34" charset="0"/>
              </a:rPr>
              <a:t>t over 75% af kvinderne ikke har en videregående uddannelse, så er det super, da det tiltrækker opmærksomhed. Hvis dette ikke er formålet, så er det problematisk.</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Udnyt denne sammenhæng til at vise, hvad der er tæt på hinanden ved at de enten er samme farve eller er nuancer af en farve.</a:t>
            </a:r>
          </a:p>
        </p:txBody>
      </p:sp>
      <p:grpSp>
        <p:nvGrpSpPr>
          <p:cNvPr id="11" name="Gruppe 10"/>
          <p:cNvGrpSpPr/>
          <p:nvPr/>
        </p:nvGrpSpPr>
        <p:grpSpPr>
          <a:xfrm>
            <a:off x="686300" y="1607314"/>
            <a:ext cx="4173732" cy="4464496"/>
            <a:chOff x="686300" y="1967354"/>
            <a:chExt cx="4173732" cy="4464496"/>
          </a:xfrm>
        </p:grpSpPr>
        <p:graphicFrame>
          <p:nvGraphicFramePr>
            <p:cNvPr id="8" name="Diagram 7"/>
            <p:cNvGraphicFramePr/>
            <p:nvPr>
              <p:extLst>
                <p:ext uri="{D42A27DB-BD31-4B8C-83A1-F6EECF244321}">
                  <p14:modId xmlns:p14="http://schemas.microsoft.com/office/powerpoint/2010/main" val="529159329"/>
                </p:ext>
              </p:extLst>
            </p:nvPr>
          </p:nvGraphicFramePr>
          <p:xfrm>
            <a:off x="686300" y="1967354"/>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felt 8"/>
            <p:cNvSpPr txBox="1"/>
            <p:nvPr/>
          </p:nvSpPr>
          <p:spPr>
            <a:xfrm>
              <a:off x="2267744" y="244179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0" name="Rektangel 9"/>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Tree>
    <p:extLst>
      <p:ext uri="{BB962C8B-B14F-4D97-AF65-F5344CB8AC3E}">
        <p14:creationId xmlns:p14="http://schemas.microsoft.com/office/powerpoint/2010/main" val="3096619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a:t>
            </a:r>
            <a:r>
              <a:rPr lang="da-DK" dirty="0" err="1" smtClean="0"/>
              <a:t>LieFactor</a:t>
            </a:r>
            <a:r>
              <a:rPr lang="da-DK" dirty="0" smtClean="0"/>
              <a:t> med baglæns tid</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22</a:t>
            </a:fld>
            <a:endParaRPr lang="da-DK"/>
          </a:p>
        </p:txBody>
      </p:sp>
      <p:sp>
        <p:nvSpPr>
          <p:cNvPr id="4" name="Pentagon 3"/>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Tiden går baglæns</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X-aksen (der er den eneste, der må indeholde en tidsdimension) går baglæns i dette eksempel. Resultatet bliver, at vi ser et fald i antallet af kvinder, der har en længere videregående uddannelse.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Konklusionen vi drager er forkert. Det skyldes, at vi ser tid som noget, der bevæger sig fra venstre mod højre og ikke omvendt. Tid skal derfor ALTID gå fra venstre mod højre.</a:t>
            </a:r>
          </a:p>
        </p:txBody>
      </p:sp>
      <p:graphicFrame>
        <p:nvGraphicFramePr>
          <p:cNvPr id="13" name="Diagram 12"/>
          <p:cNvGraphicFramePr/>
          <p:nvPr>
            <p:extLst>
              <p:ext uri="{D42A27DB-BD31-4B8C-83A1-F6EECF244321}">
                <p14:modId xmlns:p14="http://schemas.microsoft.com/office/powerpoint/2010/main" val="2257935441"/>
              </p:ext>
            </p:extLst>
          </p:nvPr>
        </p:nvGraphicFramePr>
        <p:xfrm>
          <a:off x="737357" y="162880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5" name="Rektangel 14"/>
          <p:cNvSpPr/>
          <p:nvPr/>
        </p:nvSpPr>
        <p:spPr>
          <a:xfrm>
            <a:off x="719138" y="573325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spTree>
    <p:extLst>
      <p:ext uri="{BB962C8B-B14F-4D97-AF65-F5344CB8AC3E}">
        <p14:creationId xmlns:p14="http://schemas.microsoft.com/office/powerpoint/2010/main" val="4514119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a:t>
            </a:r>
            <a:r>
              <a:rPr lang="da-DK" dirty="0" err="1" smtClean="0"/>
              <a:t>LieFactor</a:t>
            </a:r>
            <a:r>
              <a:rPr lang="da-DK" dirty="0" smtClean="0"/>
              <a:t> med forkerte afstande i tid</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23</a:t>
            </a:fld>
            <a:endParaRPr lang="da-DK"/>
          </a:p>
        </p:txBody>
      </p:sp>
      <p:sp>
        <p:nvSpPr>
          <p:cNvPr id="4" name="Pentagon 3"/>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Der mangler år i dataene</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Umiddelbart ser det ud til, at der har været en stejl stigning fra 2006 til 2010. Dette er dog ikke tilfældet. Årsagen er, at årene 2007, 2008 og 2009 er fjernet i datasættet og x-aksen er ikke korrigeret så afstanden fra 2006 til 2010 bliver tilsvarende længere. Herved får vi en forkert hældning.</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Husk altid at korrigere for afstande i tid, der ikke er helt ens, når x-aksen designes.</a:t>
            </a:r>
            <a:endParaRPr lang="da-DK" sz="800" dirty="0">
              <a:latin typeface="Verdana" pitchFamily="34" charset="0"/>
            </a:endParaRPr>
          </a:p>
        </p:txBody>
      </p:sp>
      <p:graphicFrame>
        <p:nvGraphicFramePr>
          <p:cNvPr id="13" name="Diagram 12"/>
          <p:cNvGraphicFramePr/>
          <p:nvPr>
            <p:extLst>
              <p:ext uri="{D42A27DB-BD31-4B8C-83A1-F6EECF244321}">
                <p14:modId xmlns:p14="http://schemas.microsoft.com/office/powerpoint/2010/main" val="3038687814"/>
              </p:ext>
            </p:extLst>
          </p:nvPr>
        </p:nvGraphicFramePr>
        <p:xfrm>
          <a:off x="737357" y="162880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5" name="Rektangel 14"/>
          <p:cNvSpPr/>
          <p:nvPr/>
        </p:nvSpPr>
        <p:spPr>
          <a:xfrm>
            <a:off x="719138" y="573325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spTree>
    <p:extLst>
      <p:ext uri="{BB962C8B-B14F-4D97-AF65-F5344CB8AC3E}">
        <p14:creationId xmlns:p14="http://schemas.microsoft.com/office/powerpoint/2010/main" val="17802818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a:t>
            </a:r>
            <a:r>
              <a:rPr lang="da-DK" dirty="0" err="1" smtClean="0"/>
              <a:t>LieFactor</a:t>
            </a:r>
            <a:r>
              <a:rPr lang="da-DK" dirty="0" smtClean="0"/>
              <a:t> med skalaer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24</a:t>
            </a:fld>
            <a:endParaRPr lang="da-DK"/>
          </a:p>
        </p:txBody>
      </p:sp>
      <p:sp>
        <p:nvSpPr>
          <p:cNvPr id="4" name="Pentagon 3"/>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Proportioner på tallene</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Hvis der ikke var angivet værdier, ville det se ud til, at der var markant flere kvinder med en erhvervsuddannelse end en gymnasial uddannelse. Dette er dog ikke korrekt, idet der kun er 3%-points forskel. Den store forskel på grafen skyldes, at diagrammet først starter ved 24,5% og slutter ved 29%. Herved kan man få en mindre ændring til at se stor ud.</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Umuligt at se den ”skårne” akse</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I nogen tilfælde er det fornuftigt at skære en akse over for at se forskelle i tal, der ellers ser ens ud, men det skal tydeligt angives, at det er det der er gjort. Dette kan man slet ikke se i dette diagram.</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Bemærk</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 øvrige datapunkter er forsvundet, idet de er under de 24,5% der er sat ind som et skæringspunkt på skalaen.</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BONUS: Flere skalaer skal være ens</a:t>
            </a:r>
            <a:endParaRPr lang="da-DK" sz="800" b="1" u="sng"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Når der er mere end et diagram på en side, der viser data med relation til hinanden, er det vigtigt at der enten er forskel på typen af diagram eller også at skalaerne er ens. Ellers er det ikke muligt at sammenligne størrelser på tværs af diagrammerne, og det er problematisk.</a:t>
            </a:r>
          </a:p>
        </p:txBody>
      </p:sp>
      <p:grpSp>
        <p:nvGrpSpPr>
          <p:cNvPr id="11" name="Gruppe 10"/>
          <p:cNvGrpSpPr/>
          <p:nvPr/>
        </p:nvGrpSpPr>
        <p:grpSpPr>
          <a:xfrm>
            <a:off x="719138" y="1628800"/>
            <a:ext cx="4159113" cy="4464496"/>
            <a:chOff x="719138" y="1988840"/>
            <a:chExt cx="4159113" cy="4464496"/>
          </a:xfrm>
        </p:grpSpPr>
        <p:graphicFrame>
          <p:nvGraphicFramePr>
            <p:cNvPr id="8" name="Diagram 7"/>
            <p:cNvGraphicFramePr/>
            <p:nvPr>
              <p:extLst>
                <p:ext uri="{D42A27DB-BD31-4B8C-83A1-F6EECF244321}">
                  <p14:modId xmlns:p14="http://schemas.microsoft.com/office/powerpoint/2010/main" val="1912888381"/>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felt 8"/>
            <p:cNvSpPr txBox="1"/>
            <p:nvPr/>
          </p:nvSpPr>
          <p:spPr>
            <a:xfrm>
              <a:off x="2267744" y="244179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0" name="Rektangel 9"/>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Tree>
    <p:extLst>
      <p:ext uri="{BB962C8B-B14F-4D97-AF65-F5344CB8AC3E}">
        <p14:creationId xmlns:p14="http://schemas.microsoft.com/office/powerpoint/2010/main" val="375346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Eksempel på </a:t>
            </a:r>
            <a:r>
              <a:rPr lang="da-DK" dirty="0" err="1" smtClean="0"/>
              <a:t>LieFactor</a:t>
            </a:r>
            <a:r>
              <a:rPr lang="da-DK" dirty="0" smtClean="0"/>
              <a:t> med forskellige skalaer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25</a:t>
            </a:fld>
            <a:endParaRPr lang="da-DK"/>
          </a:p>
        </p:txBody>
      </p:sp>
      <p:sp>
        <p:nvSpPr>
          <p:cNvPr id="4" name="Pentagon 3"/>
          <p:cNvSpPr/>
          <p:nvPr/>
        </p:nvSpPr>
        <p:spPr bwMode="auto">
          <a:xfrm flipH="1">
            <a:off x="5076056" y="1628800"/>
            <a:ext cx="3816424"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Ens diagrammer skal have ens skalaer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Diagrammer af samme type skal have samme skala. Dette skyldes, at læseren hurtigt skimmer diagrammerne og vil sammenligne størrelserne på elementerne (her søjlerne) og drager konklusioner.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Til venstre tyder noget på at mænd er mere veluddannet end kvinder. Dette er dog snyd, idet skalaen for kvindernes data har maksimum på 50%, mens mændenes har på 40%. Et tilfældigt tal vil altså fylde mere hos mændene end hos kvinderne i den måde, diagrammerne er designet på.</a:t>
            </a:r>
          </a:p>
        </p:txBody>
      </p:sp>
      <p:graphicFrame>
        <p:nvGraphicFramePr>
          <p:cNvPr id="13" name="Diagram 12"/>
          <p:cNvGraphicFramePr/>
          <p:nvPr>
            <p:extLst>
              <p:ext uri="{D42A27DB-BD31-4B8C-83A1-F6EECF244321}">
                <p14:modId xmlns:p14="http://schemas.microsoft.com/office/powerpoint/2010/main" val="4196046375"/>
              </p:ext>
            </p:extLst>
          </p:nvPr>
        </p:nvGraphicFramePr>
        <p:xfrm>
          <a:off x="755576" y="1628800"/>
          <a:ext cx="4140894"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kstfelt 13"/>
          <p:cNvSpPr txBox="1"/>
          <p:nvPr/>
        </p:nvSpPr>
        <p:spPr>
          <a:xfrm>
            <a:off x="3957551" y="3665929"/>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5" name="Rektangel 14"/>
          <p:cNvSpPr/>
          <p:nvPr/>
        </p:nvSpPr>
        <p:spPr>
          <a:xfrm>
            <a:off x="791146" y="5949280"/>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aphicFrame>
        <p:nvGraphicFramePr>
          <p:cNvPr id="8" name="Diagram 7"/>
          <p:cNvGraphicFramePr/>
          <p:nvPr>
            <p:extLst>
              <p:ext uri="{D42A27DB-BD31-4B8C-83A1-F6EECF244321}">
                <p14:modId xmlns:p14="http://schemas.microsoft.com/office/powerpoint/2010/main" val="4068861079"/>
              </p:ext>
            </p:extLst>
          </p:nvPr>
        </p:nvGraphicFramePr>
        <p:xfrm>
          <a:off x="755576" y="3789040"/>
          <a:ext cx="4140894" cy="21602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felt 8"/>
          <p:cNvSpPr txBox="1"/>
          <p:nvPr/>
        </p:nvSpPr>
        <p:spPr>
          <a:xfrm>
            <a:off x="3957551" y="5826169"/>
            <a:ext cx="1260574" cy="123111"/>
          </a:xfrm>
          <a:prstGeom prst="rect">
            <a:avLst/>
          </a:prstGeom>
          <a:noFill/>
        </p:spPr>
        <p:txBody>
          <a:bodyPr wrap="square" lIns="0" tIns="0" rIns="0" bIns="0" rtlCol="0">
            <a:spAutoFit/>
          </a:bodyPr>
          <a:lstStyle/>
          <a:p>
            <a:r>
              <a:rPr lang="da-DK" sz="800" dirty="0" smtClean="0"/>
              <a:t>100%=1.891.999</a:t>
            </a:r>
            <a:endParaRPr lang="da-DK" dirty="0" smtClean="0"/>
          </a:p>
        </p:txBody>
      </p:sp>
    </p:spTree>
    <p:extLst>
      <p:ext uri="{BB962C8B-B14F-4D97-AF65-F5344CB8AC3E}">
        <p14:creationId xmlns:p14="http://schemas.microsoft.com/office/powerpoint/2010/main" val="37284204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Eksempel på </a:t>
            </a:r>
            <a:r>
              <a:rPr lang="da-DK" dirty="0" err="1" smtClean="0"/>
              <a:t>LieFactor</a:t>
            </a:r>
            <a:r>
              <a:rPr lang="da-DK" dirty="0" smtClean="0"/>
              <a:t> med forskellige totaler i lagkagediagrammer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26</a:t>
            </a:fld>
            <a:endParaRPr lang="da-DK"/>
          </a:p>
        </p:txBody>
      </p:sp>
      <p:sp>
        <p:nvSpPr>
          <p:cNvPr id="4" name="Pentagon 3"/>
          <p:cNvSpPr/>
          <p:nvPr/>
        </p:nvSpPr>
        <p:spPr bwMode="auto">
          <a:xfrm flipH="1">
            <a:off x="5076056" y="1628800"/>
            <a:ext cx="3816424"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Totalen på andelene er ikke ens på de to diagrammer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Når de to diagrammer læses, kan det hurtigt konkluderes, at der er flere mænd end kvinder, der kun har en afsluttet uddannelse i grundskolen. Dette er dog ikke tilfældet. Der er i alt 566t mænd i denne kategori, mens der er 599t kvinder i kategorien. Alligevel ser det på diagrammerne ud til, at der er flere mænd.</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Denne fejl i opfattelsen skyldes at der samlet set er færre mænd end kvinder. Selvom dette kan læses ved at kigge på grafernes totaler i bunden til højre, så er det ikke intuitivt og kan lede til forkerte konklusioner, hvis data ikke nærlæses.</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Pas derfor </a:t>
            </a:r>
            <a:r>
              <a:rPr lang="da-DK" sz="800" b="1" dirty="0" smtClean="0">
                <a:latin typeface="Verdana" pitchFamily="34" charset="0"/>
              </a:rPr>
              <a:t>ekstremt</a:t>
            </a:r>
            <a:r>
              <a:rPr lang="da-DK" sz="800" dirty="0" smtClean="0">
                <a:latin typeface="Verdana" pitchFamily="34" charset="0"/>
              </a:rPr>
              <a:t> meget på med at bruge flere lagkagediagrammer på samme side, når totalen der bliver delt op i bidder ikke er den samme.</a:t>
            </a:r>
          </a:p>
        </p:txBody>
      </p:sp>
      <p:graphicFrame>
        <p:nvGraphicFramePr>
          <p:cNvPr id="13" name="Diagram 12"/>
          <p:cNvGraphicFramePr/>
          <p:nvPr>
            <p:extLst>
              <p:ext uri="{D42A27DB-BD31-4B8C-83A1-F6EECF244321}">
                <p14:modId xmlns:p14="http://schemas.microsoft.com/office/powerpoint/2010/main" val="2091453129"/>
              </p:ext>
            </p:extLst>
          </p:nvPr>
        </p:nvGraphicFramePr>
        <p:xfrm>
          <a:off x="755576" y="1628800"/>
          <a:ext cx="4140894"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kstfelt 13"/>
          <p:cNvSpPr txBox="1"/>
          <p:nvPr/>
        </p:nvSpPr>
        <p:spPr>
          <a:xfrm>
            <a:off x="3957551" y="3665929"/>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5" name="Rektangel 14"/>
          <p:cNvSpPr/>
          <p:nvPr/>
        </p:nvSpPr>
        <p:spPr>
          <a:xfrm>
            <a:off x="791146" y="5949280"/>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aphicFrame>
        <p:nvGraphicFramePr>
          <p:cNvPr id="8" name="Diagram 7"/>
          <p:cNvGraphicFramePr/>
          <p:nvPr>
            <p:extLst>
              <p:ext uri="{D42A27DB-BD31-4B8C-83A1-F6EECF244321}">
                <p14:modId xmlns:p14="http://schemas.microsoft.com/office/powerpoint/2010/main" val="451222213"/>
              </p:ext>
            </p:extLst>
          </p:nvPr>
        </p:nvGraphicFramePr>
        <p:xfrm>
          <a:off x="755576" y="3789040"/>
          <a:ext cx="4140894" cy="21602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felt 8"/>
          <p:cNvSpPr txBox="1"/>
          <p:nvPr/>
        </p:nvSpPr>
        <p:spPr>
          <a:xfrm>
            <a:off x="3957551" y="5826169"/>
            <a:ext cx="1260574" cy="123111"/>
          </a:xfrm>
          <a:prstGeom prst="rect">
            <a:avLst/>
          </a:prstGeom>
          <a:noFill/>
        </p:spPr>
        <p:txBody>
          <a:bodyPr wrap="square" lIns="0" tIns="0" rIns="0" bIns="0" rtlCol="0">
            <a:spAutoFit/>
          </a:bodyPr>
          <a:lstStyle/>
          <a:p>
            <a:r>
              <a:rPr lang="da-DK" sz="800" dirty="0" smtClean="0"/>
              <a:t>100%=1.891.999</a:t>
            </a:r>
            <a:endParaRPr lang="da-DK" dirty="0" smtClean="0"/>
          </a:p>
        </p:txBody>
      </p:sp>
    </p:spTree>
    <p:extLst>
      <p:ext uri="{BB962C8B-B14F-4D97-AF65-F5344CB8AC3E}">
        <p14:creationId xmlns:p14="http://schemas.microsoft.com/office/powerpoint/2010/main" val="6745625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kt 30"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94219" name="think-cell Slide" r:id="rId5" imgW="270" imgH="270" progId="TCLayout.ActiveDocument.1">
                  <p:embed/>
                </p:oleObj>
              </mc:Choice>
              <mc:Fallback>
                <p:oleObj name="think-cell Slide" r:id="rId5" imgW="270" imgH="270" progId="TCLayout.ActiveDocument.1">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ktangel 9"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fontAlgn="base">
              <a:spcBef>
                <a:spcPct val="0"/>
              </a:spcBef>
              <a:spcAft>
                <a:spcPct val="0"/>
              </a:spcAft>
            </a:pPr>
            <a:endParaRPr kumimoji="0" lang="da-DK" sz="1400" u="none" strike="noStrike" cap="none" normalizeH="0" dirty="0" err="1" smtClean="0">
              <a:ln>
                <a:noFill/>
              </a:ln>
              <a:solidFill>
                <a:schemeClr val="bg1"/>
              </a:solidFill>
              <a:effectLst/>
              <a:latin typeface="Verdana"/>
              <a:sym typeface="Verdana"/>
            </a:endParaRPr>
          </a:p>
        </p:txBody>
      </p:sp>
      <p:sp>
        <p:nvSpPr>
          <p:cNvPr id="2" name="Titel 1"/>
          <p:cNvSpPr>
            <a:spLocks noGrp="1"/>
          </p:cNvSpPr>
          <p:nvPr>
            <p:ph type="title"/>
          </p:nvPr>
        </p:nvSpPr>
        <p:spPr>
          <a:noFill/>
        </p:spPr>
        <p:txBody>
          <a:bodyPr/>
          <a:lstStyle/>
          <a:p>
            <a:r>
              <a:rPr lang="da-DK" dirty="0" smtClean="0"/>
              <a:t>Eksempel på </a:t>
            </a:r>
            <a:r>
              <a:rPr lang="da-DK" dirty="0" err="1" smtClean="0"/>
              <a:t>LieFactor</a:t>
            </a:r>
            <a:r>
              <a:rPr lang="da-DK" dirty="0" smtClean="0"/>
              <a:t> med </a:t>
            </a:r>
            <a:r>
              <a:rPr lang="da-DK" dirty="0" err="1" smtClean="0"/>
              <a:t>stacked-charts</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27</a:t>
            </a:fld>
            <a:endParaRPr lang="da-DK"/>
          </a:p>
        </p:txBody>
      </p:sp>
      <p:sp>
        <p:nvSpPr>
          <p:cNvPr id="4" name="Pentagon 3"/>
          <p:cNvSpPr/>
          <p:nvPr/>
        </p:nvSpPr>
        <p:spPr bwMode="auto">
          <a:xfrm flipH="1">
            <a:off x="5076056" y="1628800"/>
            <a:ext cx="3816424"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Svært at læse udviklingen i de fleste serier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Den nederste dataserie er nem at læse udviklingen på, idet øjet her kan kigge på højden i forhold til x-aksen der er vandret. De øvrige dataserier er næsten umulige at læse.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Et meget konkret eksempel på dette er at dataserie 1 og 2 talt fra toppen er helt ens. Det samme er dataserie 2 og 4. Det er umuligt for øjet at se med mindre der findes en lineal frem.</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smtClean="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Undgå at bruge </a:t>
            </a:r>
            <a:r>
              <a:rPr lang="da-DK" sz="800" dirty="0" err="1" smtClean="0">
                <a:latin typeface="Verdana" pitchFamily="34" charset="0"/>
              </a:rPr>
              <a:t>stacked</a:t>
            </a:r>
            <a:r>
              <a:rPr lang="da-DK" sz="800" dirty="0" smtClean="0">
                <a:latin typeface="Verdana" pitchFamily="34" charset="0"/>
              </a:rPr>
              <a:t> </a:t>
            </a:r>
            <a:r>
              <a:rPr lang="da-DK" sz="800" dirty="0" err="1" smtClean="0">
                <a:latin typeface="Verdana" pitchFamily="34" charset="0"/>
              </a:rPr>
              <a:t>charts</a:t>
            </a:r>
            <a:r>
              <a:rPr lang="da-DK" sz="800" dirty="0" smtClean="0">
                <a:latin typeface="Verdana" pitchFamily="34" charset="0"/>
              </a:rPr>
              <a:t> hvis udviklingen i komponenterne skal kunne læses.</a:t>
            </a:r>
          </a:p>
        </p:txBody>
      </p:sp>
      <p:sp>
        <p:nvSpPr>
          <p:cNvPr id="15" name="Rektangel 14"/>
          <p:cNvSpPr/>
          <p:nvPr/>
        </p:nvSpPr>
        <p:spPr>
          <a:xfrm>
            <a:off x="791146" y="5949280"/>
            <a:ext cx="4140894" cy="215444"/>
          </a:xfrm>
          <a:prstGeom prst="rect">
            <a:avLst/>
          </a:prstGeom>
        </p:spPr>
        <p:txBody>
          <a:bodyPr wrap="square">
            <a:spAutoFit/>
          </a:bodyPr>
          <a:lstStyle/>
          <a:p>
            <a:pPr marL="361950" indent="-361950" fontAlgn="b"/>
            <a:r>
              <a:rPr lang="da-DK" sz="800" dirty="0">
                <a:solidFill>
                  <a:srgbClr val="000000"/>
                </a:solidFill>
              </a:rPr>
              <a:t>Kilde:  </a:t>
            </a:r>
            <a:r>
              <a:rPr lang="da-DK" sz="800" dirty="0" smtClean="0">
                <a:solidFill>
                  <a:srgbClr val="000000"/>
                </a:solidFill>
              </a:rPr>
              <a:t>Tilfældige data</a:t>
            </a:r>
            <a:endParaRPr lang="da-DK" sz="800" dirty="0">
              <a:solidFill>
                <a:srgbClr val="000000"/>
              </a:solidFill>
            </a:endParaRPr>
          </a:p>
        </p:txBody>
      </p:sp>
      <p:graphicFrame>
        <p:nvGraphicFramePr>
          <p:cNvPr id="36" name="Diagram 35"/>
          <p:cNvGraphicFramePr/>
          <p:nvPr/>
        </p:nvGraphicFramePr>
        <p:xfrm>
          <a:off x="755576" y="1628800"/>
          <a:ext cx="4176464" cy="432048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6745625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173342" cy="762000"/>
          </a:xfrm>
          <a:noFill/>
        </p:spPr>
        <p:txBody>
          <a:bodyPr/>
          <a:lstStyle/>
          <a:p>
            <a:r>
              <a:rPr lang="da-DK" dirty="0" smtClean="0"/>
              <a:t>Millers forskning viste at der ikke må bruges mere end 5 dataserier i en graf…</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28</a:t>
            </a:fld>
            <a:endParaRPr lang="da-DK"/>
          </a:p>
        </p:txBody>
      </p:sp>
      <p:pic>
        <p:nvPicPr>
          <p:cNvPr id="4" name="Billede 3"/>
          <p:cNvPicPr>
            <a:picLocks noChangeAspect="1"/>
          </p:cNvPicPr>
          <p:nvPr/>
        </p:nvPicPr>
        <p:blipFill rotWithShape="1">
          <a:blip r:embed="rId2" cstate="print">
            <a:extLst>
              <a:ext uri="{28A0092B-C50C-407E-A947-70E740481C1C}">
                <a14:useLocalDpi xmlns:a14="http://schemas.microsoft.com/office/drawing/2010/main" val="0"/>
              </a:ext>
            </a:extLst>
          </a:blip>
          <a:srcRect l="28738" t="3778" r="28738" b="3778"/>
          <a:stretch/>
        </p:blipFill>
        <p:spPr>
          <a:xfrm>
            <a:off x="179512" y="1581472"/>
            <a:ext cx="3204790" cy="4151783"/>
          </a:xfrm>
          <a:prstGeom prst="rect">
            <a:avLst/>
          </a:prstGeom>
          <a:ln>
            <a:solidFill>
              <a:schemeClr val="tx1"/>
            </a:solidFill>
          </a:ln>
          <a:effectLst>
            <a:outerShdw blurRad="50800" dist="38100" dir="2700000" algn="tl" rotWithShape="0">
              <a:prstClr val="black">
                <a:alpha val="40000"/>
              </a:prstClr>
            </a:outerShdw>
          </a:effectLst>
        </p:spPr>
      </p:pic>
      <p:sp>
        <p:nvSpPr>
          <p:cNvPr id="6" name="Vinkel 5"/>
          <p:cNvSpPr/>
          <p:nvPr/>
        </p:nvSpPr>
        <p:spPr bwMode="auto">
          <a:xfrm>
            <a:off x="3600325" y="1581472"/>
            <a:ext cx="432048" cy="4151783"/>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7" name="Rektangel 6"/>
          <p:cNvSpPr/>
          <p:nvPr/>
        </p:nvSpPr>
        <p:spPr bwMode="auto">
          <a:xfrm>
            <a:off x="2123728" y="6021288"/>
            <a:ext cx="5707582" cy="589223"/>
          </a:xfrm>
          <a:prstGeom prst="rect">
            <a:avLst/>
          </a:prstGeom>
          <a:ln>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Sørg altid for at oplysningerne</a:t>
            </a:r>
            <a:r>
              <a:rPr kumimoji="0" lang="da-DK" sz="1400" b="0" i="0" u="none" strike="noStrike" cap="none" normalizeH="0" dirty="0" smtClean="0">
                <a:ln>
                  <a:noFill/>
                </a:ln>
                <a:solidFill>
                  <a:schemeClr val="bg1"/>
                </a:solidFill>
                <a:effectLst/>
                <a:latin typeface="Verdana" pitchFamily="34" charset="0"/>
              </a:rPr>
              <a:t> </a:t>
            </a:r>
            <a:r>
              <a:rPr kumimoji="0" lang="da-DK" sz="1400" b="0" i="0" u="none" strike="noStrike" cap="none" normalizeH="0" baseline="0" dirty="0" smtClean="0">
                <a:ln>
                  <a:noFill/>
                </a:ln>
                <a:solidFill>
                  <a:schemeClr val="bg1"/>
                </a:solidFill>
                <a:effectLst/>
                <a:latin typeface="Verdana" pitchFamily="34" charset="0"/>
              </a:rPr>
              <a:t>i</a:t>
            </a:r>
            <a:r>
              <a:rPr kumimoji="0" lang="da-DK" sz="1400" b="0" i="0" u="none" strike="noStrike" cap="none" normalizeH="0" dirty="0" smtClean="0">
                <a:ln>
                  <a:noFill/>
                </a:ln>
                <a:solidFill>
                  <a:schemeClr val="bg1"/>
                </a:solidFill>
                <a:effectLst/>
                <a:latin typeface="Verdana" pitchFamily="34" charset="0"/>
              </a:rPr>
              <a:t> et diagram er sammenhængende og ikke har mere end 5 dataserier.</a:t>
            </a:r>
            <a:endParaRPr kumimoji="0" lang="da-DK" sz="1400" b="0" i="0" u="none" strike="noStrike" cap="none" normalizeH="0" baseline="0" dirty="0" smtClean="0">
              <a:ln>
                <a:noFill/>
              </a:ln>
              <a:solidFill>
                <a:schemeClr val="bg1"/>
              </a:solidFill>
              <a:effectLst/>
              <a:latin typeface="Verdana" pitchFamily="34" charset="0"/>
            </a:endParaRPr>
          </a:p>
        </p:txBody>
      </p:sp>
      <p:graphicFrame>
        <p:nvGraphicFramePr>
          <p:cNvPr id="9" name="Tabel 8"/>
          <p:cNvGraphicFramePr>
            <a:graphicFrameLocks noGrp="1"/>
          </p:cNvGraphicFramePr>
          <p:nvPr>
            <p:extLst>
              <p:ext uri="{D42A27DB-BD31-4B8C-83A1-F6EECF244321}">
                <p14:modId xmlns:p14="http://schemas.microsoft.com/office/powerpoint/2010/main" val="2187576340"/>
              </p:ext>
            </p:extLst>
          </p:nvPr>
        </p:nvGraphicFramePr>
        <p:xfrm>
          <a:off x="4104381" y="1556792"/>
          <a:ext cx="4860107" cy="4176464"/>
        </p:xfrm>
        <a:graphic>
          <a:graphicData uri="http://schemas.openxmlformats.org/drawingml/2006/table">
            <a:tbl>
              <a:tblPr firstRow="1" bandRow="1">
                <a:tableStyleId>{5940675A-B579-460E-94D1-54222C63F5DA}</a:tableStyleId>
              </a:tblPr>
              <a:tblGrid>
                <a:gridCol w="4860107"/>
              </a:tblGrid>
              <a:tr h="2000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900" b="1" dirty="0" smtClean="0"/>
                        <a:t>Brug op</a:t>
                      </a:r>
                      <a:r>
                        <a:rPr lang="da-DK" sz="900" b="1" baseline="0" dirty="0" smtClean="0"/>
                        <a:t> til 5 elementer på et diagram der skal forstås ved første øjekast</a:t>
                      </a:r>
                      <a:endParaRPr lang="da-DK" sz="900" b="1" dirty="0" smtClean="0"/>
                    </a:p>
                  </a:txBody>
                  <a:tcPr>
                    <a:solidFill>
                      <a:schemeClr val="bg1">
                        <a:lumMod val="85000"/>
                      </a:schemeClr>
                    </a:solidFill>
                  </a:tcPr>
                </a:tc>
              </a:tr>
              <a:tr h="3947864">
                <a:tc>
                  <a:txBody>
                    <a:bodyPr/>
                    <a:lstStyle/>
                    <a:p>
                      <a:r>
                        <a:rPr lang="da-DK" sz="900" dirty="0" smtClean="0"/>
                        <a:t>Mennesker evner at </a:t>
                      </a:r>
                      <a:r>
                        <a:rPr lang="da-DK" sz="900" baseline="0" dirty="0" smtClean="0"/>
                        <a:t>bedømme forskelle (diskriminere) mellem ca. 5 forskellige elementer på samme tid. Dette handler om menneskers evne til at se og behandle de præsenterede oplysninger.</a:t>
                      </a:r>
                    </a:p>
                    <a:p>
                      <a:endParaRPr lang="da-DK" sz="900" baseline="0" dirty="0" smtClean="0"/>
                    </a:p>
                    <a:p>
                      <a:r>
                        <a:rPr lang="da-DK" sz="900" baseline="0" dirty="0" smtClean="0"/>
                        <a:t>Oversat til brug for diagrammer betyder dette, at der ikke skal være mere end maksimalt 5 forskellige og relativt uafhængige gengivelser:</a:t>
                      </a:r>
                    </a:p>
                    <a:p>
                      <a:pPr marL="171450" indent="-171450">
                        <a:buFont typeface="Arial" panose="020B0604020202020204" pitchFamily="34" charset="0"/>
                        <a:buChar char="•"/>
                      </a:pPr>
                      <a:r>
                        <a:rPr lang="da-DK" sz="900" baseline="0" dirty="0" smtClean="0"/>
                        <a:t>Ikke flere end 5 linjer på et line-</a:t>
                      </a:r>
                      <a:r>
                        <a:rPr lang="da-DK" sz="900" baseline="0" dirty="0" err="1" smtClean="0"/>
                        <a:t>chart</a:t>
                      </a:r>
                      <a:endParaRPr lang="da-DK" sz="900" baseline="0" dirty="0" smtClean="0"/>
                    </a:p>
                    <a:p>
                      <a:pPr marL="171450" indent="-171450">
                        <a:buFont typeface="Arial" panose="020B0604020202020204" pitchFamily="34" charset="0"/>
                        <a:buChar char="•"/>
                      </a:pPr>
                      <a:r>
                        <a:rPr lang="da-DK" sz="900" baseline="0" dirty="0" smtClean="0"/>
                        <a:t>Ikke flere end 5 </a:t>
                      </a:r>
                      <a:r>
                        <a:rPr lang="da-DK" sz="900" baseline="0" dirty="0" err="1" smtClean="0"/>
                        <a:t>slices</a:t>
                      </a:r>
                      <a:r>
                        <a:rPr lang="da-DK" sz="900" baseline="0" dirty="0" smtClean="0"/>
                        <a:t> i et pie-</a:t>
                      </a:r>
                      <a:r>
                        <a:rPr lang="da-DK" sz="900" baseline="0" dirty="0" err="1" smtClean="0"/>
                        <a:t>chart</a:t>
                      </a:r>
                      <a:endParaRPr lang="da-DK" sz="900" baseline="0" dirty="0" smtClean="0"/>
                    </a:p>
                    <a:p>
                      <a:pPr marL="171450" indent="-171450">
                        <a:buFont typeface="Arial" panose="020B0604020202020204" pitchFamily="34" charset="0"/>
                        <a:buChar char="•"/>
                      </a:pPr>
                      <a:r>
                        <a:rPr lang="da-DK" sz="900" baseline="0" dirty="0" smtClean="0"/>
                        <a:t>Osv.</a:t>
                      </a:r>
                    </a:p>
                    <a:p>
                      <a:pPr marL="171450" indent="-171450">
                        <a:buFont typeface="Arial" panose="020B0604020202020204" pitchFamily="34" charset="0"/>
                        <a:buChar char="•"/>
                      </a:pPr>
                      <a:endParaRPr lang="da-DK" sz="900" baseline="0" dirty="0" smtClean="0"/>
                    </a:p>
                    <a:p>
                      <a:pPr marL="0" indent="0">
                        <a:buFont typeface="Arial" panose="020B0604020202020204" pitchFamily="34" charset="0"/>
                        <a:buNone/>
                      </a:pPr>
                      <a:r>
                        <a:rPr lang="da-DK" sz="900" baseline="0" dirty="0" smtClean="0"/>
                        <a:t>Det er i visse tilfælde muligt at komme omkring denne begrænsning. For det førte kan brugen af farver og mønster være med til at hjælpe evnen til at opfatte forskellene i et diagram. Hvis eksempelvis omsætning har en farve, omkostninger en anden og resultatet en tredje, ja så vil vi kunne opfatte ca. 3 gange så meget. Denne regel gælder op til ca. 3 forskellige farver. Et diagram (selv hvis det er smart konstrueret) må altså ikke indeholde mere end ca. 15 datapunkter, hvis det skal kunne overskues af øjet – selv når farver benyttes til at hjælpe med adskillelsen. Disse undtagelser er dog primært for bar-</a:t>
                      </a:r>
                      <a:r>
                        <a:rPr lang="da-DK" sz="900" baseline="0" dirty="0" err="1" smtClean="0"/>
                        <a:t>charts</a:t>
                      </a:r>
                      <a:r>
                        <a:rPr lang="da-DK" sz="900" baseline="0" dirty="0" smtClean="0"/>
                        <a:t> og column-</a:t>
                      </a:r>
                      <a:r>
                        <a:rPr lang="da-DK" sz="900" baseline="0" dirty="0" err="1" smtClean="0"/>
                        <a:t>charts</a:t>
                      </a:r>
                      <a:r>
                        <a:rPr lang="da-DK" sz="900" baseline="0" dirty="0" smtClean="0"/>
                        <a:t>.</a:t>
                      </a:r>
                    </a:p>
                    <a:p>
                      <a:pPr marL="0" indent="0">
                        <a:buFont typeface="Arial" panose="020B0604020202020204" pitchFamily="34" charset="0"/>
                        <a:buNone/>
                      </a:pPr>
                      <a:endParaRPr lang="da-DK" sz="900" baseline="0" dirty="0" smtClean="0"/>
                    </a:p>
                    <a:p>
                      <a:pPr marL="0" indent="0">
                        <a:buFont typeface="Arial" panose="020B0604020202020204" pitchFamily="34" charset="0"/>
                        <a:buNone/>
                      </a:pPr>
                      <a:r>
                        <a:rPr lang="da-DK" sz="900" baseline="0" dirty="0" smtClean="0"/>
                        <a:t>Reglerne kan ikke gøres absolutte, idet de også drives af kompleksiteten i selve designet af diagrammet og hvor meget ”øjet” skal arbejde for at forstå indholdet i diagrammet.</a:t>
                      </a:r>
                    </a:p>
                    <a:p>
                      <a:pPr marL="0" indent="0">
                        <a:buFont typeface="Arial" panose="020B0604020202020204" pitchFamily="34" charset="0"/>
                        <a:buNone/>
                      </a:pPr>
                      <a:endParaRPr lang="da-DK" sz="900" baseline="0" dirty="0" smtClean="0"/>
                    </a:p>
                    <a:p>
                      <a:pPr marL="0" indent="0">
                        <a:buFont typeface="Arial" panose="020B0604020202020204" pitchFamily="34" charset="0"/>
                        <a:buNone/>
                      </a:pPr>
                      <a:r>
                        <a:rPr lang="da-DK" sz="900" baseline="0" dirty="0" smtClean="0"/>
                        <a:t>Alt dette er i øvrigt ligegyldigt, hvis det er et analytisk diagram, hvor læserne har masser af tid til at forstå og sætte sig ind i den. Det er kun relevant når det er noget der skal forstås ved første øjekast (hvilket diagrammer ofte skal).</a:t>
                      </a:r>
                    </a:p>
                  </a:txBody>
                  <a:tcPr/>
                </a:tc>
              </a:tr>
            </a:tbl>
          </a:graphicData>
        </a:graphic>
      </p:graphicFrame>
    </p:spTree>
    <p:extLst>
      <p:ext uri="{BB962C8B-B14F-4D97-AF65-F5344CB8AC3E}">
        <p14:creationId xmlns:p14="http://schemas.microsoft.com/office/powerpoint/2010/main" val="10487305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173342" cy="762000"/>
          </a:xfrm>
          <a:noFill/>
        </p:spPr>
        <p:txBody>
          <a:bodyPr/>
          <a:lstStyle/>
          <a:p>
            <a:r>
              <a:rPr lang="da-DK" dirty="0" smtClean="0"/>
              <a:t>… og at forhåndsviden og kontekst er afgørende for hvor fast denne grænse 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29</a:t>
            </a:fld>
            <a:endParaRPr lang="da-DK"/>
          </a:p>
        </p:txBody>
      </p:sp>
      <p:pic>
        <p:nvPicPr>
          <p:cNvPr id="4" name="Billede 3"/>
          <p:cNvPicPr>
            <a:picLocks noChangeAspect="1"/>
          </p:cNvPicPr>
          <p:nvPr/>
        </p:nvPicPr>
        <p:blipFill rotWithShape="1">
          <a:blip r:embed="rId2" cstate="print">
            <a:extLst>
              <a:ext uri="{28A0092B-C50C-407E-A947-70E740481C1C}">
                <a14:useLocalDpi xmlns:a14="http://schemas.microsoft.com/office/drawing/2010/main" val="0"/>
              </a:ext>
            </a:extLst>
          </a:blip>
          <a:srcRect l="28738" t="3778" r="28738" b="3778"/>
          <a:stretch/>
        </p:blipFill>
        <p:spPr>
          <a:xfrm>
            <a:off x="179512" y="1581472"/>
            <a:ext cx="3204790" cy="4151783"/>
          </a:xfrm>
          <a:prstGeom prst="rect">
            <a:avLst/>
          </a:prstGeom>
          <a:ln>
            <a:solidFill>
              <a:schemeClr val="tx1"/>
            </a:solidFill>
          </a:ln>
          <a:effectLst>
            <a:outerShdw blurRad="50800" dist="38100" dir="2700000" algn="tl" rotWithShape="0">
              <a:prstClr val="black">
                <a:alpha val="40000"/>
              </a:prstClr>
            </a:outerShdw>
          </a:effectLst>
        </p:spPr>
      </p:pic>
      <p:sp>
        <p:nvSpPr>
          <p:cNvPr id="6" name="Vinkel 5"/>
          <p:cNvSpPr/>
          <p:nvPr/>
        </p:nvSpPr>
        <p:spPr bwMode="auto">
          <a:xfrm>
            <a:off x="3600325" y="1581472"/>
            <a:ext cx="432048" cy="4151783"/>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7" name="Rektangel 6"/>
          <p:cNvSpPr/>
          <p:nvPr/>
        </p:nvSpPr>
        <p:spPr bwMode="auto">
          <a:xfrm>
            <a:off x="1331640" y="6021288"/>
            <a:ext cx="7253858" cy="589223"/>
          </a:xfrm>
          <a:prstGeom prst="rect">
            <a:avLst/>
          </a:prstGeom>
          <a:ln>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Brug så vidt muligt begreber og skalaer som</a:t>
            </a:r>
            <a:r>
              <a:rPr kumimoji="0" lang="da-DK" sz="1400" b="0" i="0" u="none" strike="noStrike" cap="none" normalizeH="0" dirty="0" smtClean="0">
                <a:ln>
                  <a:noFill/>
                </a:ln>
                <a:solidFill>
                  <a:schemeClr val="bg1"/>
                </a:solidFill>
                <a:effectLst/>
                <a:latin typeface="Verdana" pitchFamily="34" charset="0"/>
              </a:rPr>
              <a:t> målgruppen kender</a:t>
            </a:r>
            <a:r>
              <a:rPr kumimoji="0" lang="da-DK" sz="1400" b="0" i="0" u="none" strike="noStrike" cap="none" normalizeH="0" baseline="0" dirty="0" smtClean="0">
                <a:ln>
                  <a:noFill/>
                </a:ln>
                <a:solidFill>
                  <a:schemeClr val="bg1"/>
                </a:solidFill>
                <a:effectLst/>
                <a:latin typeface="Verdana" pitchFamily="34" charset="0"/>
              </a:rPr>
              <a:t>. </a:t>
            </a:r>
          </a:p>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Hvis det ikke er muligt så introducer</a:t>
            </a:r>
            <a:r>
              <a:rPr kumimoji="0" lang="da-DK" sz="1400" b="0" i="0" u="none" strike="noStrike" cap="none" normalizeH="0" dirty="0" smtClean="0">
                <a:ln>
                  <a:noFill/>
                </a:ln>
                <a:solidFill>
                  <a:schemeClr val="bg1"/>
                </a:solidFill>
                <a:effectLst/>
                <a:latin typeface="Verdana" pitchFamily="34" charset="0"/>
              </a:rPr>
              <a:t> begreberne og skalaerne på simle grafer.</a:t>
            </a:r>
          </a:p>
        </p:txBody>
      </p:sp>
      <p:graphicFrame>
        <p:nvGraphicFramePr>
          <p:cNvPr id="9" name="Tabel 8"/>
          <p:cNvGraphicFramePr>
            <a:graphicFrameLocks noGrp="1"/>
          </p:cNvGraphicFramePr>
          <p:nvPr>
            <p:extLst>
              <p:ext uri="{D42A27DB-BD31-4B8C-83A1-F6EECF244321}">
                <p14:modId xmlns:p14="http://schemas.microsoft.com/office/powerpoint/2010/main" val="1191280714"/>
              </p:ext>
            </p:extLst>
          </p:nvPr>
        </p:nvGraphicFramePr>
        <p:xfrm>
          <a:off x="4104381" y="1556792"/>
          <a:ext cx="4860107" cy="4176464"/>
        </p:xfrm>
        <a:graphic>
          <a:graphicData uri="http://schemas.openxmlformats.org/drawingml/2006/table">
            <a:tbl>
              <a:tblPr firstRow="1" bandRow="1">
                <a:tableStyleId>{5940675A-B579-460E-94D1-54222C63F5DA}</a:tableStyleId>
              </a:tblPr>
              <a:tblGrid>
                <a:gridCol w="4860107"/>
              </a:tblGrid>
              <a:tr h="2000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900" b="1" baseline="0" dirty="0" smtClean="0"/>
                        <a:t>Forhåndskendskab og kontekst kan øge kapaciteten</a:t>
                      </a:r>
                      <a:endParaRPr lang="da-DK" sz="900" b="1" dirty="0" smtClean="0"/>
                    </a:p>
                  </a:txBody>
                  <a:tcPr>
                    <a:solidFill>
                      <a:schemeClr val="bg1">
                        <a:lumMod val="85000"/>
                      </a:schemeClr>
                    </a:solidFill>
                  </a:tcPr>
                </a:tc>
              </a:tr>
              <a:tr h="3947864">
                <a:tc>
                  <a:txBody>
                    <a:bodyPr/>
                    <a:lstStyle/>
                    <a:p>
                      <a:r>
                        <a:rPr lang="da-DK" sz="900" dirty="0" smtClean="0"/>
                        <a:t>Millers forskning viste, at kapaciteten i korttidshukommelsen er på ca. 5 usammenhængende stykker</a:t>
                      </a:r>
                      <a:r>
                        <a:rPr lang="da-DK" sz="900" baseline="0" dirty="0" smtClean="0"/>
                        <a:t> information. Det betyder, at vi på et givent tidspunkt ikke kan bearbejde flere stykker af information end dette.</a:t>
                      </a:r>
                    </a:p>
                    <a:p>
                      <a:endParaRPr lang="da-DK" sz="900" baseline="0" dirty="0" smtClean="0"/>
                    </a:p>
                    <a:p>
                      <a:r>
                        <a:rPr lang="da-DK" sz="900" baseline="0" dirty="0" smtClean="0"/>
                        <a:t>Det er utrolig væsentligt at bide mærke i ordet </a:t>
                      </a:r>
                      <a:r>
                        <a:rPr lang="da-DK" sz="900" i="1" u="none" baseline="0" dirty="0" smtClean="0"/>
                        <a:t>usammenhængende</a:t>
                      </a:r>
                      <a:r>
                        <a:rPr lang="da-DK" sz="900" u="none" baseline="0" dirty="0" smtClean="0"/>
                        <a:t>. Normale tolkninger af Millers forskning siger, at der maksimalt må være fem datapunker ad gangen i et budskab (eller et diagram). Dette er ikke korrekt. Nøglen til at forstå begrænsningen i korttidshukommelsen er at tage såvel forhåndskendskab som kontekst i betragtning.</a:t>
                      </a:r>
                    </a:p>
                    <a:p>
                      <a:endParaRPr lang="da-DK" sz="900" u="none" baseline="0" dirty="0" smtClean="0"/>
                    </a:p>
                    <a:p>
                      <a:r>
                        <a:rPr lang="da-DK" sz="900" baseline="0" dirty="0" smtClean="0"/>
                        <a:t>Korttidshukommelsens kapacitet måles i </a:t>
                      </a:r>
                      <a:r>
                        <a:rPr lang="da-DK" sz="900" baseline="0" dirty="0" err="1" smtClean="0"/>
                        <a:t>chunks</a:t>
                      </a:r>
                      <a:r>
                        <a:rPr lang="da-DK" sz="900" baseline="0" dirty="0" smtClean="0"/>
                        <a:t>. En </a:t>
                      </a:r>
                      <a:r>
                        <a:rPr lang="da-DK" sz="900" baseline="0" dirty="0" err="1" smtClean="0"/>
                        <a:t>chunk</a:t>
                      </a:r>
                      <a:r>
                        <a:rPr lang="da-DK" sz="900" baseline="0" dirty="0" smtClean="0"/>
                        <a:t> kan være ”DSB”. Hvis du kender virksomheden, vil det være én </a:t>
                      </a:r>
                      <a:r>
                        <a:rPr lang="da-DK" sz="900" baseline="0" dirty="0" err="1" smtClean="0"/>
                        <a:t>chunk</a:t>
                      </a:r>
                      <a:r>
                        <a:rPr lang="da-DK" sz="900" baseline="0" dirty="0" smtClean="0"/>
                        <a:t> (DSB har som samlet enhed mening for dig), mens det vil være tre </a:t>
                      </a:r>
                      <a:r>
                        <a:rPr lang="da-DK" sz="900" baseline="0" dirty="0" err="1" smtClean="0"/>
                        <a:t>chunks</a:t>
                      </a:r>
                      <a:r>
                        <a:rPr lang="da-DK" sz="900" baseline="0" dirty="0" smtClean="0"/>
                        <a:t> (bogstaverne D, S og B) hvis du ikke kender virksomheden. Graden af forhåndskendskab til et emne er derfor afgørende for, hvor komplekst et budskab, der kan præsenteres.</a:t>
                      </a:r>
                    </a:p>
                    <a:p>
                      <a:endParaRPr lang="da-DK" sz="900" baseline="0" dirty="0" smtClean="0"/>
                    </a:p>
                    <a:p>
                      <a:r>
                        <a:rPr lang="da-DK" sz="900" baseline="0" dirty="0" smtClean="0"/>
                        <a:t>Tilsvarende er kontekst vigtigt. Hvis læseren af et diagram kender landende i Europa, så vil en graf med landende listet være nemt forståelig (de kan delvist betragtes som en </a:t>
                      </a:r>
                      <a:r>
                        <a:rPr lang="da-DK" sz="900" baseline="0" dirty="0" err="1" smtClean="0"/>
                        <a:t>chunk</a:t>
                      </a:r>
                      <a:r>
                        <a:rPr lang="da-DK" sz="900" baseline="0" dirty="0" smtClean="0"/>
                        <a:t>). Hvis landende derimod ikke er kendt, så vil hvert land være en </a:t>
                      </a:r>
                      <a:r>
                        <a:rPr lang="da-DK" sz="900" baseline="0" dirty="0" err="1" smtClean="0"/>
                        <a:t>chunk</a:t>
                      </a:r>
                      <a:r>
                        <a:rPr lang="da-DK" sz="900" baseline="0" dirty="0" smtClean="0"/>
                        <a:t> og diagrammet svær at læse. Eksempler på ting der på denne måde nemt kan </a:t>
                      </a:r>
                      <a:r>
                        <a:rPr lang="da-DK" sz="900" baseline="0" dirty="0" err="1" smtClean="0"/>
                        <a:t>chukes</a:t>
                      </a:r>
                      <a:r>
                        <a:rPr lang="da-DK" sz="900" baseline="0" dirty="0" smtClean="0"/>
                        <a:t> er lande, tid, produkter og lignende. Dette øger kapaciteten af, hvad der kan kommunikeres på en gang.</a:t>
                      </a:r>
                    </a:p>
                    <a:p>
                      <a:endParaRPr lang="da-DK" sz="900" baseline="0" dirty="0" smtClean="0"/>
                    </a:p>
                    <a:p>
                      <a:r>
                        <a:rPr lang="da-DK" sz="900" baseline="0" dirty="0" smtClean="0"/>
                        <a:t>Alle rygter om at vi kun kan håndtere 5 typer information på en gang er ubegrundede. Det handler om, hvad målgruppen ved i forvejen og derved om der er sammenhæng i informationen.</a:t>
                      </a:r>
                    </a:p>
                    <a:p>
                      <a:endParaRPr lang="da-DK" sz="900" baseline="0" dirty="0" smtClean="0"/>
                    </a:p>
                    <a:p>
                      <a:r>
                        <a:rPr lang="da-DK" sz="900" baseline="0" dirty="0" smtClean="0"/>
                        <a:t>Det kritiske budskab er derfor: Kend din målgruppes forhåndskendskab.</a:t>
                      </a:r>
                      <a:endParaRPr lang="da-DK" sz="900" dirty="0"/>
                    </a:p>
                  </a:txBody>
                  <a:tcPr/>
                </a:tc>
              </a:tr>
            </a:tbl>
          </a:graphicData>
        </a:graphic>
      </p:graphicFrame>
    </p:spTree>
    <p:extLst>
      <p:ext uri="{BB962C8B-B14F-4D97-AF65-F5344CB8AC3E}">
        <p14:creationId xmlns:p14="http://schemas.microsoft.com/office/powerpoint/2010/main" val="3421680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Objekt 9" hidden="1"/>
          <p:cNvGraphicFramePr>
            <a:graphicFrameLocks noChangeAspect="1"/>
          </p:cNvGraphicFramePr>
          <p:nvPr>
            <p:custDataLst>
              <p:tags r:id="rId2"/>
            </p:custDataLst>
            <p:extLst>
              <p:ext uri="{D42A27DB-BD31-4B8C-83A1-F6EECF244321}">
                <p14:modId xmlns:p14="http://schemas.microsoft.com/office/powerpoint/2010/main" val="4672839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30" name="think-cell Slide" r:id="rId5" imgW="360" imgH="360" progId="TCLayout.ActiveDocument.1">
                  <p:embed/>
                </p:oleObj>
              </mc:Choice>
              <mc:Fallback>
                <p:oleObj name="think-cell Slide" r:id="rId5" imgW="360" imgH="360" progId="TCLayout.ActiveDocument.1">
                  <p:embed/>
                  <p:pic>
                    <p:nvPicPr>
                      <p:cNvPr id="0" name="Picture 18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Billede 7" descr="flipover.jp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12160" y="1973410"/>
            <a:ext cx="2808312" cy="4058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a-DK" dirty="0" smtClean="0"/>
              <a:t>Hvorfor bruger vi diagrammer?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a:t>
            </a:fld>
            <a:endParaRPr lang="da-DK"/>
          </a:p>
        </p:txBody>
      </p:sp>
      <p:sp>
        <p:nvSpPr>
          <p:cNvPr id="6" name="Tekstboks 5"/>
          <p:cNvSpPr txBox="1"/>
          <p:nvPr/>
        </p:nvSpPr>
        <p:spPr>
          <a:xfrm rot="2314438">
            <a:off x="6581325" y="2685415"/>
            <a:ext cx="1669981" cy="215444"/>
          </a:xfrm>
          <a:prstGeom prst="rect">
            <a:avLst/>
          </a:prstGeom>
          <a:noFill/>
          <a:ln>
            <a:solidFill>
              <a:schemeClr val="tx1"/>
            </a:solidFill>
          </a:ln>
          <a:scene3d>
            <a:camera prst="perspectiveContrastingLeftFacing"/>
            <a:lightRig rig="threePt" dir="t"/>
          </a:scene3d>
        </p:spPr>
        <p:txBody>
          <a:bodyPr wrap="square" lIns="0" tIns="0" rIns="0" bIns="0" rtlCol="0">
            <a:spAutoFit/>
          </a:bodyPr>
          <a:lstStyle/>
          <a:p>
            <a:pPr algn="ctr"/>
            <a:r>
              <a:rPr lang="da-DK" sz="1400" b="1" dirty="0" smtClean="0"/>
              <a:t>Kommunikation</a:t>
            </a:r>
          </a:p>
        </p:txBody>
      </p:sp>
      <p:sp>
        <p:nvSpPr>
          <p:cNvPr id="9" name="Rektangel 8"/>
          <p:cNvSpPr/>
          <p:nvPr/>
        </p:nvSpPr>
        <p:spPr bwMode="auto">
          <a:xfrm>
            <a:off x="971600" y="2420888"/>
            <a:ext cx="4680520" cy="3888432"/>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da-DK" sz="1900" b="1" i="0" u="none" strike="noStrike" cap="none" normalizeH="0" baseline="0" dirty="0" smtClean="0">
                <a:ln>
                  <a:noFill/>
                </a:ln>
                <a:effectLst/>
                <a:latin typeface="Verdana" pitchFamily="34" charset="0"/>
              </a:rPr>
              <a:t>Find</a:t>
            </a:r>
            <a:r>
              <a:rPr kumimoji="0" lang="da-DK" sz="1900" b="1" i="0" u="none" strike="noStrike" cap="none" normalizeH="0" dirty="0" smtClean="0">
                <a:ln>
                  <a:noFill/>
                </a:ln>
                <a:effectLst/>
                <a:latin typeface="Verdana" pitchFamily="34" charset="0"/>
              </a:rPr>
              <a:t> en makker</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da-DK" sz="1900" b="1" i="0" u="none" strike="noStrike" cap="none" normalizeH="0" baseline="0" dirty="0" smtClean="0">
              <a:ln>
                <a:noFill/>
              </a:ln>
              <a:effectLst/>
              <a:latin typeface="Verdana" pitchFamily="34" charset="0"/>
            </a:endParaRP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900" b="1" dirty="0" smtClean="0">
                <a:latin typeface="Verdana" pitchFamily="34" charset="0"/>
              </a:rPr>
              <a:t>Diskuter hvorfor vi bruger diagrammer</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da-DK" sz="1900" b="1" i="0" u="none" strike="noStrike" cap="none" normalizeH="0" baseline="0" dirty="0">
              <a:ln>
                <a:noFill/>
              </a:ln>
              <a:effectLst/>
              <a:latin typeface="Verdana" pitchFamily="34" charset="0"/>
            </a:endParaRP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900" b="1" dirty="0" smtClean="0">
                <a:latin typeface="Verdana" pitchFamily="34" charset="0"/>
              </a:rPr>
              <a:t>Vi samler op i plenum efter ca. 2 minutter</a:t>
            </a:r>
            <a:endParaRPr kumimoji="0" lang="da-DK" sz="1900" b="1" i="0" u="none" strike="noStrike" cap="none" normalizeH="0" baseline="0" dirty="0" smtClean="0">
              <a:ln>
                <a:noFill/>
              </a:ln>
              <a:effectLst/>
              <a:latin typeface="Verdana" pitchFamily="34" charset="0"/>
            </a:endParaRPr>
          </a:p>
        </p:txBody>
      </p:sp>
    </p:spTree>
    <p:extLst>
      <p:ext uri="{BB962C8B-B14F-4D97-AF65-F5344CB8AC3E}">
        <p14:creationId xmlns:p14="http://schemas.microsoft.com/office/powerpoint/2010/main" val="209220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173342" cy="762000"/>
          </a:xfrm>
        </p:spPr>
        <p:txBody>
          <a:bodyPr/>
          <a:lstStyle/>
          <a:p>
            <a:r>
              <a:rPr lang="da-DK" dirty="0" smtClean="0"/>
              <a:t>Eksempel på en række usammenhængende datapunkter, der er svære at behandle</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30</a:t>
            </a:fld>
            <a:endParaRPr lang="da-DK"/>
          </a:p>
        </p:txBody>
      </p:sp>
      <p:sp>
        <p:nvSpPr>
          <p:cNvPr id="4" name="Pentagon 3"/>
          <p:cNvSpPr/>
          <p:nvPr/>
        </p:nvSpPr>
        <p:spPr bwMode="auto">
          <a:xfrm flipH="1">
            <a:off x="5076056" y="1628800"/>
            <a:ext cx="3816424" cy="444301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Titlen kan ikke indeholde information</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Et væsentligt sted at lede efter, om der er usammenhængende informationer i et diagram, er titlen på diagrammet. Hvis titlen ikke kan være en sætning, der giver mening, så er det et tip om, at der er noget galt.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Data understøtter ikke et budskab</a:t>
            </a:r>
            <a:endParaRPr lang="da-DK" sz="800" b="1" u="sng"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Formålet med en diagram er at understøtte et budskab, der skal kommunikeres til en modtager. Datapunkterne på denne graf er tilfældige og understøtter ikke det budskab, der er med diagrammet.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Dette eksempel er ekstremt, men prøv helt generelt at </a:t>
            </a:r>
            <a:r>
              <a:rPr lang="da-DK" sz="800" dirty="0" err="1" smtClean="0">
                <a:latin typeface="Verdana" pitchFamily="34" charset="0"/>
              </a:rPr>
              <a:t>checke</a:t>
            </a:r>
            <a:r>
              <a:rPr lang="da-DK" sz="800" dirty="0" smtClean="0">
                <a:latin typeface="Verdana" pitchFamily="34" charset="0"/>
              </a:rPr>
              <a:t> om alle dine datapunkter understøtter dit budskab og om der er sammenhæng. Hvis de gør det, så er Miller testen gennemført med succes.</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Bonus tip: Dette gælder også på et slide</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Denne idé om sammenhæng i de fremførte pointer gælder også på et slide. Det er vigtigt at pointerne indgår i en sammenhængende historie. Det er (også) derfor </a:t>
            </a:r>
            <a:r>
              <a:rPr lang="da-DK" sz="800" dirty="0" err="1" smtClean="0">
                <a:latin typeface="Verdana" pitchFamily="34" charset="0"/>
              </a:rPr>
              <a:t>storyboarding</a:t>
            </a:r>
            <a:r>
              <a:rPr lang="da-DK" sz="800" dirty="0" smtClean="0">
                <a:latin typeface="Verdana" pitchFamily="34" charset="0"/>
              </a:rPr>
              <a:t> er så utrolig vigtigt.</a:t>
            </a:r>
          </a:p>
        </p:txBody>
      </p:sp>
      <p:grpSp>
        <p:nvGrpSpPr>
          <p:cNvPr id="11" name="Gruppe 10"/>
          <p:cNvGrpSpPr/>
          <p:nvPr/>
        </p:nvGrpSpPr>
        <p:grpSpPr>
          <a:xfrm>
            <a:off x="719138" y="1628800"/>
            <a:ext cx="4159113" cy="4464496"/>
            <a:chOff x="719138" y="1988840"/>
            <a:chExt cx="4159113" cy="4464496"/>
          </a:xfrm>
        </p:grpSpPr>
        <p:graphicFrame>
          <p:nvGraphicFramePr>
            <p:cNvPr id="13" name="Diagram 12"/>
            <p:cNvGraphicFramePr/>
            <p:nvPr>
              <p:extLst>
                <p:ext uri="{D42A27DB-BD31-4B8C-83A1-F6EECF244321}">
                  <p14:modId xmlns:p14="http://schemas.microsoft.com/office/powerpoint/2010/main" val="478231204"/>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4" name="Tekstfelt 13"/>
            <p:cNvSpPr txBox="1"/>
            <p:nvPr/>
          </p:nvSpPr>
          <p:spPr>
            <a:xfrm>
              <a:off x="2555776" y="2276872"/>
              <a:ext cx="1260574" cy="123111"/>
            </a:xfrm>
            <a:prstGeom prst="rect">
              <a:avLst/>
            </a:prstGeom>
            <a:noFill/>
          </p:spPr>
          <p:txBody>
            <a:bodyPr wrap="square" lIns="0" tIns="0" rIns="0" bIns="0" rtlCol="0">
              <a:spAutoFit/>
            </a:bodyPr>
            <a:lstStyle/>
            <a:p>
              <a:r>
                <a:rPr lang="da-DK" sz="800" dirty="0" smtClean="0"/>
                <a:t>tusinde</a:t>
              </a:r>
              <a:endParaRPr lang="da-DK" dirty="0" smtClean="0"/>
            </a:p>
          </p:txBody>
        </p:sp>
        <p:sp>
          <p:nvSpPr>
            <p:cNvPr id="15" name="Rektangel 14"/>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a:t>
              </a:r>
              <a:r>
                <a:rPr lang="da-DK" sz="800" dirty="0" smtClean="0">
                  <a:solidFill>
                    <a:srgbClr val="000000"/>
                  </a:solidFill>
                </a:rPr>
                <a:t>Google </a:t>
              </a:r>
              <a:r>
                <a:rPr lang="da-DK" sz="800" dirty="0" smtClean="0">
                  <a:solidFill>
                    <a:srgbClr val="000000"/>
                  </a:solidFill>
                  <a:sym typeface="Wingdings" panose="05000000000000000000" pitchFamily="2" charset="2"/>
                </a:rPr>
                <a:t> (ja det er verdensdårligste kilde angivelse til alle på nær et af disse datapunkter)</a:t>
              </a:r>
              <a:endParaRPr lang="da-DK" sz="800" dirty="0">
                <a:solidFill>
                  <a:srgbClr val="000000"/>
                </a:solidFill>
              </a:endParaRPr>
            </a:p>
          </p:txBody>
        </p:sp>
      </p:grpSp>
    </p:spTree>
    <p:extLst>
      <p:ext uri="{BB962C8B-B14F-4D97-AF65-F5344CB8AC3E}">
        <p14:creationId xmlns:p14="http://schemas.microsoft.com/office/powerpoint/2010/main" val="24408101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173342" cy="762000"/>
          </a:xfrm>
          <a:noFill/>
        </p:spPr>
        <p:txBody>
          <a:bodyPr/>
          <a:lstStyle/>
          <a:p>
            <a:r>
              <a:rPr lang="da-DK" dirty="0" smtClean="0"/>
              <a:t>Skrifttyper skal understøtte budskabet i diagrammet uden at blive set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31</a:t>
            </a:fld>
            <a:endParaRPr lang="da-DK"/>
          </a:p>
        </p:txBody>
      </p:sp>
      <p:pic>
        <p:nvPicPr>
          <p:cNvPr id="7" name="Billede 6"/>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6228" t="628" r="28001" b="-628"/>
          <a:stretch/>
        </p:blipFill>
        <p:spPr>
          <a:xfrm>
            <a:off x="719138" y="1655763"/>
            <a:ext cx="2952329" cy="4293517"/>
          </a:xfrm>
          <a:prstGeom prst="rect">
            <a:avLst/>
          </a:prstGeom>
        </p:spPr>
      </p:pic>
      <p:sp>
        <p:nvSpPr>
          <p:cNvPr id="8" name="Rektangel 7"/>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R="0" algn="l" defTabSz="914400" rtl="0" eaLnBrk="1" fontAlgn="base" latinLnBrk="0" hangingPunct="1">
              <a:lnSpc>
                <a:spcPct val="100000"/>
              </a:lnSpc>
              <a:spcBef>
                <a:spcPct val="0"/>
              </a:spcBef>
              <a:spcAft>
                <a:spcPct val="0"/>
              </a:spcAft>
              <a:buClrTx/>
              <a:buSzTx/>
              <a:tabLst/>
            </a:pPr>
            <a:r>
              <a:rPr lang="da-DK" sz="800" b="1" u="sng" dirty="0" smtClean="0">
                <a:latin typeface="Verdana" pitchFamily="34" charset="0"/>
              </a:rPr>
              <a:t>Regler for skrifttyper i diagrammer</a:t>
            </a:r>
          </a:p>
          <a:p>
            <a:pPr marL="342900" marR="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Hvilken skrifttype og farver</a:t>
            </a:r>
          </a:p>
          <a:p>
            <a:pPr marL="182563" marR="0" indent="-182563"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aldrig mere end én skrifttype på et diagram.</a:t>
            </a:r>
          </a:p>
          <a:p>
            <a:pPr marL="182563" marR="0" indent="-182563"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Skrifttypen skal være den samme som for det dokument, diagrammet skal indgå i.</a:t>
            </a:r>
          </a:p>
          <a:p>
            <a:pPr marL="182563" marR="0" indent="-182563"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helst en Sans-Serif font i diagrammer for at undgå for mange linjer, der kan fange øjet</a:t>
            </a:r>
          </a:p>
          <a:p>
            <a:pPr marL="182563" marR="0" indent="-182563"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aldrig mere end 2 tekstfarver (helst sort og hvid) til at få kontrast</a:t>
            </a: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Skriftstørrelse skal begrænses til et minimum</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Bug helst kun én skriftstørrelse og fremhæv overskriften med fed i stedet for en større størrelse</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maksimalt tre forskellige skriftstørrelser: en til overskriften, en til kilden og en til resten</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Skriftstørrelsen skal matche det dokument,  diagrammet indsættes i</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Det er vigtigt at være konsekvent med størrelserne på tværs af diagrammer</a:t>
            </a:r>
            <a:endParaRPr lang="da-DK" sz="800" dirty="0">
              <a:latin typeface="Verdana" pitchFamily="34" charset="0"/>
            </a:endParaRP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Fremhævning</a:t>
            </a:r>
          </a:p>
          <a:p>
            <a:pPr marL="182563" marR="0" indent="-182563"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Fremhævning sker ved </a:t>
            </a:r>
            <a:r>
              <a:rPr lang="da-DK" sz="800" b="1" dirty="0" smtClean="0">
                <a:latin typeface="Verdana" pitchFamily="34" charset="0"/>
              </a:rPr>
              <a:t>fed</a:t>
            </a:r>
            <a:r>
              <a:rPr lang="da-DK" sz="800" dirty="0" smtClean="0">
                <a:latin typeface="Verdana" pitchFamily="34" charset="0"/>
              </a:rPr>
              <a:t> og </a:t>
            </a:r>
            <a:r>
              <a:rPr lang="da-DK" sz="800" i="1" dirty="0" smtClean="0">
                <a:latin typeface="Verdana" pitchFamily="34" charset="0"/>
              </a:rPr>
              <a:t>kursiv</a:t>
            </a:r>
            <a:r>
              <a:rPr lang="da-DK" sz="800" dirty="0" smtClean="0">
                <a:latin typeface="Verdana" pitchFamily="34" charset="0"/>
              </a:rPr>
              <a:t>. </a:t>
            </a:r>
            <a:r>
              <a:rPr lang="da-DK" sz="800" u="sng" dirty="0" smtClean="0">
                <a:latin typeface="Verdana" pitchFamily="34" charset="0"/>
              </a:rPr>
              <a:t>Understregning</a:t>
            </a:r>
            <a:r>
              <a:rPr lang="da-DK" sz="800" dirty="0" smtClean="0">
                <a:latin typeface="Verdana" pitchFamily="34" charset="0"/>
              </a:rPr>
              <a:t> er kun til links</a:t>
            </a:r>
          </a:p>
          <a:p>
            <a:pPr marL="182563" marR="0" indent="-182563"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Kun overskriften og eventuelt datamærker må være med fed</a:t>
            </a:r>
          </a:p>
          <a:p>
            <a:pPr marL="182563" indent="-182563" fontAlgn="base">
              <a:spcBef>
                <a:spcPct val="0"/>
              </a:spcBef>
              <a:spcAft>
                <a:spcPct val="0"/>
              </a:spcAft>
              <a:buFont typeface="Arial" panose="020B0604020202020204" pitchFamily="34" charset="0"/>
              <a:buChar char="•"/>
            </a:pPr>
            <a:r>
              <a:rPr lang="da-DK" sz="800" dirty="0">
                <a:latin typeface="Verdana" pitchFamily="34" charset="0"/>
              </a:rPr>
              <a:t>KUN FORKORTELSER MÅ SKRIVES MED </a:t>
            </a:r>
            <a:r>
              <a:rPr lang="da-DK" sz="800" dirty="0" smtClean="0">
                <a:latin typeface="Verdana" pitchFamily="34" charset="0"/>
              </a:rPr>
              <a:t>VERSALER</a:t>
            </a:r>
          </a:p>
          <a:p>
            <a:pPr marL="182563" indent="-182563" fontAlgn="base">
              <a:spcBef>
                <a:spcPct val="0"/>
              </a:spcBef>
              <a:spcAft>
                <a:spcPct val="0"/>
              </a:spcAft>
              <a:buFont typeface="Arial" panose="020B0604020202020204" pitchFamily="34" charset="0"/>
              <a:buChar char="•"/>
            </a:pPr>
            <a:r>
              <a:rPr lang="da-DK" sz="800" dirty="0">
                <a:latin typeface="Verdana" pitchFamily="34" charset="0"/>
              </a:rPr>
              <a:t>Brug aldrig word-art eller lignende ”fancy” </a:t>
            </a:r>
            <a:r>
              <a:rPr lang="da-DK" sz="800" dirty="0" smtClean="0">
                <a:latin typeface="Verdana" pitchFamily="34" charset="0"/>
              </a:rPr>
              <a:t>funktioner</a:t>
            </a:r>
          </a:p>
          <a:p>
            <a:pPr marL="182563" indent="-182563" fontAlgn="base">
              <a:spcBef>
                <a:spcPct val="0"/>
              </a:spcBef>
              <a:spcAft>
                <a:spcPct val="0"/>
              </a:spcAft>
              <a:buFont typeface="Arial" panose="020B0604020202020204" pitchFamily="34" charset="0"/>
              <a:buChar char="•"/>
            </a:pPr>
            <a:endParaRPr lang="da-DK" sz="800" dirty="0">
              <a:latin typeface="Verdana" pitchFamily="34" charset="0"/>
            </a:endParaRPr>
          </a:p>
          <a:p>
            <a:pPr fontAlgn="base">
              <a:spcBef>
                <a:spcPct val="0"/>
              </a:spcBef>
              <a:spcAft>
                <a:spcPct val="0"/>
              </a:spcAft>
            </a:pPr>
            <a:r>
              <a:rPr lang="da-DK" sz="800" i="1" dirty="0" smtClean="0">
                <a:latin typeface="Verdana" pitchFamily="34" charset="0"/>
              </a:rPr>
              <a:t>Justering</a:t>
            </a:r>
          </a:p>
          <a:p>
            <a:pPr marL="171450" indent="-171450" fontAlgn="base">
              <a:spcBef>
                <a:spcPct val="0"/>
              </a:spcBef>
              <a:spcAft>
                <a:spcPct val="0"/>
              </a:spcAft>
              <a:buFont typeface="Arial" panose="020B0604020202020204" pitchFamily="34" charset="0"/>
              <a:buChar char="•"/>
            </a:pPr>
            <a:r>
              <a:rPr lang="da-DK" sz="800" dirty="0" smtClean="0">
                <a:latin typeface="Verdana" pitchFamily="34" charset="0"/>
              </a:rPr>
              <a:t>Brug som udgangspunkt altid venstrejustering</a:t>
            </a:r>
          </a:p>
          <a:p>
            <a:pPr marL="171450" indent="-171450" fontAlgn="base">
              <a:spcBef>
                <a:spcPct val="0"/>
              </a:spcBef>
              <a:spcAft>
                <a:spcPct val="0"/>
              </a:spcAft>
              <a:buFont typeface="Arial" panose="020B0604020202020204" pitchFamily="34" charset="0"/>
              <a:buChar char="•"/>
            </a:pPr>
            <a:r>
              <a:rPr lang="da-DK" sz="800" dirty="0" smtClean="0">
                <a:latin typeface="Verdana" pitchFamily="34" charset="0"/>
              </a:rPr>
              <a:t>Hvis absolut nødvendigt kan centralisering benyttes</a:t>
            </a:r>
          </a:p>
          <a:p>
            <a:pPr marL="171450" indent="-171450" fontAlgn="base">
              <a:spcBef>
                <a:spcPct val="0"/>
              </a:spcBef>
              <a:spcAft>
                <a:spcPct val="0"/>
              </a:spcAft>
              <a:buFont typeface="Arial" panose="020B0604020202020204" pitchFamily="34" charset="0"/>
              <a:buChar char="•"/>
            </a:pPr>
            <a:r>
              <a:rPr lang="da-DK" sz="800" dirty="0" smtClean="0">
                <a:latin typeface="Verdana" pitchFamily="34" charset="0"/>
              </a:rPr>
              <a:t>Brug aldrig andre former for justering</a:t>
            </a:r>
            <a:endParaRPr lang="da-DK" sz="800" dirty="0">
              <a:latin typeface="Verdana" pitchFamily="34" charset="0"/>
            </a:endParaRPr>
          </a:p>
          <a:p>
            <a:pPr marL="342900" indent="-342900" fontAlgn="base">
              <a:spcBef>
                <a:spcPct val="0"/>
              </a:spcBef>
              <a:spcAft>
                <a:spcPct val="0"/>
              </a:spcAft>
              <a:buFont typeface="Arial" panose="020B0604020202020204" pitchFamily="34" charset="0"/>
              <a:buChar char="•"/>
            </a:pPr>
            <a:endParaRPr lang="da-DK" sz="800" dirty="0" smtClean="0">
              <a:latin typeface="Verdana" pitchFamily="34" charset="0"/>
            </a:endParaRPr>
          </a:p>
          <a:p>
            <a:pPr fontAlgn="base">
              <a:spcBef>
                <a:spcPct val="0"/>
              </a:spcBef>
              <a:spcAft>
                <a:spcPct val="0"/>
              </a:spcAft>
            </a:pPr>
            <a:r>
              <a:rPr lang="da-DK" sz="800" i="1" dirty="0" smtClean="0">
                <a:latin typeface="Verdana" pitchFamily="34" charset="0"/>
              </a:rPr>
              <a:t>Linjeafstand, </a:t>
            </a:r>
            <a:r>
              <a:rPr lang="da-DK" sz="800" i="1" dirty="0" err="1" smtClean="0">
                <a:latin typeface="Verdana" pitchFamily="34" charset="0"/>
              </a:rPr>
              <a:t>spacing</a:t>
            </a:r>
            <a:r>
              <a:rPr lang="da-DK" sz="800" i="1" dirty="0" smtClean="0">
                <a:latin typeface="Verdana" pitchFamily="34" charset="0"/>
              </a:rPr>
              <a:t>, m.m.</a:t>
            </a:r>
          </a:p>
          <a:p>
            <a:pPr marL="171450" indent="-171450" algn="just" fontAlgn="base">
              <a:spcBef>
                <a:spcPct val="0"/>
              </a:spcBef>
              <a:spcAft>
                <a:spcPct val="0"/>
              </a:spcAft>
              <a:buFont typeface="Arial" panose="020B0604020202020204" pitchFamily="34" charset="0"/>
              <a:buChar char="•"/>
            </a:pPr>
            <a:r>
              <a:rPr lang="da-DK" sz="800" dirty="0" smtClean="0">
                <a:latin typeface="Verdana" pitchFamily="34" charset="0"/>
              </a:rPr>
              <a:t>Det er helt fint at ændre indrykningen i teksten, men sørg for  at være konsekvent gennem alle diagrammer i dokumentet.</a:t>
            </a:r>
          </a:p>
          <a:p>
            <a:pPr marL="171450" indent="-171450" algn="just" fontAlgn="base">
              <a:spcBef>
                <a:spcPct val="0"/>
              </a:spcBef>
              <a:spcAft>
                <a:spcPct val="0"/>
              </a:spcAft>
              <a:buFont typeface="Arial" panose="020B0604020202020204" pitchFamily="34" charset="0"/>
              <a:buChar char="•"/>
            </a:pPr>
            <a:r>
              <a:rPr lang="da-DK" sz="800" dirty="0" smtClean="0">
                <a:latin typeface="Verdana" pitchFamily="34" charset="0"/>
              </a:rPr>
              <a:t>Linjeafstand, </a:t>
            </a:r>
            <a:r>
              <a:rPr lang="da-DK" sz="800" dirty="0" err="1" smtClean="0">
                <a:latin typeface="Verdana" pitchFamily="34" charset="0"/>
              </a:rPr>
              <a:t>word-spacing</a:t>
            </a:r>
            <a:r>
              <a:rPr lang="da-DK" sz="800" dirty="0" smtClean="0">
                <a:latin typeface="Verdana" pitchFamily="34" charset="0"/>
              </a:rPr>
              <a:t>, </a:t>
            </a:r>
            <a:r>
              <a:rPr lang="da-DK" sz="800" dirty="0" err="1" smtClean="0">
                <a:latin typeface="Verdana" pitchFamily="34" charset="0"/>
              </a:rPr>
              <a:t>kerning</a:t>
            </a:r>
            <a:r>
              <a:rPr lang="da-DK" sz="800" dirty="0" smtClean="0">
                <a:latin typeface="Verdana" pitchFamily="34" charset="0"/>
              </a:rPr>
              <a:t> m.m. skal ikke ændres.</a:t>
            </a:r>
          </a:p>
          <a:p>
            <a:pPr marL="171450" indent="-171450" algn="just" fontAlgn="base">
              <a:spcBef>
                <a:spcPct val="0"/>
              </a:spcBef>
              <a:spcAft>
                <a:spcPct val="0"/>
              </a:spcAft>
              <a:buFont typeface="Arial" panose="020B0604020202020204" pitchFamily="34" charset="0"/>
              <a:buChar char="•"/>
            </a:pPr>
            <a:r>
              <a:rPr lang="da-DK" sz="800" dirty="0" smtClean="0">
                <a:latin typeface="Verdana" pitchFamily="34" charset="0"/>
              </a:rPr>
              <a:t>Ret gerne margener, men husk at de sjældent skal fjernes helt. Hvis margenerne tilpasses skal det være konsekvent på tværs af diagrammet og diagrammerne</a:t>
            </a:r>
          </a:p>
        </p:txBody>
      </p:sp>
    </p:spTree>
    <p:extLst>
      <p:ext uri="{BB962C8B-B14F-4D97-AF65-F5344CB8AC3E}">
        <p14:creationId xmlns:p14="http://schemas.microsoft.com/office/powerpoint/2010/main" val="20964965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Eksempler på uheldig anvendelse af skrifttyper i et diagram</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32</a:t>
            </a:fld>
            <a:endParaRPr lang="da-DK"/>
          </a:p>
        </p:txBody>
      </p:sp>
      <p:sp>
        <p:nvSpPr>
          <p:cNvPr id="4" name="Pentagon 3"/>
          <p:cNvSpPr/>
          <p:nvPr/>
        </p:nvSpPr>
        <p:spPr bwMode="auto">
          <a:xfrm flipH="1">
            <a:off x="5076056" y="1628800"/>
            <a:ext cx="3816424" cy="4464496"/>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kumimoji="0" lang="da-DK" sz="800" b="1" i="0" u="sng" strike="noStrike" cap="none" normalizeH="0" baseline="0" dirty="0" smtClean="0">
                <a:ln>
                  <a:noFill/>
                </a:ln>
                <a:effectLst/>
                <a:latin typeface="Verdana" pitchFamily="34" charset="0"/>
              </a:rPr>
              <a:t>Overskriften er</a:t>
            </a:r>
            <a:r>
              <a:rPr kumimoji="0" lang="da-DK" sz="800" b="1" i="0" u="sng" strike="noStrike" cap="none" normalizeH="0" dirty="0" smtClean="0">
                <a:ln>
                  <a:noFill/>
                </a:ln>
                <a:effectLst/>
                <a:latin typeface="Verdana" pitchFamily="34" charset="0"/>
              </a:rPr>
              <a:t> i versaler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Det eneste sted, hvor der er OK at bruge versaler, er i forkortelser.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Word-</a:t>
            </a:r>
            <a:r>
              <a:rPr lang="da-DK" sz="800" b="1" u="sng" dirty="0" err="1" smtClean="0">
                <a:latin typeface="Verdana" pitchFamily="34" charset="0"/>
              </a:rPr>
              <a:t>spacing</a:t>
            </a:r>
            <a:r>
              <a:rPr lang="da-DK" sz="800" b="1" u="sng" dirty="0" smtClean="0">
                <a:latin typeface="Verdana" pitchFamily="34" charset="0"/>
              </a:rPr>
              <a:t> er anvendt</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Der er anvendt </a:t>
            </a:r>
            <a:r>
              <a:rPr lang="da-DK" sz="800" dirty="0" err="1" smtClean="0">
                <a:latin typeface="Verdana" pitchFamily="34" charset="0"/>
              </a:rPr>
              <a:t>word-spacing</a:t>
            </a:r>
            <a:r>
              <a:rPr lang="da-DK" sz="800" dirty="0" smtClean="0">
                <a:latin typeface="Verdana" pitchFamily="34" charset="0"/>
              </a:rPr>
              <a:t> i såvel overskriften (hvor den er mindre end normalt) og i kategorinavnene, hvor den er sat til større end normalt.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Effekten er begge steder at det bliver sværere at læse og svært at lade øjet løbe hurtigt hen over.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Skygge på datapunkter</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Der er lavet en skygge på datapunkterne i toppen af kolonnerne. Dette er ikke nødvendigt (</a:t>
            </a:r>
            <a:r>
              <a:rPr lang="da-DK" sz="800" dirty="0" err="1" smtClean="0">
                <a:latin typeface="Verdana" pitchFamily="34" charset="0"/>
              </a:rPr>
              <a:t>dataToInk</a:t>
            </a:r>
            <a:r>
              <a:rPr lang="da-DK" sz="800" dirty="0" smtClean="0">
                <a:latin typeface="Verdana" pitchFamily="34" charset="0"/>
              </a:rPr>
              <a:t> ratio) og gør det også lidt sværere at læse. Ydermere virker det som om tallene ikke helt er en del af diagrammet.</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Anden skrifttype til kilden og kategorinavnene</a:t>
            </a: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Kilden har en anden skrifttype (</a:t>
            </a:r>
            <a:r>
              <a:rPr lang="da-DK" sz="800" dirty="0" err="1" smtClean="0">
                <a:latin typeface="Verdana" pitchFamily="34" charset="0"/>
              </a:rPr>
              <a:t>Impact</a:t>
            </a:r>
            <a:r>
              <a:rPr lang="da-DK" sz="800" dirty="0" smtClean="0">
                <a:latin typeface="Verdana" pitchFamily="34" charset="0"/>
              </a:rPr>
              <a:t>) end resten af diagrammet, og det er ikke nemt at læse.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Kategorinavnene har </a:t>
            </a:r>
            <a:r>
              <a:rPr lang="da-DK" sz="800" dirty="0" err="1" smtClean="0">
                <a:latin typeface="Verdana" pitchFamily="34" charset="0"/>
              </a:rPr>
              <a:t>TimesNewRoman</a:t>
            </a:r>
            <a:r>
              <a:rPr lang="da-DK" sz="800" dirty="0" smtClean="0">
                <a:latin typeface="Verdana" pitchFamily="34" charset="0"/>
              </a:rPr>
              <a:t> som skrifttype. Det får diagrammet til at virke lidt mere ”klumpet” og er specielt uheldigt, når teksten bryder over mere end en linje.</a:t>
            </a:r>
          </a:p>
        </p:txBody>
      </p:sp>
      <p:grpSp>
        <p:nvGrpSpPr>
          <p:cNvPr id="11" name="Gruppe 10"/>
          <p:cNvGrpSpPr/>
          <p:nvPr/>
        </p:nvGrpSpPr>
        <p:grpSpPr>
          <a:xfrm>
            <a:off x="719138" y="1628800"/>
            <a:ext cx="4159113" cy="4464496"/>
            <a:chOff x="719138" y="1988840"/>
            <a:chExt cx="4159113" cy="4464496"/>
          </a:xfrm>
        </p:grpSpPr>
        <p:graphicFrame>
          <p:nvGraphicFramePr>
            <p:cNvPr id="8" name="Diagram 7"/>
            <p:cNvGraphicFramePr/>
            <p:nvPr>
              <p:extLst>
                <p:ext uri="{D42A27DB-BD31-4B8C-83A1-F6EECF244321}">
                  <p14:modId xmlns:p14="http://schemas.microsoft.com/office/powerpoint/2010/main" val="66186792"/>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0" name="Rektangel 9"/>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latin typeface="Impact" panose="020B0806030902050204" pitchFamily="34" charset="0"/>
                </a:rPr>
                <a:t>Kilde:  Danmarks Statistik, KRHFU1: Befolkningens højeste fuldførte </a:t>
              </a:r>
              <a:r>
                <a:rPr lang="da-DK" sz="800" dirty="0" smtClean="0">
                  <a:solidFill>
                    <a:srgbClr val="000000"/>
                  </a:solidFill>
                  <a:latin typeface="Impact" panose="020B0806030902050204" pitchFamily="34" charset="0"/>
                </a:rPr>
                <a:t>uddannelse </a:t>
              </a:r>
              <a:r>
                <a:rPr lang="da-DK" sz="800" dirty="0">
                  <a:solidFill>
                    <a:srgbClr val="000000"/>
                  </a:solidFill>
                  <a:latin typeface="Impact" panose="020B0806030902050204" pitchFamily="34" charset="0"/>
                </a:rPr>
                <a:t>(15-69 år) efter område, herkomst, uddannelse alder og køn</a:t>
              </a:r>
            </a:p>
          </p:txBody>
        </p:sp>
      </p:grpSp>
    </p:spTree>
    <p:extLst>
      <p:ext uri="{BB962C8B-B14F-4D97-AF65-F5344CB8AC3E}">
        <p14:creationId xmlns:p14="http://schemas.microsoft.com/office/powerpoint/2010/main" val="9591050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p:cNvPicPr>
            <a:picLocks noChangeAspect="1"/>
          </p:cNvPicPr>
          <p:nvPr/>
        </p:nvPicPr>
        <p:blipFill rotWithShape="1">
          <a:blip r:embed="rId2" cstate="print">
            <a:extLst>
              <a:ext uri="{28A0092B-C50C-407E-A947-70E740481C1C}">
                <a14:useLocalDpi xmlns:a14="http://schemas.microsoft.com/office/drawing/2010/main" val="0"/>
              </a:ext>
            </a:extLst>
          </a:blip>
          <a:srcRect l="34120" r="14693"/>
          <a:stretch/>
        </p:blipFill>
        <p:spPr>
          <a:xfrm>
            <a:off x="719137" y="1673426"/>
            <a:ext cx="3132784" cy="4275856"/>
          </a:xfrm>
          <a:prstGeom prst="rect">
            <a:avLst/>
          </a:prstGeom>
        </p:spPr>
      </p:pic>
      <p:sp>
        <p:nvSpPr>
          <p:cNvPr id="2" name="Titel 1"/>
          <p:cNvSpPr>
            <a:spLocks noGrp="1"/>
          </p:cNvSpPr>
          <p:nvPr>
            <p:ph type="title"/>
          </p:nvPr>
        </p:nvSpPr>
        <p:spPr>
          <a:xfrm>
            <a:off x="719138" y="536575"/>
            <a:ext cx="5400000" cy="762000"/>
          </a:xfrm>
          <a:noFill/>
        </p:spPr>
        <p:txBody>
          <a:bodyPr/>
          <a:lstStyle/>
          <a:p>
            <a:r>
              <a:rPr lang="da-DK" sz="1600" dirty="0" smtClean="0"/>
              <a:t>Farver skal bruges varsomt og præcist</a:t>
            </a:r>
            <a:endParaRPr lang="da-DK" sz="1600"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33</a:t>
            </a:fld>
            <a:endParaRPr lang="da-DK"/>
          </a:p>
        </p:txBody>
      </p:sp>
      <p:sp>
        <p:nvSpPr>
          <p:cNvPr id="12" name="Rektangel 11"/>
          <p:cNvSpPr/>
          <p:nvPr/>
        </p:nvSpPr>
        <p:spPr bwMode="auto">
          <a:xfrm>
            <a:off x="4067944" y="1673425"/>
            <a:ext cx="4824536" cy="4275856"/>
          </a:xfrm>
          <a:prstGeom prst="rect">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R="0" algn="l" defTabSz="914400" rtl="0" eaLnBrk="1" fontAlgn="base" latinLnBrk="0" hangingPunct="1">
              <a:lnSpc>
                <a:spcPct val="100000"/>
              </a:lnSpc>
              <a:spcBef>
                <a:spcPct val="0"/>
              </a:spcBef>
              <a:spcAft>
                <a:spcPct val="0"/>
              </a:spcAft>
              <a:buClrTx/>
              <a:buSzTx/>
              <a:tabLst/>
            </a:pPr>
            <a:r>
              <a:rPr lang="da-DK" sz="800" b="1" u="sng" dirty="0" smtClean="0">
                <a:latin typeface="Verdana" pitchFamily="34" charset="0"/>
              </a:rPr>
              <a:t>Regler for farver i diagrammer for at understøtte budskabet</a:t>
            </a: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Sammenhæng med dokumentet</a:t>
            </a:r>
            <a:endParaRPr lang="da-DK" sz="800" i="1" dirty="0">
              <a:latin typeface="Verdana" pitchFamily="34" charset="0"/>
            </a:endParaRP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Farverne skal hænge sammen med det dokument, diagrammet indgår i</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Nedenstående regler er generelle og kan afviges, hvis det passer dårligt ind i dokumentet</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800" dirty="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Baggrunden</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Baggrunden skal altid være hvid eller gennemsigtig</a:t>
            </a: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Antal farver</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maksimalt tre farver (videnskabeligt</a:t>
            </a:r>
            <a:r>
              <a:rPr lang="da-DK" sz="800" baseline="30000" dirty="0" smtClean="0">
                <a:latin typeface="Verdana" pitchFamily="34" charset="0"/>
              </a:rPr>
              <a:t>1</a:t>
            </a:r>
            <a:r>
              <a:rPr lang="da-DK" sz="800" dirty="0" smtClean="0">
                <a:latin typeface="Verdana" pitchFamily="34" charset="0"/>
              </a:rPr>
              <a:t> kan mennesker nemt overskue 6 forskellige farver på et givet tidspunkt. Nuancering og mønster øger kapaciteten lidt.)</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gerne nuancering af farver</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meget gerne mønstre/skravering i søjler/lagkager/etc.</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gerne farver der, hvor det giver naturlig mening. Eksempelvis kan et underskud/negativ afvigelse være en rødlig nuance</a:t>
            </a: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Skab kontrast til tekst</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Skab kontrast mellem tekstfarven og baggrundsfarven for at sikre en læsevenlighed</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Skab gerne kontrast fra datapunkter til baggrund for at gøre det letlæseligt</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Brug farver til markering og samling af data</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gerne farver til at illustrere sammenhænge i datapunkter (eksempelvis kan data, der har relationer til hinanden være nuancer af den samme grundfarve)</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Brug gerne en farve til at fremhæve centrale datapunkter i diagrammet</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Når farver bruges til markering og samling af data, kan reglen om maksimalt tre farver omgås</a:t>
            </a: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R="0" algn="l" defTabSz="914400" rtl="0" eaLnBrk="1" fontAlgn="base" latinLnBrk="0" hangingPunct="1">
              <a:lnSpc>
                <a:spcPct val="100000"/>
              </a:lnSpc>
              <a:spcBef>
                <a:spcPct val="0"/>
              </a:spcBef>
              <a:spcAft>
                <a:spcPct val="0"/>
              </a:spcAft>
              <a:buClrTx/>
              <a:buSzTx/>
              <a:tabLst/>
            </a:pPr>
            <a:r>
              <a:rPr lang="da-DK" sz="800" i="1" dirty="0" smtClean="0">
                <a:latin typeface="Verdana" pitchFamily="34" charset="0"/>
              </a:rPr>
              <a:t>Skaber farver ikke også en stemning?</a:t>
            </a:r>
          </a:p>
          <a:p>
            <a:pPr marL="171450"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800" dirty="0" smtClean="0">
                <a:latin typeface="Verdana" pitchFamily="34" charset="0"/>
              </a:rPr>
              <a:t>Valget af farver kan være med til at skabe en stemning (blå = kølig). Men til beslutningsoplæg er formålet ikke at skabe følelser, men at komme med budskaber</a:t>
            </a:r>
            <a:endParaRPr lang="da-DK" sz="800" dirty="0">
              <a:latin typeface="Verdana" pitchFamily="34" charset="0"/>
            </a:endParaRPr>
          </a:p>
          <a:p>
            <a:pPr marR="0" algn="l" defTabSz="914400" rtl="0" eaLnBrk="1" fontAlgn="base" latinLnBrk="0" hangingPunct="1">
              <a:lnSpc>
                <a:spcPct val="100000"/>
              </a:lnSpc>
              <a:spcBef>
                <a:spcPct val="0"/>
              </a:spcBef>
              <a:spcAft>
                <a:spcPct val="0"/>
              </a:spcAft>
              <a:buClrTx/>
              <a:buSzTx/>
              <a:tabLst/>
            </a:pPr>
            <a:endParaRPr lang="da-DK" sz="800" dirty="0" smtClean="0">
              <a:latin typeface="Verdana" pitchFamily="34" charset="0"/>
            </a:endParaRPr>
          </a:p>
          <a:p>
            <a:pPr marL="342900" marR="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800" dirty="0" smtClean="0">
              <a:latin typeface="Verdana" pitchFamily="34" charset="0"/>
            </a:endParaRPr>
          </a:p>
        </p:txBody>
      </p:sp>
      <p:sp>
        <p:nvSpPr>
          <p:cNvPr id="3" name="Tekstfelt 2"/>
          <p:cNvSpPr txBox="1"/>
          <p:nvPr/>
        </p:nvSpPr>
        <p:spPr>
          <a:xfrm>
            <a:off x="719136" y="6453336"/>
            <a:ext cx="6733184" cy="123111"/>
          </a:xfrm>
          <a:prstGeom prst="rect">
            <a:avLst/>
          </a:prstGeom>
          <a:noFill/>
        </p:spPr>
        <p:txBody>
          <a:bodyPr wrap="square" lIns="0" tIns="0" rIns="0" bIns="0" rtlCol="0">
            <a:spAutoFit/>
          </a:bodyPr>
          <a:lstStyle/>
          <a:p>
            <a:r>
              <a:rPr lang="da-DK" sz="800" dirty="0" smtClean="0"/>
              <a:t>1: George A. Miller, 1955, </a:t>
            </a:r>
            <a:r>
              <a:rPr lang="da-DK" sz="800" dirty="0" err="1" smtClean="0"/>
              <a:t>Psychological</a:t>
            </a:r>
            <a:r>
              <a:rPr lang="da-DK" sz="800" dirty="0" smtClean="0"/>
              <a:t> </a:t>
            </a:r>
            <a:r>
              <a:rPr lang="da-DK" sz="800" dirty="0" err="1" smtClean="0"/>
              <a:t>Review</a:t>
            </a:r>
            <a:r>
              <a:rPr lang="da-DK" sz="800" dirty="0" smtClean="0"/>
              <a:t> no. 2 p.343-352, The </a:t>
            </a:r>
            <a:r>
              <a:rPr lang="da-DK" sz="800" dirty="0" err="1" smtClean="0"/>
              <a:t>Magical</a:t>
            </a:r>
            <a:r>
              <a:rPr lang="da-DK" sz="800" dirty="0" smtClean="0"/>
              <a:t> </a:t>
            </a:r>
            <a:r>
              <a:rPr lang="da-DK" sz="800" dirty="0" err="1" smtClean="0"/>
              <a:t>Number</a:t>
            </a:r>
            <a:r>
              <a:rPr lang="da-DK" sz="800" dirty="0" smtClean="0"/>
              <a:t> </a:t>
            </a:r>
            <a:r>
              <a:rPr lang="da-DK" sz="800" dirty="0" err="1" smtClean="0"/>
              <a:t>Seven</a:t>
            </a:r>
            <a:r>
              <a:rPr lang="da-DK" sz="800" dirty="0" smtClean="0"/>
              <a:t>, Plus or Minus </a:t>
            </a:r>
            <a:r>
              <a:rPr lang="da-DK" sz="800" dirty="0" err="1" smtClean="0"/>
              <a:t>Two</a:t>
            </a:r>
            <a:r>
              <a:rPr lang="da-DK" sz="800" dirty="0" smtClean="0"/>
              <a:t>.</a:t>
            </a:r>
          </a:p>
        </p:txBody>
      </p:sp>
    </p:spTree>
    <p:extLst>
      <p:ext uri="{BB962C8B-B14F-4D97-AF65-F5344CB8AC3E}">
        <p14:creationId xmlns:p14="http://schemas.microsoft.com/office/powerpoint/2010/main" val="8164086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Farvesammensætning i det aktuelle farvetema</a:t>
            </a:r>
            <a:endParaRPr lang="da-DK" dirty="0"/>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254538073"/>
              </p:ext>
            </p:extLst>
          </p:nvPr>
        </p:nvGraphicFramePr>
        <p:xfrm>
          <a:off x="1475656" y="1628800"/>
          <a:ext cx="7172955" cy="2948940"/>
        </p:xfrm>
        <a:graphic>
          <a:graphicData uri="http://schemas.openxmlformats.org/drawingml/2006/table">
            <a:tbl>
              <a:tblPr firstRow="1" bandRow="1">
                <a:tableStyleId>{5940675A-B579-460E-94D1-54222C63F5DA}</a:tableStyleId>
              </a:tblPr>
              <a:tblGrid>
                <a:gridCol w="594042"/>
                <a:gridCol w="594042"/>
                <a:gridCol w="594042"/>
                <a:gridCol w="594042"/>
                <a:gridCol w="594042"/>
                <a:gridCol w="594042"/>
                <a:gridCol w="594042"/>
                <a:gridCol w="594042"/>
                <a:gridCol w="594042"/>
                <a:gridCol w="594042"/>
                <a:gridCol w="208280"/>
                <a:gridCol w="1024255"/>
              </a:tblGrid>
              <a:tr h="0">
                <a:tc gridSpan="10">
                  <a:txBody>
                    <a:bodyPr/>
                    <a:lstStyle/>
                    <a:p>
                      <a:pPr algn="ctr"/>
                      <a:r>
                        <a:rPr lang="da-DK" sz="1050" b="1" dirty="0" smtClean="0">
                          <a:solidFill>
                            <a:schemeClr val="tx1"/>
                          </a:solidFill>
                        </a:rPr>
                        <a:t>Farver i det aktuelle tema</a:t>
                      </a:r>
                      <a:endParaRPr lang="da-DK" sz="1050" b="1" dirty="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da-DK" sz="105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a-DK" sz="1050" b="1" dirty="0" smtClean="0">
                          <a:solidFill>
                            <a:schemeClr val="bg1">
                              <a:lumMod val="95000"/>
                            </a:schemeClr>
                          </a:solidFill>
                        </a:rPr>
                        <a:t>Tekstfarve</a:t>
                      </a:r>
                      <a:endParaRPr lang="da-DK" sz="1050" b="1" dirty="0">
                        <a:solidFill>
                          <a:schemeClr val="bg1">
                            <a:lumMod val="95000"/>
                          </a:schemeClr>
                        </a:solidFill>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44000">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endParaRPr lang="da-DK" sz="6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a-DK" sz="600" dirty="0">
                        <a:solidFill>
                          <a:schemeClr val="bg1">
                            <a:lumMod val="95000"/>
                          </a:schemeClr>
                        </a:solidFill>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0">
                <a:tc>
                  <a:txBody>
                    <a:bodyPr/>
                    <a:lstStyle/>
                    <a:p>
                      <a:pPr algn="ctr"/>
                      <a:r>
                        <a:rPr lang="da-DK" sz="1050" dirty="0" smtClean="0">
                          <a:solidFill>
                            <a:schemeClr val="bg1"/>
                          </a:solidFill>
                        </a:rPr>
                        <a:t>Tekst</a:t>
                      </a:r>
                      <a:endParaRPr lang="da-DK" sz="1050" dirty="0">
                        <a:solidFill>
                          <a:schemeClr val="bg1"/>
                        </a:solidFill>
                      </a:endParaRPr>
                    </a:p>
                  </a:txBody>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tx1"/>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bg2"/>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tx2"/>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accent1"/>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accent2"/>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accent3"/>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accent4"/>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accent5"/>
                    </a:solidFill>
                  </a:tcPr>
                </a:tc>
                <a:tc>
                  <a:txBody>
                    <a:bodyPr/>
                    <a:lstStyle/>
                    <a:p>
                      <a:pPr algn="ctr"/>
                      <a:r>
                        <a:rPr lang="da-DK" sz="1050" dirty="0" smtClean="0">
                          <a:solidFill>
                            <a:schemeClr val="bg1"/>
                          </a:solidFill>
                        </a:rPr>
                        <a:t>Tekst</a:t>
                      </a:r>
                      <a:endParaRPr lang="da-DK" sz="1050" dirty="0">
                        <a:solidFill>
                          <a:schemeClr val="bg1"/>
                        </a:solidFill>
                      </a:endParaRPr>
                    </a:p>
                  </a:txBody>
                  <a:tcPr>
                    <a:solidFill>
                      <a:schemeClr val="accent6"/>
                    </a:solidFill>
                  </a:tcPr>
                </a:tc>
                <a:tc>
                  <a:txBody>
                    <a:bodyPr/>
                    <a:lstStyle/>
                    <a:p>
                      <a:pPr algn="ctr"/>
                      <a:endParaRPr lang="da-DK" sz="1050" dirty="0">
                        <a:solidFill>
                          <a:schemeClr val="bg1"/>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Ja</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0">
                <a:tc>
                  <a:txBody>
                    <a:bodyPr/>
                    <a:lstStyle/>
                    <a:p>
                      <a:pPr algn="ctr"/>
                      <a:r>
                        <a:rPr lang="da-DK" sz="1050" smtClean="0"/>
                        <a:t>Tekst</a:t>
                      </a:r>
                      <a:endParaRPr lang="da-DK" sz="1050"/>
                    </a:p>
                  </a:txBody>
                  <a:tcPr/>
                </a:tc>
                <a:tc>
                  <a:txBody>
                    <a:bodyPr/>
                    <a:lstStyle/>
                    <a:p>
                      <a:pPr algn="ctr"/>
                      <a:r>
                        <a:rPr lang="da-DK" sz="1050" smtClean="0"/>
                        <a:t>Tekst</a:t>
                      </a:r>
                      <a:endParaRPr lang="da-DK" sz="1050" dirty="0"/>
                    </a:p>
                  </a:txBody>
                  <a:tcPr>
                    <a:solidFill>
                      <a:schemeClr val="tx1"/>
                    </a:solidFill>
                  </a:tcPr>
                </a:tc>
                <a:tc>
                  <a:txBody>
                    <a:bodyPr/>
                    <a:lstStyle/>
                    <a:p>
                      <a:pPr algn="ctr"/>
                      <a:r>
                        <a:rPr lang="da-DK" sz="1050" smtClean="0"/>
                        <a:t>Tekst</a:t>
                      </a:r>
                      <a:endParaRPr lang="da-DK" sz="1050"/>
                    </a:p>
                  </a:txBody>
                  <a:tcPr>
                    <a:solidFill>
                      <a:schemeClr val="bg2"/>
                    </a:solidFill>
                  </a:tcPr>
                </a:tc>
                <a:tc>
                  <a:txBody>
                    <a:bodyPr/>
                    <a:lstStyle/>
                    <a:p>
                      <a:pPr algn="ctr"/>
                      <a:r>
                        <a:rPr lang="da-DK" sz="1050" dirty="0" smtClean="0"/>
                        <a:t>Tekst</a:t>
                      </a:r>
                      <a:endParaRPr lang="da-DK" sz="1050" dirty="0"/>
                    </a:p>
                  </a:txBody>
                  <a:tcPr>
                    <a:solidFill>
                      <a:schemeClr val="tx2"/>
                    </a:solidFill>
                  </a:tcPr>
                </a:tc>
                <a:tc>
                  <a:txBody>
                    <a:bodyPr/>
                    <a:lstStyle/>
                    <a:p>
                      <a:pPr algn="ctr"/>
                      <a:r>
                        <a:rPr lang="da-DK" sz="1050" dirty="0" smtClean="0"/>
                        <a:t>Tekst</a:t>
                      </a:r>
                      <a:endParaRPr lang="da-DK" sz="1050" dirty="0"/>
                    </a:p>
                  </a:txBody>
                  <a:tcPr>
                    <a:solidFill>
                      <a:schemeClr val="accent1"/>
                    </a:solidFill>
                  </a:tcPr>
                </a:tc>
                <a:tc>
                  <a:txBody>
                    <a:bodyPr/>
                    <a:lstStyle/>
                    <a:p>
                      <a:pPr algn="ctr"/>
                      <a:r>
                        <a:rPr lang="da-DK" sz="1050" dirty="0" smtClean="0"/>
                        <a:t>Tekst</a:t>
                      </a:r>
                      <a:endParaRPr lang="da-DK" sz="1050" dirty="0"/>
                    </a:p>
                  </a:txBody>
                  <a:tcPr>
                    <a:solidFill>
                      <a:schemeClr val="accent2"/>
                    </a:solidFill>
                  </a:tcPr>
                </a:tc>
                <a:tc>
                  <a:txBody>
                    <a:bodyPr/>
                    <a:lstStyle/>
                    <a:p>
                      <a:pPr algn="ctr"/>
                      <a:r>
                        <a:rPr lang="da-DK" sz="1050" dirty="0" smtClean="0"/>
                        <a:t>Tekst</a:t>
                      </a:r>
                      <a:endParaRPr lang="da-DK" sz="1050" dirty="0"/>
                    </a:p>
                  </a:txBody>
                  <a:tcPr>
                    <a:solidFill>
                      <a:schemeClr val="accent3"/>
                    </a:solidFill>
                  </a:tcPr>
                </a:tc>
                <a:tc>
                  <a:txBody>
                    <a:bodyPr/>
                    <a:lstStyle/>
                    <a:p>
                      <a:pPr algn="ctr"/>
                      <a:r>
                        <a:rPr lang="da-DK" sz="1050" dirty="0" smtClean="0"/>
                        <a:t>Tekst</a:t>
                      </a:r>
                      <a:endParaRPr lang="da-DK" sz="1050" dirty="0"/>
                    </a:p>
                  </a:txBody>
                  <a:tcPr>
                    <a:solidFill>
                      <a:schemeClr val="accent4"/>
                    </a:solidFill>
                  </a:tcPr>
                </a:tc>
                <a:tc>
                  <a:txBody>
                    <a:bodyPr/>
                    <a:lstStyle/>
                    <a:p>
                      <a:pPr algn="ctr"/>
                      <a:r>
                        <a:rPr lang="da-DK" sz="1050" dirty="0" smtClean="0"/>
                        <a:t>Tekst</a:t>
                      </a:r>
                      <a:endParaRPr lang="da-DK" sz="1050" dirty="0"/>
                    </a:p>
                  </a:txBody>
                  <a:tcPr>
                    <a:solidFill>
                      <a:schemeClr val="accent5"/>
                    </a:solidFill>
                  </a:tcPr>
                </a:tc>
                <a:tc>
                  <a:txBody>
                    <a:bodyPr/>
                    <a:lstStyle/>
                    <a:p>
                      <a:pPr algn="ctr"/>
                      <a:r>
                        <a:rPr lang="da-DK" sz="1050" dirty="0" smtClean="0"/>
                        <a:t>Tekst</a:t>
                      </a:r>
                      <a:endParaRPr lang="da-DK" sz="1050" dirty="0"/>
                    </a:p>
                  </a:txBody>
                  <a:tcPr>
                    <a:solidFill>
                      <a:schemeClr val="accent6"/>
                    </a:solidFill>
                  </a:tcPr>
                </a:tc>
                <a:tc>
                  <a:txBody>
                    <a:bodyPr/>
                    <a:lstStyle/>
                    <a:p>
                      <a:pPr algn="ctr"/>
                      <a:endParaRPr lang="da-DK" sz="1050" dirty="0"/>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Ja</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44944">
                <a:tc>
                  <a:txBody>
                    <a:bodyPr/>
                    <a:lstStyle/>
                    <a:p>
                      <a:pPr algn="ctr"/>
                      <a:r>
                        <a:rPr lang="da-DK" sz="1050" dirty="0" smtClean="0">
                          <a:solidFill>
                            <a:schemeClr val="bg2"/>
                          </a:solidFill>
                        </a:rPr>
                        <a:t>Tekst</a:t>
                      </a:r>
                      <a:endParaRPr lang="da-DK" sz="1050" dirty="0">
                        <a:solidFill>
                          <a:schemeClr val="bg2"/>
                        </a:solidFill>
                      </a:endParaRPr>
                    </a:p>
                  </a:txBody>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tx1"/>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bg2"/>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tx2"/>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accent1"/>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accent2"/>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accent3"/>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accent4"/>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accent5"/>
                    </a:solidFill>
                  </a:tcPr>
                </a:tc>
                <a:tc>
                  <a:txBody>
                    <a:bodyPr/>
                    <a:lstStyle/>
                    <a:p>
                      <a:pPr algn="ctr"/>
                      <a:r>
                        <a:rPr lang="da-DK" sz="1050" dirty="0" smtClean="0">
                          <a:solidFill>
                            <a:schemeClr val="bg2"/>
                          </a:solidFill>
                        </a:rPr>
                        <a:t>Tekst</a:t>
                      </a:r>
                      <a:endParaRPr lang="da-DK" sz="1050" dirty="0">
                        <a:solidFill>
                          <a:schemeClr val="bg2"/>
                        </a:solidFill>
                      </a:endParaRPr>
                    </a:p>
                  </a:txBody>
                  <a:tcPr>
                    <a:solidFill>
                      <a:schemeClr val="accent6"/>
                    </a:solidFill>
                  </a:tcPr>
                </a:tc>
                <a:tc>
                  <a:txBody>
                    <a:bodyPr/>
                    <a:lstStyle/>
                    <a:p>
                      <a:pPr algn="ctr"/>
                      <a:endParaRPr lang="da-DK" sz="1050" dirty="0">
                        <a:solidFill>
                          <a:schemeClr val="bg2"/>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Nej</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34144">
                <a:tc>
                  <a:txBody>
                    <a:bodyPr/>
                    <a:lstStyle/>
                    <a:p>
                      <a:pPr algn="ctr"/>
                      <a:r>
                        <a:rPr lang="da-DK" sz="1050" smtClean="0">
                          <a:solidFill>
                            <a:schemeClr val="tx2"/>
                          </a:solidFill>
                        </a:rPr>
                        <a:t>Tekst</a:t>
                      </a:r>
                      <a:endParaRPr lang="da-DK" sz="1050">
                        <a:solidFill>
                          <a:schemeClr val="tx2"/>
                        </a:solidFill>
                      </a:endParaRPr>
                    </a:p>
                  </a:txBody>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tx1"/>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bg2"/>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tx2"/>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accent1"/>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accent2"/>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accent3"/>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accent4"/>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accent5"/>
                    </a:solidFill>
                  </a:tcPr>
                </a:tc>
                <a:tc>
                  <a:txBody>
                    <a:bodyPr/>
                    <a:lstStyle/>
                    <a:p>
                      <a:pPr algn="ctr"/>
                      <a:r>
                        <a:rPr lang="da-DK" sz="1050" dirty="0" smtClean="0">
                          <a:solidFill>
                            <a:schemeClr val="tx2"/>
                          </a:solidFill>
                        </a:rPr>
                        <a:t>Tekst</a:t>
                      </a:r>
                      <a:endParaRPr lang="da-DK" sz="1050" dirty="0">
                        <a:solidFill>
                          <a:schemeClr val="tx2"/>
                        </a:solidFill>
                      </a:endParaRPr>
                    </a:p>
                  </a:txBody>
                  <a:tcPr>
                    <a:solidFill>
                      <a:schemeClr val="accent6"/>
                    </a:solidFill>
                  </a:tcPr>
                </a:tc>
                <a:tc>
                  <a:txBody>
                    <a:bodyPr/>
                    <a:lstStyle/>
                    <a:p>
                      <a:pPr algn="ctr"/>
                      <a:endParaRPr lang="da-DK" sz="1050" dirty="0">
                        <a:solidFill>
                          <a:schemeClr val="tx2"/>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Ja</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23344">
                <a:tc>
                  <a:txBody>
                    <a:bodyPr/>
                    <a:lstStyle/>
                    <a:p>
                      <a:pPr algn="ctr"/>
                      <a:r>
                        <a:rPr lang="da-DK" sz="1050" smtClean="0">
                          <a:solidFill>
                            <a:schemeClr val="accent1"/>
                          </a:solidFill>
                        </a:rPr>
                        <a:t>Tekst</a:t>
                      </a:r>
                      <a:endParaRPr lang="da-DK" sz="1050">
                        <a:solidFill>
                          <a:schemeClr val="accent1"/>
                        </a:solidFill>
                      </a:endParaRPr>
                    </a:p>
                  </a:txBody>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tx1"/>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bg2"/>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tx2"/>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accent1"/>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accent2"/>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accent3"/>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accent4"/>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accent5"/>
                    </a:solidFill>
                  </a:tcPr>
                </a:tc>
                <a:tc>
                  <a:txBody>
                    <a:bodyPr/>
                    <a:lstStyle/>
                    <a:p>
                      <a:pPr algn="ctr"/>
                      <a:r>
                        <a:rPr lang="da-DK" sz="1050" dirty="0" smtClean="0">
                          <a:solidFill>
                            <a:schemeClr val="accent1"/>
                          </a:solidFill>
                        </a:rPr>
                        <a:t>Tekst</a:t>
                      </a:r>
                      <a:endParaRPr lang="da-DK" sz="1050" dirty="0">
                        <a:solidFill>
                          <a:schemeClr val="accent1"/>
                        </a:solidFill>
                      </a:endParaRPr>
                    </a:p>
                  </a:txBody>
                  <a:tcPr>
                    <a:solidFill>
                      <a:schemeClr val="accent6"/>
                    </a:solidFill>
                  </a:tcPr>
                </a:tc>
                <a:tc>
                  <a:txBody>
                    <a:bodyPr/>
                    <a:lstStyle/>
                    <a:p>
                      <a:pPr algn="ctr"/>
                      <a:endParaRPr lang="da-DK" sz="1050" dirty="0">
                        <a:solidFill>
                          <a:schemeClr val="accent1"/>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Nej</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0">
                <a:tc>
                  <a:txBody>
                    <a:bodyPr/>
                    <a:lstStyle/>
                    <a:p>
                      <a:pPr algn="ctr"/>
                      <a:r>
                        <a:rPr lang="da-DK" sz="1050" dirty="0" smtClean="0">
                          <a:solidFill>
                            <a:schemeClr val="accent2"/>
                          </a:solidFill>
                        </a:rPr>
                        <a:t>Tekst</a:t>
                      </a:r>
                      <a:endParaRPr lang="da-DK" sz="1050" dirty="0">
                        <a:solidFill>
                          <a:schemeClr val="accent2"/>
                        </a:solidFill>
                      </a:endParaRPr>
                    </a:p>
                  </a:txBody>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tx1"/>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bg2"/>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tx2"/>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accent1"/>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accent2"/>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accent3"/>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accent4"/>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accent5"/>
                    </a:solidFill>
                  </a:tcPr>
                </a:tc>
                <a:tc>
                  <a:txBody>
                    <a:bodyPr/>
                    <a:lstStyle/>
                    <a:p>
                      <a:pPr algn="ctr"/>
                      <a:r>
                        <a:rPr lang="da-DK" sz="1050" dirty="0" smtClean="0">
                          <a:solidFill>
                            <a:schemeClr val="accent2"/>
                          </a:solidFill>
                        </a:rPr>
                        <a:t>Tekst</a:t>
                      </a:r>
                      <a:endParaRPr lang="da-DK" sz="1050" dirty="0">
                        <a:solidFill>
                          <a:schemeClr val="accent2"/>
                        </a:solidFill>
                      </a:endParaRPr>
                    </a:p>
                  </a:txBody>
                  <a:tcPr>
                    <a:solidFill>
                      <a:schemeClr val="accent6"/>
                    </a:solidFill>
                  </a:tcPr>
                </a:tc>
                <a:tc>
                  <a:txBody>
                    <a:bodyPr/>
                    <a:lstStyle/>
                    <a:p>
                      <a:pPr algn="ctr"/>
                      <a:endParaRPr lang="da-DK" sz="1050" dirty="0">
                        <a:solidFill>
                          <a:schemeClr val="accent2"/>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Nej</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0">
                <a:tc>
                  <a:txBody>
                    <a:bodyPr/>
                    <a:lstStyle/>
                    <a:p>
                      <a:pPr algn="ctr"/>
                      <a:r>
                        <a:rPr lang="da-DK" sz="1050" dirty="0" smtClean="0">
                          <a:solidFill>
                            <a:schemeClr val="accent3"/>
                          </a:solidFill>
                        </a:rPr>
                        <a:t>Tekst</a:t>
                      </a:r>
                      <a:endParaRPr lang="da-DK" sz="1050" dirty="0">
                        <a:solidFill>
                          <a:schemeClr val="accent3"/>
                        </a:solidFill>
                      </a:endParaRPr>
                    </a:p>
                  </a:txBody>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tx1"/>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bg2"/>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tx2"/>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accent1"/>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accent2"/>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accent3"/>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accent4"/>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accent5"/>
                    </a:solidFill>
                  </a:tcPr>
                </a:tc>
                <a:tc>
                  <a:txBody>
                    <a:bodyPr/>
                    <a:lstStyle/>
                    <a:p>
                      <a:pPr algn="ctr"/>
                      <a:r>
                        <a:rPr lang="da-DK" sz="1050" dirty="0" smtClean="0">
                          <a:solidFill>
                            <a:schemeClr val="accent3"/>
                          </a:solidFill>
                        </a:rPr>
                        <a:t>Tekst</a:t>
                      </a:r>
                      <a:endParaRPr lang="da-DK" sz="1050" dirty="0">
                        <a:solidFill>
                          <a:schemeClr val="accent3"/>
                        </a:solidFill>
                      </a:endParaRPr>
                    </a:p>
                  </a:txBody>
                  <a:tcPr>
                    <a:solidFill>
                      <a:schemeClr val="accent6"/>
                    </a:solidFill>
                  </a:tcPr>
                </a:tc>
                <a:tc>
                  <a:txBody>
                    <a:bodyPr/>
                    <a:lstStyle/>
                    <a:p>
                      <a:pPr algn="ctr"/>
                      <a:endParaRPr lang="da-DK" sz="1050" dirty="0">
                        <a:solidFill>
                          <a:schemeClr val="accent3"/>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Ja</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0">
                <a:tc>
                  <a:txBody>
                    <a:bodyPr/>
                    <a:lstStyle/>
                    <a:p>
                      <a:pPr algn="ctr"/>
                      <a:r>
                        <a:rPr lang="da-DK" sz="1050" dirty="0" smtClean="0">
                          <a:solidFill>
                            <a:schemeClr val="accent4"/>
                          </a:solidFill>
                        </a:rPr>
                        <a:t>Tekst</a:t>
                      </a:r>
                      <a:endParaRPr lang="da-DK" sz="1050" dirty="0">
                        <a:solidFill>
                          <a:schemeClr val="accent4"/>
                        </a:solidFill>
                      </a:endParaRPr>
                    </a:p>
                  </a:txBody>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tx1"/>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bg2"/>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tx2"/>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accent1"/>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accent2"/>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accent3"/>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accent4"/>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accent5"/>
                    </a:solidFill>
                  </a:tcPr>
                </a:tc>
                <a:tc>
                  <a:txBody>
                    <a:bodyPr/>
                    <a:lstStyle/>
                    <a:p>
                      <a:pPr algn="ctr"/>
                      <a:r>
                        <a:rPr lang="da-DK" sz="1050" dirty="0" smtClean="0">
                          <a:solidFill>
                            <a:schemeClr val="accent4"/>
                          </a:solidFill>
                        </a:rPr>
                        <a:t>Tekst</a:t>
                      </a:r>
                      <a:endParaRPr lang="da-DK" sz="1050" dirty="0">
                        <a:solidFill>
                          <a:schemeClr val="accent4"/>
                        </a:solidFill>
                      </a:endParaRPr>
                    </a:p>
                  </a:txBody>
                  <a:tcPr>
                    <a:solidFill>
                      <a:schemeClr val="accent6"/>
                    </a:solidFill>
                  </a:tcPr>
                </a:tc>
                <a:tc>
                  <a:txBody>
                    <a:bodyPr/>
                    <a:lstStyle/>
                    <a:p>
                      <a:pPr algn="ctr"/>
                      <a:endParaRPr lang="da-DK" sz="1050" dirty="0">
                        <a:solidFill>
                          <a:schemeClr val="accent4"/>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Lidt</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52152">
                <a:tc>
                  <a:txBody>
                    <a:bodyPr/>
                    <a:lstStyle/>
                    <a:p>
                      <a:pPr algn="ctr"/>
                      <a:r>
                        <a:rPr lang="da-DK" sz="1050" dirty="0" smtClean="0">
                          <a:solidFill>
                            <a:schemeClr val="accent5"/>
                          </a:solidFill>
                        </a:rPr>
                        <a:t>Tekst</a:t>
                      </a:r>
                      <a:endParaRPr lang="da-DK" sz="1050" dirty="0">
                        <a:solidFill>
                          <a:schemeClr val="accent5"/>
                        </a:solidFill>
                      </a:endParaRPr>
                    </a:p>
                  </a:txBody>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tx1"/>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bg2"/>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tx2"/>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accent1"/>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accent2"/>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accent3"/>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accent4"/>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accent5"/>
                    </a:solidFill>
                  </a:tcPr>
                </a:tc>
                <a:tc>
                  <a:txBody>
                    <a:bodyPr/>
                    <a:lstStyle/>
                    <a:p>
                      <a:pPr algn="ctr"/>
                      <a:r>
                        <a:rPr lang="da-DK" sz="1050" dirty="0" smtClean="0">
                          <a:solidFill>
                            <a:schemeClr val="accent5"/>
                          </a:solidFill>
                        </a:rPr>
                        <a:t>Tekst</a:t>
                      </a:r>
                      <a:endParaRPr lang="da-DK" sz="1050" dirty="0">
                        <a:solidFill>
                          <a:schemeClr val="accent5"/>
                        </a:solidFill>
                      </a:endParaRPr>
                    </a:p>
                  </a:txBody>
                  <a:tcPr>
                    <a:solidFill>
                      <a:schemeClr val="accent6"/>
                    </a:solidFill>
                  </a:tcPr>
                </a:tc>
                <a:tc>
                  <a:txBody>
                    <a:bodyPr/>
                    <a:lstStyle/>
                    <a:p>
                      <a:pPr algn="ctr"/>
                      <a:endParaRPr lang="da-DK" sz="1050" dirty="0">
                        <a:solidFill>
                          <a:schemeClr val="accent5"/>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Lidt</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0">
                <a:tc>
                  <a:txBody>
                    <a:bodyPr/>
                    <a:lstStyle/>
                    <a:p>
                      <a:pPr algn="ctr"/>
                      <a:r>
                        <a:rPr lang="da-DK" sz="1050" smtClean="0">
                          <a:solidFill>
                            <a:schemeClr val="accent6"/>
                          </a:solidFill>
                        </a:rPr>
                        <a:t>Tekst</a:t>
                      </a:r>
                      <a:endParaRPr lang="da-DK" sz="1050">
                        <a:solidFill>
                          <a:schemeClr val="accent6"/>
                        </a:solidFill>
                      </a:endParaRPr>
                    </a:p>
                  </a:txBody>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tx1"/>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bg2"/>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tx2"/>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accent1"/>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accent2"/>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accent3"/>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accent4"/>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accent5"/>
                    </a:solidFill>
                  </a:tcPr>
                </a:tc>
                <a:tc>
                  <a:txBody>
                    <a:bodyPr/>
                    <a:lstStyle/>
                    <a:p>
                      <a:pPr algn="ctr"/>
                      <a:r>
                        <a:rPr lang="da-DK" sz="1050" dirty="0" smtClean="0">
                          <a:solidFill>
                            <a:schemeClr val="accent6"/>
                          </a:solidFill>
                        </a:rPr>
                        <a:t>Tekst</a:t>
                      </a:r>
                      <a:endParaRPr lang="da-DK" sz="1050" dirty="0">
                        <a:solidFill>
                          <a:schemeClr val="accent6"/>
                        </a:solidFill>
                      </a:endParaRPr>
                    </a:p>
                  </a:txBody>
                  <a:tcPr>
                    <a:solidFill>
                      <a:schemeClr val="accent6"/>
                    </a:solidFill>
                  </a:tcPr>
                </a:tc>
                <a:tc>
                  <a:txBody>
                    <a:bodyPr/>
                    <a:lstStyle/>
                    <a:p>
                      <a:pPr algn="ctr"/>
                      <a:endParaRPr lang="da-DK" sz="1050" dirty="0">
                        <a:solidFill>
                          <a:schemeClr val="accent6"/>
                        </a:solidFill>
                      </a:endParaRPr>
                    </a:p>
                  </a:txBody>
                  <a:tcPr>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da-DK" sz="1050" dirty="0" smtClean="0">
                          <a:solidFill>
                            <a:schemeClr val="bg1">
                              <a:lumMod val="95000"/>
                            </a:schemeClr>
                          </a:solidFill>
                        </a:rPr>
                        <a:t>Nej</a:t>
                      </a:r>
                      <a:endParaRPr lang="da-DK" sz="1050" dirty="0">
                        <a:solidFill>
                          <a:schemeClr val="bg1">
                            <a:lumMod val="9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34</a:t>
            </a:fld>
            <a:endParaRPr lang="da-DK"/>
          </a:p>
        </p:txBody>
      </p:sp>
      <p:sp>
        <p:nvSpPr>
          <p:cNvPr id="5" name="Rektangel 4"/>
          <p:cNvSpPr/>
          <p:nvPr/>
        </p:nvSpPr>
        <p:spPr bwMode="auto">
          <a:xfrm>
            <a:off x="1355788" y="5229200"/>
            <a:ext cx="6427662" cy="720080"/>
          </a:xfrm>
          <a:prstGeom prst="rect">
            <a:avLst/>
          </a:prstGeom>
          <a:ln>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54000" rIns="72000" bIns="540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da-DK" sz="1400" dirty="0" smtClean="0">
                <a:solidFill>
                  <a:schemeClr val="bg1"/>
                </a:solidFill>
                <a:latin typeface="Verdana" pitchFamily="34" charset="0"/>
              </a:rPr>
              <a:t>Brug primært hvid eller sort farve til tekst for at sikre kontrast.</a:t>
            </a:r>
          </a:p>
          <a:p>
            <a:pPr marL="0" marR="0" indent="0" defTabSz="914400" rtl="0" eaLnBrk="1" fontAlgn="base" latinLnBrk="0" hangingPunct="1">
              <a:lnSpc>
                <a:spcPct val="100000"/>
              </a:lnSpc>
              <a:spcBef>
                <a:spcPct val="0"/>
              </a:spcBef>
              <a:spcAft>
                <a:spcPct val="0"/>
              </a:spcAft>
              <a:buClrTx/>
              <a:buSzTx/>
              <a:buFontTx/>
              <a:buNone/>
              <a:tabLst/>
            </a:pPr>
            <a:endParaRPr lang="da-DK" sz="1400" dirty="0" smtClean="0">
              <a:solidFill>
                <a:schemeClr val="bg1"/>
              </a:solidFill>
              <a:latin typeface="Verdana" pitchFamily="34" charset="0"/>
            </a:endParaRPr>
          </a:p>
          <a:p>
            <a:pPr marL="0" marR="0" indent="0" defTabSz="914400" rtl="0" eaLnBrk="1" fontAlgn="base" latinLnBrk="0" hangingPunct="1">
              <a:lnSpc>
                <a:spcPct val="100000"/>
              </a:lnSpc>
              <a:spcBef>
                <a:spcPct val="0"/>
              </a:spcBef>
              <a:spcAft>
                <a:spcPct val="0"/>
              </a:spcAft>
              <a:buClrTx/>
              <a:buSzTx/>
              <a:buFontTx/>
              <a:buNone/>
              <a:tabLst/>
            </a:pPr>
            <a:r>
              <a:rPr lang="da-DK" sz="1400" dirty="0" smtClean="0">
                <a:solidFill>
                  <a:schemeClr val="bg1"/>
                </a:solidFill>
                <a:latin typeface="Verdana" pitchFamily="34" charset="0"/>
              </a:rPr>
              <a:t>Sekundært kan rød og blå benyttes, hvis det giver en bedre kontrast.</a:t>
            </a:r>
            <a:endParaRPr kumimoji="0" lang="da-DK" sz="1400" b="0" i="0" u="none" strike="noStrike" cap="none" normalizeH="0" baseline="0" dirty="0" smtClean="0">
              <a:ln>
                <a:noFill/>
              </a:ln>
              <a:solidFill>
                <a:schemeClr val="bg1"/>
              </a:solidFill>
              <a:effectLst/>
              <a:latin typeface="Verdana" pitchFamily="34" charset="0"/>
            </a:endParaRPr>
          </a:p>
        </p:txBody>
      </p:sp>
    </p:spTree>
    <p:extLst>
      <p:ext uri="{BB962C8B-B14F-4D97-AF65-F5344CB8AC3E}">
        <p14:creationId xmlns:p14="http://schemas.microsoft.com/office/powerpoint/2010/main" val="28571947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Farver kan bruges til gruppering og fremhævning af data i dine grafer…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35</a:t>
            </a:fld>
            <a:endParaRPr lang="da-DK"/>
          </a:p>
        </p:txBody>
      </p:sp>
      <p:sp>
        <p:nvSpPr>
          <p:cNvPr id="4" name="Pentagon 3"/>
          <p:cNvSpPr/>
          <p:nvPr/>
        </p:nvSpPr>
        <p:spPr bwMode="auto">
          <a:xfrm flipH="1">
            <a:off x="5076056" y="1628800"/>
            <a:ext cx="3816424"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Farver antyder sammenhæng</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Farver kan bruges til at vise relationer i data. Her er der i den nederste graf lavet en anden farve til uddannelsesniveauer under de videregående. Det får det til at virke som om der er en sammenhæng mellem de data.</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Effekten kan opnås med farver, billeder, mønstre og meget andet. Det glæder også, hvis der er farver der minder om hinanden, så pas på hvis der er flere nuancer af en farve, uden at det har betydning.</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Farver kan bruges til fremhævning</a:t>
            </a:r>
            <a:endParaRPr lang="da-DK" sz="800" b="1" u="sng"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Hvis et datapunkt fremhæves med en farve, et mønster eller andet, så skaber det opmærksomhed om dette. Dette kan eksempelvis bruges som i det øverste diagram, hvis opmærksomheden skal rettes mod hvor mange, der har en kortere og mellemlang videregående uddannelse.</a:t>
            </a:r>
          </a:p>
        </p:txBody>
      </p:sp>
      <p:graphicFrame>
        <p:nvGraphicFramePr>
          <p:cNvPr id="8" name="Diagram 7"/>
          <p:cNvGraphicFramePr/>
          <p:nvPr>
            <p:extLst>
              <p:ext uri="{D42A27DB-BD31-4B8C-83A1-F6EECF244321}">
                <p14:modId xmlns:p14="http://schemas.microsoft.com/office/powerpoint/2010/main" val="2461157214"/>
              </p:ext>
            </p:extLst>
          </p:nvPr>
        </p:nvGraphicFramePr>
        <p:xfrm>
          <a:off x="686300" y="1607314"/>
          <a:ext cx="4140894" cy="2181726"/>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felt 8"/>
          <p:cNvSpPr txBox="1"/>
          <p:nvPr/>
        </p:nvSpPr>
        <p:spPr>
          <a:xfrm>
            <a:off x="2267744" y="1988840"/>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0" name="Rektangel 9"/>
          <p:cNvSpPr/>
          <p:nvPr/>
        </p:nvSpPr>
        <p:spPr>
          <a:xfrm>
            <a:off x="719138" y="6186790"/>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aphicFrame>
        <p:nvGraphicFramePr>
          <p:cNvPr id="12" name="Diagram 11"/>
          <p:cNvGraphicFramePr/>
          <p:nvPr>
            <p:extLst>
              <p:ext uri="{D42A27DB-BD31-4B8C-83A1-F6EECF244321}">
                <p14:modId xmlns:p14="http://schemas.microsoft.com/office/powerpoint/2010/main" val="3279408861"/>
              </p:ext>
            </p:extLst>
          </p:nvPr>
        </p:nvGraphicFramePr>
        <p:xfrm>
          <a:off x="686435" y="3789040"/>
          <a:ext cx="4140894" cy="21817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55474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 men skal ikke bruges for meget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36</a:t>
            </a:fld>
            <a:endParaRPr lang="da-DK"/>
          </a:p>
        </p:txBody>
      </p:sp>
      <p:sp>
        <p:nvSpPr>
          <p:cNvPr id="4" name="Pentagon 3"/>
          <p:cNvSpPr/>
          <p:nvPr/>
        </p:nvSpPr>
        <p:spPr bwMode="auto">
          <a:xfrm flipH="1">
            <a:off x="5076056" y="1628800"/>
            <a:ext cx="3816424" cy="444301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Maks tre farver på et diagram</a:t>
            </a:r>
            <a:endParaRPr kumimoji="0" lang="da-DK" sz="800" b="1" i="0" u="sng" strike="noStrike" cap="none" normalizeH="0" baseline="0" dirty="0" smtClean="0">
              <a:ln>
                <a:noFill/>
              </a:ln>
              <a:effectLst/>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Et diagram skal helst ikke have mere end tre forskellige måder at fremhæve information på. Dette kan være sig former, gradueringer,  mønstre eller farver.</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Mere end tre bliver overvældende og svært at forholde sig til på lige fod med, det der ses her til venstre.</a:t>
            </a:r>
          </a:p>
          <a:p>
            <a:pPr marL="174625" marR="0" algn="l" defTabSz="914400" rtl="0" eaLnBrk="1" fontAlgn="base" latinLnBrk="0" hangingPunct="1">
              <a:lnSpc>
                <a:spcPct val="100000"/>
              </a:lnSpc>
              <a:spcBef>
                <a:spcPct val="0"/>
              </a:spcBef>
              <a:spcAft>
                <a:spcPct val="0"/>
              </a:spcAft>
              <a:buClrTx/>
              <a:buSzTx/>
              <a:buFontTx/>
              <a:buNone/>
              <a:tabLst/>
            </a:pPr>
            <a:endParaRPr lang="da-DK" sz="800"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b="1" u="sng" dirty="0" smtClean="0">
                <a:latin typeface="Verdana" pitchFamily="34" charset="0"/>
              </a:rPr>
              <a:t>Undtagelsen er kendte farver</a:t>
            </a:r>
            <a:endParaRPr lang="da-DK" sz="800" b="1" u="sng" dirty="0">
              <a:latin typeface="Verdana" pitchFamily="34" charset="0"/>
            </a:endParaRPr>
          </a:p>
          <a:p>
            <a:pPr marL="174625" marR="0" algn="l" defTabSz="914400" rtl="0" eaLnBrk="1" fontAlgn="base" latinLnBrk="0" hangingPunct="1">
              <a:lnSpc>
                <a:spcPct val="100000"/>
              </a:lnSpc>
              <a:spcBef>
                <a:spcPct val="0"/>
              </a:spcBef>
              <a:spcAft>
                <a:spcPct val="0"/>
              </a:spcAft>
              <a:buClrTx/>
              <a:buSzTx/>
              <a:buFontTx/>
              <a:buNone/>
              <a:tabLst/>
            </a:pPr>
            <a:r>
              <a:rPr lang="da-DK" sz="800" dirty="0" smtClean="0">
                <a:latin typeface="Verdana" pitchFamily="34" charset="0"/>
              </a:rPr>
              <a:t>Undtagelsen til denne regel er, hvis farverne har en betydning, der hænger samen med emnet. Hvis det eksempelvis var de gymnasiale uddannelser, der blev splittet op, så kunne det være OK at bruge farven på huen til uddannelserne som farve på kurverne. Inden dette bliver brugt, så overvej KRAFTIGT om målgruppen for dit budskab vil genkende farverne.</a:t>
            </a:r>
          </a:p>
        </p:txBody>
      </p:sp>
      <p:grpSp>
        <p:nvGrpSpPr>
          <p:cNvPr id="11" name="Gruppe 10"/>
          <p:cNvGrpSpPr/>
          <p:nvPr/>
        </p:nvGrpSpPr>
        <p:grpSpPr>
          <a:xfrm>
            <a:off x="719138" y="1628800"/>
            <a:ext cx="4159113" cy="4464496"/>
            <a:chOff x="719138" y="1988840"/>
            <a:chExt cx="4159113" cy="4464496"/>
          </a:xfrm>
        </p:grpSpPr>
        <p:graphicFrame>
          <p:nvGraphicFramePr>
            <p:cNvPr id="13" name="Diagram 12"/>
            <p:cNvGraphicFramePr/>
            <p:nvPr>
              <p:extLst>
                <p:ext uri="{D42A27DB-BD31-4B8C-83A1-F6EECF244321}">
                  <p14:modId xmlns:p14="http://schemas.microsoft.com/office/powerpoint/2010/main" val="796147435"/>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14" name="Tekstfelt 13"/>
            <p:cNvSpPr txBox="1"/>
            <p:nvPr/>
          </p:nvSpPr>
          <p:spPr>
            <a:xfrm>
              <a:off x="2267744" y="2441793"/>
              <a:ext cx="1260574" cy="123111"/>
            </a:xfrm>
            <a:prstGeom prst="rect">
              <a:avLst/>
            </a:prstGeom>
            <a:noFill/>
          </p:spPr>
          <p:txBody>
            <a:bodyPr wrap="square" lIns="0" tIns="0" rIns="0" bIns="0" rtlCol="0">
              <a:spAutoFit/>
            </a:bodyPr>
            <a:lstStyle/>
            <a:p>
              <a:r>
                <a:rPr lang="da-DK" sz="800" dirty="0" smtClean="0"/>
                <a:t>100%=2.452.000</a:t>
              </a:r>
              <a:endParaRPr lang="da-DK" dirty="0" smtClean="0"/>
            </a:p>
          </p:txBody>
        </p:sp>
        <p:sp>
          <p:nvSpPr>
            <p:cNvPr id="15" name="Rektangel 14"/>
            <p:cNvSpPr/>
            <p:nvPr/>
          </p:nvSpPr>
          <p:spPr>
            <a:xfrm>
              <a:off x="719138" y="6093296"/>
              <a:ext cx="4140894" cy="338554"/>
            </a:xfrm>
            <a:prstGeom prst="rect">
              <a:avLst/>
            </a:prstGeom>
          </p:spPr>
          <p:txBody>
            <a:bodyPr wrap="square">
              <a:spAutoFit/>
            </a:bodyPr>
            <a:lstStyle/>
            <a:p>
              <a:pPr marL="361950" indent="-361950" fontAlgn="b"/>
              <a:r>
                <a:rPr lang="da-DK" sz="800" dirty="0">
                  <a:solidFill>
                    <a:srgbClr val="000000"/>
                  </a:solidFill>
                </a:rPr>
                <a:t>Kilde:  Danmarks Statistik, KRHFU1: Befolkningens højeste fuldførte </a:t>
              </a:r>
              <a:r>
                <a:rPr lang="da-DK" sz="800" dirty="0" err="1" smtClean="0">
                  <a:solidFill>
                    <a:srgbClr val="000000"/>
                  </a:solidFill>
                </a:rPr>
                <a:t>uddan-nelse</a:t>
              </a:r>
              <a:r>
                <a:rPr lang="da-DK" sz="800" dirty="0" smtClean="0">
                  <a:solidFill>
                    <a:srgbClr val="000000"/>
                  </a:solidFill>
                </a:rPr>
                <a:t> </a:t>
              </a:r>
              <a:r>
                <a:rPr lang="da-DK" sz="800" dirty="0">
                  <a:solidFill>
                    <a:srgbClr val="000000"/>
                  </a:solidFill>
                </a:rPr>
                <a:t>(15-69 år) efter område, herkomst, uddannelse alder og køn</a:t>
              </a:r>
            </a:p>
          </p:txBody>
        </p:sp>
      </p:grpSp>
    </p:spTree>
    <p:extLst>
      <p:ext uri="{BB962C8B-B14F-4D97-AF65-F5344CB8AC3E}">
        <p14:creationId xmlns:p14="http://schemas.microsoft.com/office/powerpoint/2010/main" val="5372908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De seks klassiske typer af diagrammer kan bruges til næsten alle datasæt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37</a:t>
            </a:fld>
            <a:endParaRPr lang="da-DK"/>
          </a:p>
        </p:txBody>
      </p:sp>
      <p:pic>
        <p:nvPicPr>
          <p:cNvPr id="4" name="Billede 3"/>
          <p:cNvPicPr>
            <a:picLocks noChangeAspect="1"/>
          </p:cNvPicPr>
          <p:nvPr/>
        </p:nvPicPr>
        <p:blipFill rotWithShape="1">
          <a:blip r:embed="rId2" cstate="print">
            <a:clrChange>
              <a:clrFrom>
                <a:srgbClr val="FFFFFF"/>
              </a:clrFrom>
              <a:clrTo>
                <a:srgbClr val="FFFFFF">
                  <a:alpha val="0"/>
                </a:srgbClr>
              </a:clrTo>
            </a:clrChange>
          </a:blip>
          <a:srcRect t="10897" r="68107"/>
          <a:stretch/>
        </p:blipFill>
        <p:spPr>
          <a:xfrm>
            <a:off x="3203848" y="2774535"/>
            <a:ext cx="1169384" cy="1134676"/>
          </a:xfrm>
          <a:prstGeom prst="rect">
            <a:avLst/>
          </a:prstGeom>
        </p:spPr>
      </p:pic>
      <p:pic>
        <p:nvPicPr>
          <p:cNvPr id="6" name="Billede 5"/>
          <p:cNvPicPr>
            <a:picLocks noChangeAspect="1"/>
          </p:cNvPicPr>
          <p:nvPr/>
        </p:nvPicPr>
        <p:blipFill rotWithShape="1">
          <a:blip r:embed="rId3" cstate="print">
            <a:clrChange>
              <a:clrFrom>
                <a:srgbClr val="FFFFFF"/>
              </a:clrFrom>
              <a:clrTo>
                <a:srgbClr val="FFFFFF">
                  <a:alpha val="0"/>
                </a:srgbClr>
              </a:clrTo>
            </a:clrChange>
          </a:blip>
          <a:srcRect t="5170" r="66965"/>
          <a:stretch/>
        </p:blipFill>
        <p:spPr>
          <a:xfrm>
            <a:off x="1886491" y="2730411"/>
            <a:ext cx="1222374" cy="1120325"/>
          </a:xfrm>
          <a:prstGeom prst="rect">
            <a:avLst/>
          </a:prstGeom>
        </p:spPr>
      </p:pic>
      <p:pic>
        <p:nvPicPr>
          <p:cNvPr id="11" name="Billede 10"/>
          <p:cNvPicPr>
            <a:picLocks noChangeAspect="1"/>
          </p:cNvPicPr>
          <p:nvPr/>
        </p:nvPicPr>
        <p:blipFill rotWithShape="1">
          <a:blip r:embed="rId4" cstate="print">
            <a:clrChange>
              <a:clrFrom>
                <a:srgbClr val="FFFFFF"/>
              </a:clrFrom>
              <a:clrTo>
                <a:srgbClr val="FFFFFF">
                  <a:alpha val="0"/>
                </a:srgbClr>
              </a:clrTo>
            </a:clrChange>
          </a:blip>
          <a:srcRect r="50000"/>
          <a:stretch/>
        </p:blipFill>
        <p:spPr>
          <a:xfrm>
            <a:off x="4610999" y="2714372"/>
            <a:ext cx="1257145" cy="1090266"/>
          </a:xfrm>
          <a:prstGeom prst="rect">
            <a:avLst/>
          </a:prstGeom>
        </p:spPr>
      </p:pic>
      <p:pic>
        <p:nvPicPr>
          <p:cNvPr id="13" name="Billede 12"/>
          <p:cNvPicPr>
            <a:picLocks noChangeAspect="1"/>
          </p:cNvPicPr>
          <p:nvPr/>
        </p:nvPicPr>
        <p:blipFill rotWithShape="1">
          <a:blip r:embed="rId5" cstate="print">
            <a:clrChange>
              <a:clrFrom>
                <a:srgbClr val="FFFFFF"/>
              </a:clrFrom>
              <a:clrTo>
                <a:srgbClr val="FFFFFF">
                  <a:alpha val="0"/>
                </a:srgbClr>
              </a:clrTo>
            </a:clrChange>
          </a:blip>
          <a:srcRect t="8451" r="76560" b="18389"/>
          <a:stretch/>
        </p:blipFill>
        <p:spPr>
          <a:xfrm>
            <a:off x="510293" y="2730412"/>
            <a:ext cx="1194201" cy="1060066"/>
          </a:xfrm>
          <a:prstGeom prst="rect">
            <a:avLst/>
          </a:prstGeom>
        </p:spPr>
      </p:pic>
      <p:pic>
        <p:nvPicPr>
          <p:cNvPr id="9" name="Billede 8"/>
          <p:cNvPicPr>
            <a:picLocks noChangeAspect="1"/>
          </p:cNvPicPr>
          <p:nvPr/>
        </p:nvPicPr>
        <p:blipFill rotWithShape="1">
          <a:blip r:embed="rId6" cstate="print">
            <a:clrChange>
              <a:clrFrom>
                <a:srgbClr val="FFFFFF"/>
              </a:clrFrom>
              <a:clrTo>
                <a:srgbClr val="FFFFFF">
                  <a:alpha val="0"/>
                </a:srgbClr>
              </a:clrTo>
            </a:clrChange>
          </a:blip>
          <a:srcRect l="-15" t="12200" r="86548" b="12201"/>
          <a:stretch/>
        </p:blipFill>
        <p:spPr>
          <a:xfrm>
            <a:off x="5940000" y="2800262"/>
            <a:ext cx="1188937" cy="1019089"/>
          </a:xfrm>
          <a:prstGeom prst="rect">
            <a:avLst/>
          </a:prstGeom>
        </p:spPr>
      </p:pic>
      <p:graphicFrame>
        <p:nvGraphicFramePr>
          <p:cNvPr id="25" name="Tabel 24"/>
          <p:cNvGraphicFramePr>
            <a:graphicFrameLocks noGrp="1"/>
          </p:cNvGraphicFramePr>
          <p:nvPr>
            <p:extLst>
              <p:ext uri="{D42A27DB-BD31-4B8C-83A1-F6EECF244321}">
                <p14:modId xmlns:p14="http://schemas.microsoft.com/office/powerpoint/2010/main" val="3783974175"/>
              </p:ext>
            </p:extLst>
          </p:nvPr>
        </p:nvGraphicFramePr>
        <p:xfrm>
          <a:off x="648269" y="3645024"/>
          <a:ext cx="7704000" cy="1080120"/>
        </p:xfrm>
        <a:graphic>
          <a:graphicData uri="http://schemas.openxmlformats.org/drawingml/2006/table">
            <a:tbl>
              <a:tblPr firstRow="1" bandRow="1">
                <a:tableStyleId>{5C22544A-7EE6-4342-B048-85BDC9FD1C3A}</a:tableStyleId>
              </a:tblPr>
              <a:tblGrid>
                <a:gridCol w="864000"/>
                <a:gridCol w="504000"/>
                <a:gridCol w="864000"/>
                <a:gridCol w="504000"/>
                <a:gridCol w="864000"/>
                <a:gridCol w="504000"/>
                <a:gridCol w="864000"/>
                <a:gridCol w="504000"/>
                <a:gridCol w="864000"/>
                <a:gridCol w="504000"/>
                <a:gridCol w="864000"/>
              </a:tblGrid>
              <a:tr h="294198">
                <a:tc>
                  <a:txBody>
                    <a:bodyPr/>
                    <a:lstStyle/>
                    <a:p>
                      <a:pPr marL="0" indent="0" algn="ctr">
                        <a:buFont typeface="Arial" pitchFamily="34" charset="0"/>
                        <a:buNone/>
                      </a:pPr>
                      <a:r>
                        <a:rPr lang="da-DK" sz="900" b="1" noProof="0" dirty="0" smtClean="0">
                          <a:solidFill>
                            <a:schemeClr val="bg1">
                              <a:lumMod val="50000"/>
                            </a:schemeClr>
                          </a:solidFill>
                        </a:rPr>
                        <a:t>Pie</a:t>
                      </a:r>
                      <a:endParaRPr lang="da-DK" sz="900" b="1"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bg1">
                              <a:lumMod val="50000"/>
                            </a:schemeClr>
                          </a:solidFill>
                        </a:rPr>
                        <a:t>Bar</a:t>
                      </a:r>
                      <a:endParaRPr lang="da-DK" sz="900"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bg1">
                              <a:lumMod val="50000"/>
                            </a:schemeClr>
                          </a:solidFill>
                        </a:rPr>
                        <a:t>Column</a:t>
                      </a:r>
                      <a:endParaRPr lang="da-DK" sz="900"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bg1">
                              <a:lumMod val="50000"/>
                            </a:schemeClr>
                          </a:solidFill>
                        </a:rPr>
                        <a:t>Line</a:t>
                      </a:r>
                      <a:endParaRPr lang="da-DK" sz="900"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900" noProof="0" dirty="0" smtClean="0">
                          <a:solidFill>
                            <a:schemeClr val="bg1">
                              <a:lumMod val="50000"/>
                            </a:schemeClr>
                          </a:solidFill>
                        </a:rPr>
                        <a:t>Scatter</a:t>
                      </a: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smtClean="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bg1">
                              <a:lumMod val="50000"/>
                            </a:schemeClr>
                          </a:solidFill>
                        </a:rPr>
                        <a:t>Tabel</a:t>
                      </a: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08568">
                <a:tc>
                  <a:txBody>
                    <a:bodyPr/>
                    <a:lstStyle/>
                    <a:p>
                      <a:endParaRPr lang="da-DK" sz="900" b="1"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da-DK" sz="900" b="1"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baseline="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900" kern="1200" noProof="0" dirty="0" smtClean="0">
                        <a:solidFill>
                          <a:schemeClr val="dk1"/>
                        </a:solidFill>
                        <a:latin typeface="+mn-lt"/>
                        <a:ea typeface="+mn-ea"/>
                        <a:cs typeface="+mn-cs"/>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900" kern="1200" noProof="0" dirty="0" smtClean="0">
                        <a:solidFill>
                          <a:schemeClr val="dk1"/>
                        </a:solidFill>
                        <a:latin typeface="+mn-lt"/>
                        <a:ea typeface="+mn-ea"/>
                        <a:cs typeface="+mn-cs"/>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900" kern="1200" noProof="0" dirty="0" smtClean="0">
                        <a:solidFill>
                          <a:schemeClr val="dk1"/>
                        </a:solidFill>
                        <a:latin typeface="+mn-lt"/>
                        <a:ea typeface="+mn-ea"/>
                        <a:cs typeface="+mn-cs"/>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8722">
                <a:tc gridSpan="9">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9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9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9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6" name="Tekstfelt 25"/>
          <p:cNvSpPr txBox="1"/>
          <p:nvPr/>
        </p:nvSpPr>
        <p:spPr>
          <a:xfrm>
            <a:off x="35496" y="6690265"/>
            <a:ext cx="7488832" cy="138499"/>
          </a:xfrm>
          <a:prstGeom prst="rect">
            <a:avLst/>
          </a:prstGeom>
          <a:noFill/>
        </p:spPr>
        <p:txBody>
          <a:bodyPr wrap="square" lIns="0" tIns="0" rIns="0" bIns="0" rtlCol="0">
            <a:spAutoFit/>
          </a:bodyPr>
          <a:lstStyle/>
          <a:p>
            <a:r>
              <a:rPr lang="da-DK" sz="900" dirty="0" smtClean="0"/>
              <a:t>Note: Vi bruger de engelske titler, da de er nemmere tilgængelige og nemmer kan søges efter på nettet</a:t>
            </a:r>
          </a:p>
        </p:txBody>
      </p:sp>
      <p:pic>
        <p:nvPicPr>
          <p:cNvPr id="42" name="Billede 41"/>
          <p:cNvPicPr>
            <a:picLocks noChangeAspect="1"/>
          </p:cNvPicPr>
          <p:nvPr/>
        </p:nvPicPr>
        <p:blipFill rotWithShape="1">
          <a:blip r:embed="rId7" cstate="print">
            <a:clrChange>
              <a:clrFrom>
                <a:srgbClr val="FFFFFF"/>
              </a:clrFrom>
              <a:clrTo>
                <a:srgbClr val="FFFFFF">
                  <a:alpha val="0"/>
                </a:srgbClr>
              </a:clrTo>
            </a:clrChange>
            <a:duotone>
              <a:schemeClr val="accent1">
                <a:shade val="45000"/>
                <a:satMod val="135000"/>
              </a:schemeClr>
              <a:prstClr val="white"/>
            </a:duotone>
          </a:blip>
          <a:srcRect l="16104" t="17181" r="11427" b="19494"/>
          <a:stretch/>
        </p:blipFill>
        <p:spPr>
          <a:xfrm>
            <a:off x="7415014" y="2848236"/>
            <a:ext cx="973410" cy="865254"/>
          </a:xfrm>
          <a:prstGeom prst="rect">
            <a:avLst/>
          </a:prstGeom>
        </p:spPr>
      </p:pic>
    </p:spTree>
    <p:extLst>
      <p:ext uri="{BB962C8B-B14F-4D97-AF65-F5344CB8AC3E}">
        <p14:creationId xmlns:p14="http://schemas.microsoft.com/office/powerpoint/2010/main" val="20812283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kt 12" hidden="1"/>
          <p:cNvGraphicFramePr>
            <a:graphicFrameLocks noChangeAspect="1"/>
          </p:cNvGraphicFramePr>
          <p:nvPr>
            <p:custDataLst>
              <p:tags r:id="rId2"/>
            </p:custDataLst>
            <p:extLst>
              <p:ext uri="{D42A27DB-BD31-4B8C-83A1-F6EECF244321}">
                <p14:modId xmlns:p14="http://schemas.microsoft.com/office/powerpoint/2010/main" val="36703508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677" name="think-cell Slide" r:id="rId19" imgW="360" imgH="360" progId="TCLayout.ActiveDocument.1">
                  <p:embed/>
                </p:oleObj>
              </mc:Choice>
              <mc:Fallback>
                <p:oleObj name="think-cell Slide" r:id="rId19" imgW="360" imgH="360" progId="TCLayout.ActiveDocument.1">
                  <p:embed/>
                  <p:pic>
                    <p:nvPicPr>
                      <p:cNvPr id="0" name="Picture 11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ktangel 5"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1400" u="none" strike="noStrike" cap="none" normalizeH="0" dirty="0" err="1" smtClean="0">
              <a:ln>
                <a:noFill/>
              </a:ln>
              <a:solidFill>
                <a:schemeClr val="bg1"/>
              </a:solidFill>
              <a:effectLst/>
              <a:latin typeface="Verdana"/>
              <a:sym typeface="Verdana"/>
            </a:endParaRPr>
          </a:p>
        </p:txBody>
      </p:sp>
      <p:sp>
        <p:nvSpPr>
          <p:cNvPr id="2" name="Titel 1"/>
          <p:cNvSpPr>
            <a:spLocks noGrp="1"/>
          </p:cNvSpPr>
          <p:nvPr>
            <p:ph type="title"/>
          </p:nvPr>
        </p:nvSpPr>
        <p:spPr>
          <a:noFill/>
        </p:spPr>
        <p:txBody>
          <a:bodyPr/>
          <a:lstStyle/>
          <a:p>
            <a:r>
              <a:rPr lang="da-DK" dirty="0" smtClean="0"/>
              <a:t>Pie </a:t>
            </a:r>
            <a:r>
              <a:rPr lang="da-DK" dirty="0" err="1" smtClean="0"/>
              <a:t>chart</a:t>
            </a:r>
            <a:endParaRPr lang="da-DK" dirty="0"/>
          </a:p>
        </p:txBody>
      </p:sp>
      <p:sp>
        <p:nvSpPr>
          <p:cNvPr id="23" name="Pladsholder til slidenummer 22"/>
          <p:cNvSpPr>
            <a:spLocks noGrp="1"/>
          </p:cNvSpPr>
          <p:nvPr>
            <p:ph type="sldNum" sz="quarter" idx="11"/>
          </p:nvPr>
        </p:nvSpPr>
        <p:spPr/>
        <p:txBody>
          <a:bodyPr/>
          <a:lstStyle/>
          <a:p>
            <a:fld id="{E2E1D250-0014-450E-ADD3-929C6907FF4E}" type="slidenum">
              <a:rPr lang="da-DK" smtClean="0"/>
              <a:pPr/>
              <a:t>38</a:t>
            </a:fld>
            <a:endParaRPr lang="da-DK"/>
          </a:p>
        </p:txBody>
      </p:sp>
      <p:pic>
        <p:nvPicPr>
          <p:cNvPr id="4" name="Billede 3"/>
          <p:cNvPicPr>
            <a:picLocks noChangeAspect="1"/>
          </p:cNvPicPr>
          <p:nvPr/>
        </p:nvPicPr>
        <p:blipFill rotWithShape="1">
          <a:blip r:embed="rId21" cstate="print">
            <a:clrChange>
              <a:clrFrom>
                <a:srgbClr val="FFFFFF"/>
              </a:clrFrom>
              <a:clrTo>
                <a:srgbClr val="FFFFFF">
                  <a:alpha val="0"/>
                </a:srgbClr>
              </a:clrTo>
            </a:clrChange>
          </a:blip>
          <a:srcRect t="8451" r="76560" b="18389"/>
          <a:stretch/>
        </p:blipFill>
        <p:spPr>
          <a:xfrm>
            <a:off x="8156808" y="0"/>
            <a:ext cx="1023704" cy="908720"/>
          </a:xfrm>
          <a:prstGeom prst="rect">
            <a:avLst/>
          </a:prstGeom>
        </p:spPr>
      </p:pic>
      <p:graphicFrame>
        <p:nvGraphicFramePr>
          <p:cNvPr id="10" name="Tabel 9"/>
          <p:cNvGraphicFramePr>
            <a:graphicFrameLocks noGrp="1"/>
          </p:cNvGraphicFramePr>
          <p:nvPr>
            <p:extLst>
              <p:ext uri="{D42A27DB-BD31-4B8C-83A1-F6EECF244321}">
                <p14:modId xmlns:p14="http://schemas.microsoft.com/office/powerpoint/2010/main" val="1122656817"/>
              </p:ext>
            </p:extLst>
          </p:nvPr>
        </p:nvGraphicFramePr>
        <p:xfrm>
          <a:off x="719138" y="1628800"/>
          <a:ext cx="7920000" cy="4739640"/>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144016">
                <a:tc>
                  <a:txBody>
                    <a:bodyPr/>
                    <a:lstStyle/>
                    <a:p>
                      <a:r>
                        <a:rPr lang="da-DK" sz="1100" b="1" dirty="0" smtClean="0">
                          <a:solidFill>
                            <a:schemeClr val="bg1"/>
                          </a:solidFill>
                        </a:rPr>
                        <a:t>Eksempler</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rPr>
                        <a:t>Godt til</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kern="1200" dirty="0" smtClean="0">
                          <a:solidFill>
                            <a:schemeClr val="bg1"/>
                          </a:solidFill>
                          <a:latin typeface="+mn-lt"/>
                          <a:ea typeface="+mn-ea"/>
                          <a:cs typeface="+mn-cs"/>
                        </a:rPr>
                        <a:t>Specielle regler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smtClean="0"/>
                    </a:p>
                    <a:p>
                      <a:pPr marL="0" marR="0" fontAlgn="t">
                        <a:spcBef>
                          <a:spcPts val="0"/>
                        </a:spcBef>
                        <a:spcAft>
                          <a:spcPts val="0"/>
                        </a:spcAft>
                      </a:pPr>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800" dirty="0" smtClean="0">
                          <a:latin typeface="Verdana" pitchFamily="34" charset="0"/>
                        </a:rPr>
                        <a:t>Et pie-</a:t>
                      </a:r>
                      <a:r>
                        <a:rPr lang="da-DK" sz="800" dirty="0" err="1" smtClean="0">
                          <a:latin typeface="Verdana" pitchFamily="34" charset="0"/>
                        </a:rPr>
                        <a:t>chart</a:t>
                      </a:r>
                      <a:r>
                        <a:rPr lang="da-DK" sz="800" dirty="0" smtClean="0">
                          <a:latin typeface="Verdana" pitchFamily="34" charset="0"/>
                        </a:rPr>
                        <a:t> viser hvor stor en andel af et hele, som et givent komponent udgør</a:t>
                      </a:r>
                      <a:br>
                        <a:rPr lang="da-DK" sz="800" dirty="0" smtClean="0">
                          <a:latin typeface="Verdana" pitchFamily="34" charset="0"/>
                        </a:rPr>
                      </a:br>
                      <a:endParaRPr lang="da-DK" sz="800" dirty="0" smtClean="0">
                        <a:latin typeface="Verdana" pitchFamily="34" charset="0"/>
                      </a:endParaRPr>
                    </a:p>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800" dirty="0" smtClean="0">
                          <a:latin typeface="Verdana" pitchFamily="34" charset="0"/>
                        </a:rPr>
                        <a:t>En variant af pie-</a:t>
                      </a:r>
                      <a:r>
                        <a:rPr lang="da-DK" sz="800" dirty="0" err="1" smtClean="0">
                          <a:latin typeface="Verdana" pitchFamily="34" charset="0"/>
                        </a:rPr>
                        <a:t>charts</a:t>
                      </a:r>
                      <a:r>
                        <a:rPr lang="da-DK" sz="800" dirty="0" smtClean="0">
                          <a:latin typeface="Verdana" pitchFamily="34" charset="0"/>
                        </a:rPr>
                        <a:t> er såkaldte </a:t>
                      </a:r>
                      <a:r>
                        <a:rPr lang="da-DK" sz="800" dirty="0" err="1" smtClean="0">
                          <a:latin typeface="Verdana" pitchFamily="34" charset="0"/>
                        </a:rPr>
                        <a:t>harvey-balls</a:t>
                      </a:r>
                      <a:r>
                        <a:rPr lang="da-DK" sz="800" dirty="0" smtClean="0">
                          <a:latin typeface="Verdana" pitchFamily="34" charset="0"/>
                        </a:rPr>
                        <a:t>,</a:t>
                      </a:r>
                      <a:r>
                        <a:rPr lang="da-DK" sz="800" baseline="0" dirty="0" smtClean="0">
                          <a:latin typeface="Verdana" pitchFamily="34" charset="0"/>
                        </a:rPr>
                        <a:t> der bruges til at vise proportioner. Her er der kun to </a:t>
                      </a:r>
                      <a:r>
                        <a:rPr lang="da-DK" sz="800" baseline="0" dirty="0" err="1" smtClean="0">
                          <a:latin typeface="Verdana" pitchFamily="34" charset="0"/>
                        </a:rPr>
                        <a:t>slices</a:t>
                      </a:r>
                      <a:r>
                        <a:rPr lang="da-DK" sz="800" baseline="0" dirty="0" smtClean="0">
                          <a:latin typeface="Verdana" pitchFamily="34" charset="0"/>
                        </a:rPr>
                        <a:t> og den ene er udfyldt med kvartiler</a:t>
                      </a:r>
                      <a:endParaRPr lang="da-DK" sz="800" dirty="0" smtClean="0">
                        <a:latin typeface="Verdan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r>
                        <a:rPr lang="da-DK" sz="800" b="1" dirty="0" smtClean="0">
                          <a:latin typeface="Verdana" pitchFamily="34" charset="0"/>
                        </a:rPr>
                        <a:t>Start med den største</a:t>
                      </a:r>
                      <a:br>
                        <a:rPr lang="da-DK" sz="800" b="1" dirty="0" smtClean="0">
                          <a:latin typeface="Verdana" pitchFamily="34" charset="0"/>
                        </a:rPr>
                      </a:br>
                      <a:r>
                        <a:rPr lang="da-DK" sz="800" dirty="0" smtClean="0">
                          <a:latin typeface="Verdana" pitchFamily="34" charset="0"/>
                        </a:rPr>
                        <a:t>Start altid med det største </a:t>
                      </a:r>
                      <a:r>
                        <a:rPr lang="da-DK" sz="800" dirty="0" err="1" smtClean="0">
                          <a:latin typeface="Verdana" pitchFamily="34" charset="0"/>
                        </a:rPr>
                        <a:t>slice</a:t>
                      </a:r>
                      <a:r>
                        <a:rPr lang="da-DK" sz="800" dirty="0" smtClean="0">
                          <a:latin typeface="Verdana" pitchFamily="34" charset="0"/>
                        </a:rPr>
                        <a:t>. Herefter det </a:t>
                      </a:r>
                      <a:r>
                        <a:rPr lang="da-DK" sz="800" dirty="0" err="1" smtClean="0">
                          <a:latin typeface="Verdana" pitchFamily="34" charset="0"/>
                        </a:rPr>
                        <a:t>næst-største</a:t>
                      </a:r>
                      <a:r>
                        <a:rPr lang="da-DK" sz="800" dirty="0" smtClean="0">
                          <a:latin typeface="Verdana" pitchFamily="34" charset="0"/>
                        </a:rPr>
                        <a:t> og så fremledes.</a:t>
                      </a:r>
                      <a:br>
                        <a:rPr lang="da-DK" sz="800" dirty="0" smtClean="0">
                          <a:latin typeface="Verdana" pitchFamily="34" charset="0"/>
                        </a:rPr>
                      </a:br>
                      <a:r>
                        <a:rPr lang="da-DK" sz="800" dirty="0" smtClean="0">
                          <a:latin typeface="Verdana" pitchFamily="34" charset="0"/>
                        </a:rPr>
                        <a:t/>
                      </a:r>
                      <a:br>
                        <a:rPr lang="da-DK" sz="800" dirty="0" smtClean="0">
                          <a:latin typeface="Verdana" pitchFamily="34" charset="0"/>
                        </a:rPr>
                      </a:br>
                      <a:r>
                        <a:rPr lang="da-DK" sz="800" dirty="0" smtClean="0">
                          <a:latin typeface="Verdana" pitchFamily="34" charset="0"/>
                        </a:rPr>
                        <a:t>”Øvrige” kommer ALTID til sidst.</a:t>
                      </a:r>
                      <a:br>
                        <a:rPr lang="da-DK" sz="800" dirty="0" smtClean="0">
                          <a:latin typeface="Verdana" pitchFamily="34" charset="0"/>
                        </a:rPr>
                      </a:br>
                      <a:r>
                        <a:rPr lang="da-DK" sz="800" dirty="0" smtClean="0">
                          <a:latin typeface="Verdana" pitchFamily="34" charset="0"/>
                        </a:rPr>
                        <a:t/>
                      </a:r>
                      <a:br>
                        <a:rPr lang="da-DK" sz="800" dirty="0" smtClean="0">
                          <a:latin typeface="Verdana" pitchFamily="34" charset="0"/>
                        </a:rPr>
                      </a:br>
                      <a:r>
                        <a:rPr lang="da-DK" sz="800" dirty="0" smtClean="0">
                          <a:latin typeface="Verdana" pitchFamily="34" charset="0"/>
                        </a:rPr>
                        <a:t>Undtagelsen er når rækkefølgen betyder noget.</a:t>
                      </a:r>
                      <a:br>
                        <a:rPr lang="da-DK" sz="800" dirty="0" smtClean="0">
                          <a:latin typeface="Verdana" pitchFamily="34" charset="0"/>
                        </a:rPr>
                      </a:br>
                      <a:endParaRPr lang="da-DK" sz="800" dirty="0" smtClean="0">
                        <a:latin typeface="Verdana" pitchFamily="34" charset="0"/>
                      </a:endParaRPr>
                    </a:p>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r>
                        <a:rPr lang="da-DK" sz="800" b="1" dirty="0" smtClean="0">
                          <a:latin typeface="Verdana" pitchFamily="34" charset="0"/>
                        </a:rPr>
                        <a:t>Måleenhed under</a:t>
                      </a:r>
                      <a:r>
                        <a:rPr lang="da-DK" sz="800" b="1" baseline="0" dirty="0" smtClean="0">
                          <a:latin typeface="Verdana" pitchFamily="34" charset="0"/>
                        </a:rPr>
                        <a:t> titlen</a:t>
                      </a:r>
                      <a:br>
                        <a:rPr lang="da-DK" sz="800" b="1" baseline="0" dirty="0" smtClean="0">
                          <a:latin typeface="Verdana" pitchFamily="34" charset="0"/>
                        </a:rPr>
                      </a:br>
                      <a:r>
                        <a:rPr lang="da-DK" sz="800" baseline="0" dirty="0" smtClean="0">
                          <a:latin typeface="Verdana" pitchFamily="34" charset="0"/>
                        </a:rPr>
                        <a:t>Der er ingen akser at skrive måleenheder på, så angiv det tydligt ved titlen. Når det er procenter skal det angives hvad 100% repræsentere af stikprøven.</a:t>
                      </a:r>
                      <a:br>
                        <a:rPr lang="da-DK" sz="800" baseline="0" dirty="0" smtClean="0">
                          <a:latin typeface="Verdana" pitchFamily="34" charset="0"/>
                        </a:rPr>
                      </a:br>
                      <a:endParaRPr lang="da-DK" sz="800" baseline="0" dirty="0" smtClean="0">
                        <a:latin typeface="Verdana" pitchFamily="34" charset="0"/>
                      </a:endParaRPr>
                    </a:p>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r>
                        <a:rPr lang="da-DK" sz="800" b="1" baseline="0" dirty="0" smtClean="0">
                          <a:latin typeface="Verdana" pitchFamily="34" charset="0"/>
                        </a:rPr>
                        <a:t>Navn på </a:t>
                      </a:r>
                      <a:r>
                        <a:rPr lang="da-DK" sz="800" b="1" baseline="0" dirty="0" err="1" smtClean="0">
                          <a:latin typeface="Verdana" pitchFamily="34" charset="0"/>
                        </a:rPr>
                        <a:t>slices</a:t>
                      </a:r>
                      <a:r>
                        <a:rPr lang="da-DK" sz="800" b="1" baseline="0" dirty="0" smtClean="0">
                          <a:latin typeface="Verdana" pitchFamily="34" charset="0"/>
                        </a:rPr>
                        <a:t/>
                      </a:r>
                      <a:br>
                        <a:rPr lang="da-DK" sz="800" b="1" baseline="0" dirty="0" smtClean="0">
                          <a:latin typeface="Verdana" pitchFamily="34" charset="0"/>
                        </a:rPr>
                      </a:br>
                      <a:r>
                        <a:rPr lang="da-DK" sz="800" baseline="0" dirty="0" smtClean="0">
                          <a:latin typeface="Verdana" pitchFamily="34" charset="0"/>
                        </a:rPr>
                        <a:t>Undgå at bruge en signaturforklaring i bunden, hvis muligt. Skriv i stedet navnet på datapunktet meget tæt på det enkelte </a:t>
                      </a:r>
                      <a:r>
                        <a:rPr lang="da-DK" sz="800" baseline="0" dirty="0" err="1" smtClean="0">
                          <a:latin typeface="Verdana" pitchFamily="34" charset="0"/>
                        </a:rPr>
                        <a:t>slice</a:t>
                      </a:r>
                      <a:r>
                        <a:rPr lang="da-DK" sz="800" baseline="0" dirty="0" smtClean="0">
                          <a:latin typeface="Verdana" pitchFamily="34" charset="0"/>
                        </a:rPr>
                        <a:t>.</a:t>
                      </a:r>
                    </a:p>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endParaRPr lang="da-DK" sz="800" dirty="0" smtClean="0">
                        <a:latin typeface="Verdana" pitchFamily="34" charset="0"/>
                      </a:endParaRPr>
                    </a:p>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r>
                        <a:rPr lang="da-DK" sz="800" b="1" dirty="0" smtClean="0">
                          <a:latin typeface="Verdana" pitchFamily="34" charset="0"/>
                        </a:rPr>
                        <a:t>Angiv altid datapunkter</a:t>
                      </a:r>
                      <a:br>
                        <a:rPr lang="da-DK" sz="800" b="1" dirty="0" smtClean="0">
                          <a:latin typeface="Verdana" pitchFamily="34" charset="0"/>
                        </a:rPr>
                      </a:br>
                      <a:r>
                        <a:rPr lang="da-DK" sz="800" dirty="0" smtClean="0">
                          <a:latin typeface="Verdana" pitchFamily="34" charset="0"/>
                        </a:rPr>
                        <a:t>Det er svært at læse den præcise størrelse på et </a:t>
                      </a:r>
                      <a:r>
                        <a:rPr lang="da-DK" sz="800" dirty="0" err="1" smtClean="0">
                          <a:latin typeface="Verdana" pitchFamily="34" charset="0"/>
                        </a:rPr>
                        <a:t>slice</a:t>
                      </a:r>
                      <a:r>
                        <a:rPr lang="da-DK" sz="800" dirty="0" smtClean="0">
                          <a:latin typeface="Verdana" pitchFamily="34" charset="0"/>
                        </a:rPr>
                        <a:t>. Angiv derfor altid datapunkerne i selve diagrammet.</a:t>
                      </a:r>
                      <a:br>
                        <a:rPr lang="da-DK" sz="800" dirty="0" smtClean="0">
                          <a:latin typeface="Verdana" pitchFamily="34" charset="0"/>
                        </a:rPr>
                      </a:br>
                      <a:endParaRPr lang="da-DK" sz="800" dirty="0" smtClean="0">
                        <a:latin typeface="Verdana" pitchFamily="34" charset="0"/>
                      </a:endParaRPr>
                    </a:p>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r>
                        <a:rPr lang="da-DK" sz="800" b="1" dirty="0" smtClean="0"/>
                        <a:t>Start klokken 12:00</a:t>
                      </a:r>
                      <a:br>
                        <a:rPr lang="da-DK" sz="800" b="1" dirty="0" smtClean="0"/>
                      </a:br>
                      <a:r>
                        <a:rPr lang="da-DK" sz="800" dirty="0" smtClean="0"/>
                        <a:t>Det første</a:t>
                      </a:r>
                      <a:r>
                        <a:rPr lang="da-DK" sz="800" baseline="0" dirty="0" smtClean="0"/>
                        <a:t> </a:t>
                      </a:r>
                      <a:r>
                        <a:rPr lang="da-DK" sz="800" baseline="0" dirty="0" err="1" smtClean="0"/>
                        <a:t>slice</a:t>
                      </a:r>
                      <a:r>
                        <a:rPr lang="da-DK" sz="800" baseline="0" dirty="0" smtClean="0"/>
                        <a:t> skal have sin venstre ”væg” helt lodret startende klokken 12 på et ur.</a:t>
                      </a:r>
                      <a:br>
                        <a:rPr lang="da-DK" sz="800" baseline="0" dirty="0" smtClean="0"/>
                      </a:br>
                      <a:endParaRPr lang="da-DK" sz="800" baseline="0" dirty="0" smtClean="0"/>
                    </a:p>
                    <a:p>
                      <a:pPr marL="185738" marR="0" indent="-185738" algn="l" defTabSz="914400" rtl="0" eaLnBrk="1" fontAlgn="base" latinLnBrk="0" hangingPunct="1">
                        <a:lnSpc>
                          <a:spcPct val="100000"/>
                        </a:lnSpc>
                        <a:spcBef>
                          <a:spcPct val="0"/>
                        </a:spcBef>
                        <a:spcAft>
                          <a:spcPct val="0"/>
                        </a:spcAft>
                        <a:buClrTx/>
                        <a:buSzTx/>
                        <a:buFont typeface="+mj-lt"/>
                        <a:buAutoNum type="arabicPeriod"/>
                        <a:tabLst/>
                      </a:pPr>
                      <a:r>
                        <a:rPr lang="da-DK" sz="800" b="1" baseline="0" dirty="0" err="1" smtClean="0"/>
                        <a:t>Exploding</a:t>
                      </a:r>
                      <a:r>
                        <a:rPr lang="da-DK" sz="800" b="1" baseline="0" dirty="0" smtClean="0"/>
                        <a:t> </a:t>
                      </a:r>
                      <a:r>
                        <a:rPr lang="da-DK" sz="800" b="1" baseline="0" dirty="0" err="1" smtClean="0"/>
                        <a:t>slice</a:t>
                      </a:r>
                      <a:r>
                        <a:rPr lang="da-DK" sz="800" b="1" baseline="0" dirty="0" smtClean="0"/>
                        <a:t> til få fremhævninger</a:t>
                      </a:r>
                      <a:br>
                        <a:rPr lang="da-DK" sz="800" b="1" baseline="0" dirty="0" smtClean="0"/>
                      </a:br>
                      <a:r>
                        <a:rPr lang="da-DK" sz="800" baseline="0" dirty="0" smtClean="0"/>
                        <a:t>Brug eventuelt et ”</a:t>
                      </a:r>
                      <a:r>
                        <a:rPr lang="da-DK" sz="800" baseline="0" dirty="0" err="1" smtClean="0"/>
                        <a:t>exploding</a:t>
                      </a:r>
                      <a:r>
                        <a:rPr lang="da-DK" sz="800" baseline="0" dirty="0" smtClean="0"/>
                        <a:t>” </a:t>
                      </a:r>
                      <a:r>
                        <a:rPr lang="da-DK" sz="800" baseline="0" dirty="0" err="1" smtClean="0"/>
                        <a:t>slice</a:t>
                      </a:r>
                      <a:r>
                        <a:rPr lang="da-DK" sz="800" baseline="0" dirty="0" smtClean="0"/>
                        <a:t> til at fremhæve et eller to (men ikke flere) </a:t>
                      </a:r>
                      <a:r>
                        <a:rPr lang="da-DK" sz="800" baseline="0" dirty="0" err="1" smtClean="0"/>
                        <a:t>slices</a:t>
                      </a:r>
                      <a:r>
                        <a:rPr lang="da-DK" sz="800" baseline="0" dirty="0" smtClean="0"/>
                        <a:t> fra den samlede mængde.</a:t>
                      </a:r>
                      <a:endParaRPr lang="da-DK" sz="800" dirty="0" smtClean="0"/>
                    </a:p>
                    <a:p>
                      <a:pPr marL="185738" indent="-185738"/>
                      <a:endParaRPr lang="da-DK"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60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17881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rPr>
                        <a:t>Pas på med</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800" i="0" strike="noStrike" cap="none" normalizeH="0" baseline="0" dirty="0" smtClean="0">
                          <a:ln>
                            <a:noFill/>
                          </a:ln>
                          <a:effectLst/>
                          <a:latin typeface="Verdana" pitchFamily="34" charset="0"/>
                        </a:rPr>
                        <a:t>Brug</a:t>
                      </a:r>
                      <a:r>
                        <a:rPr kumimoji="0" lang="da-DK" sz="800" i="0" strike="noStrike" cap="none" normalizeH="0" dirty="0" smtClean="0">
                          <a:ln>
                            <a:noFill/>
                          </a:ln>
                          <a:effectLst/>
                          <a:latin typeface="Verdana" pitchFamily="34" charset="0"/>
                        </a:rPr>
                        <a:t> det IKKE til at sammenligne de enkelte andele, det er svært at læse. Her skal bruges andre </a:t>
                      </a:r>
                      <a:r>
                        <a:rPr kumimoji="0" lang="da-DK" sz="800" i="0" strike="noStrike" cap="none" normalizeH="0" dirty="0" err="1" smtClean="0">
                          <a:ln>
                            <a:noFill/>
                          </a:ln>
                          <a:effectLst/>
                          <a:latin typeface="Verdana" pitchFamily="34" charset="0"/>
                        </a:rPr>
                        <a:t>charts</a:t>
                      </a:r>
                      <a:endParaRPr kumimoji="0" lang="da-DK" sz="800" i="0" strike="noStrike" cap="none" normalizeH="0" dirty="0" smtClean="0">
                        <a:ln>
                          <a:noFill/>
                        </a:ln>
                        <a:effectLst/>
                        <a:latin typeface="Verdana" pitchFamily="34" charset="0"/>
                      </a:endParaRPr>
                    </a:p>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a-DK" sz="800" i="0" strike="noStrike" cap="none" normalizeH="0" dirty="0" smtClean="0">
                        <a:ln>
                          <a:noFill/>
                        </a:ln>
                        <a:effectLst/>
                        <a:latin typeface="Verdana" pitchFamily="34" charset="0"/>
                      </a:endParaRPr>
                    </a:p>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800" i="0" strike="noStrike" cap="none" normalizeH="0" dirty="0" smtClean="0">
                          <a:ln>
                            <a:noFill/>
                          </a:ln>
                          <a:effectLst/>
                          <a:latin typeface="Verdana" pitchFamily="34" charset="0"/>
                        </a:rPr>
                        <a:t>Maksimalt 5 datapunkter/</a:t>
                      </a:r>
                      <a:r>
                        <a:rPr kumimoji="0" lang="da-DK" sz="800" i="0" strike="noStrike" cap="none" normalizeH="0" dirty="0" err="1" smtClean="0">
                          <a:ln>
                            <a:noFill/>
                          </a:ln>
                          <a:effectLst/>
                          <a:latin typeface="Verdana" pitchFamily="34" charset="0"/>
                        </a:rPr>
                        <a:t>slices</a:t>
                      </a:r>
                      <a:r>
                        <a:rPr kumimoji="0" lang="da-DK" sz="800" i="0" strike="noStrike" cap="none" normalizeH="0" dirty="0" smtClean="0">
                          <a:ln>
                            <a:noFill/>
                          </a:ln>
                          <a:effectLst/>
                          <a:latin typeface="Verdana" pitchFamily="34" charset="0"/>
                        </a:rPr>
                        <a:t> på et pie-</a:t>
                      </a:r>
                      <a:r>
                        <a:rPr kumimoji="0" lang="da-DK" sz="800" i="0" strike="noStrike" cap="none" normalizeH="0" dirty="0" err="1" smtClean="0">
                          <a:ln>
                            <a:noFill/>
                          </a:ln>
                          <a:effectLst/>
                          <a:latin typeface="Verdana" pitchFamily="34" charset="0"/>
                        </a:rPr>
                        <a:t>chart</a:t>
                      </a:r>
                      <a:r>
                        <a:rPr kumimoji="0" lang="da-DK" sz="800" i="0" strike="noStrike" cap="none" normalizeH="0" dirty="0" smtClean="0">
                          <a:ln>
                            <a:noFill/>
                          </a:ln>
                          <a:effectLst/>
                          <a:latin typeface="Verdana" pitchFamily="34" charset="0"/>
                        </a:rPr>
                        <a:t>.</a:t>
                      </a:r>
                      <a:r>
                        <a:rPr kumimoji="0" lang="da-DK" sz="800" i="0" strike="noStrike" cap="none" normalizeH="0" baseline="0" dirty="0" smtClean="0">
                          <a:ln>
                            <a:noFill/>
                          </a:ln>
                          <a:effectLst/>
                          <a:latin typeface="Verdana" pitchFamily="34" charset="0"/>
                        </a:rPr>
                        <a:t> Et lille tricks er at samle de resterende datapunker i én slide med navnet ”Øvrige”.</a:t>
                      </a:r>
                      <a:r>
                        <a:rPr kumimoji="0" lang="da-DK" sz="800" i="0" strike="noStrike" cap="none" normalizeH="0" dirty="0" smtClean="0">
                          <a:ln>
                            <a:noFill/>
                          </a:ln>
                          <a:effectLst/>
                          <a:latin typeface="Verdana" pitchFamily="34" charset="0"/>
                        </a:rPr>
                        <a:t> Hvis der er behov for</a:t>
                      </a:r>
                      <a:r>
                        <a:rPr kumimoji="0" lang="da-DK" sz="800" i="0" strike="noStrike" cap="none" normalizeH="0" baseline="0" dirty="0" smtClean="0">
                          <a:ln>
                            <a:noFill/>
                          </a:ln>
                          <a:effectLst/>
                          <a:latin typeface="Verdana" pitchFamily="34" charset="0"/>
                        </a:rPr>
                        <a:t> flere, skal bar-</a:t>
                      </a:r>
                      <a:r>
                        <a:rPr kumimoji="0" lang="da-DK" sz="800" i="0" strike="noStrike" cap="none" normalizeH="0" baseline="0" dirty="0" err="1" smtClean="0">
                          <a:ln>
                            <a:noFill/>
                          </a:ln>
                          <a:effectLst/>
                          <a:latin typeface="Verdana" pitchFamily="34" charset="0"/>
                        </a:rPr>
                        <a:t>charts</a:t>
                      </a:r>
                      <a:r>
                        <a:rPr kumimoji="0" lang="da-DK" sz="800" i="0" strike="noStrike" cap="none" normalizeH="0" baseline="0" dirty="0" smtClean="0">
                          <a:ln>
                            <a:noFill/>
                          </a:ln>
                          <a:effectLst/>
                          <a:latin typeface="Verdana" pitchFamily="34" charset="0"/>
                        </a:rPr>
                        <a:t> benyttes.</a:t>
                      </a:r>
                      <a:br>
                        <a:rPr kumimoji="0" lang="da-DK" sz="800" i="0" strike="noStrike" cap="none" normalizeH="0" baseline="0" dirty="0" smtClean="0">
                          <a:ln>
                            <a:noFill/>
                          </a:ln>
                          <a:effectLst/>
                          <a:latin typeface="Verdana" pitchFamily="34" charset="0"/>
                        </a:rPr>
                      </a:br>
                      <a:endParaRPr kumimoji="0" lang="da-DK" sz="800" i="0" strike="noStrike" cap="none" normalizeH="0" baseline="0" dirty="0" smtClean="0">
                        <a:ln>
                          <a:noFill/>
                        </a:ln>
                        <a:effectLst/>
                        <a:latin typeface="Verdana" pitchFamily="34" charset="0"/>
                      </a:endParaRPr>
                    </a:p>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800" i="0" strike="noStrike" cap="none" normalizeH="0" baseline="0" dirty="0" smtClean="0">
                          <a:ln>
                            <a:noFill/>
                          </a:ln>
                          <a:effectLst/>
                          <a:latin typeface="Verdana" pitchFamily="34" charset="0"/>
                        </a:rPr>
                        <a:t>Der skal ikke bruges mere end et pie-</a:t>
                      </a:r>
                      <a:r>
                        <a:rPr kumimoji="0" lang="da-DK" sz="800" i="0" strike="noStrike" cap="none" normalizeH="0" baseline="0" dirty="0" err="1" smtClean="0">
                          <a:ln>
                            <a:noFill/>
                          </a:ln>
                          <a:effectLst/>
                          <a:latin typeface="Verdana" pitchFamily="34" charset="0"/>
                        </a:rPr>
                        <a:t>chart</a:t>
                      </a:r>
                      <a:r>
                        <a:rPr kumimoji="0" lang="da-DK" sz="800" i="0" strike="noStrike" cap="none" normalizeH="0" baseline="0" dirty="0" smtClean="0">
                          <a:ln>
                            <a:noFill/>
                          </a:ln>
                          <a:effectLst/>
                          <a:latin typeface="Verdana" pitchFamily="34" charset="0"/>
                        </a:rPr>
                        <a:t> pr. budskab. Hvis der skal vises en udvikling over tid, skal der benyttes et </a:t>
                      </a:r>
                      <a:r>
                        <a:rPr kumimoji="0" lang="da-DK" sz="800" i="0" strike="noStrike" cap="none" normalizeH="0" baseline="0" dirty="0" err="1" smtClean="0">
                          <a:ln>
                            <a:noFill/>
                          </a:ln>
                          <a:effectLst/>
                          <a:latin typeface="Verdana" pitchFamily="34" charset="0"/>
                        </a:rPr>
                        <a:t>stacked</a:t>
                      </a:r>
                      <a:r>
                        <a:rPr kumimoji="0" lang="da-DK" sz="800" i="0" strike="noStrike" cap="none" normalizeH="0" baseline="0" dirty="0" smtClean="0">
                          <a:ln>
                            <a:noFill/>
                          </a:ln>
                          <a:effectLst/>
                          <a:latin typeface="Verdana" pitchFamily="34" charset="0"/>
                        </a:rPr>
                        <a:t> bar-</a:t>
                      </a:r>
                      <a:r>
                        <a:rPr kumimoji="0" lang="da-DK" sz="800" i="0" strike="noStrike" cap="none" normalizeH="0" baseline="0" dirty="0" err="1" smtClean="0">
                          <a:ln>
                            <a:noFill/>
                          </a:ln>
                          <a:effectLst/>
                          <a:latin typeface="Verdana" pitchFamily="34" charset="0"/>
                        </a:rPr>
                        <a:t>chart</a:t>
                      </a:r>
                      <a:r>
                        <a:rPr kumimoji="0" lang="da-DK" sz="800" i="0" strike="noStrike" cap="none" normalizeH="0" baseline="0" dirty="0" smtClean="0">
                          <a:ln>
                            <a:noFill/>
                          </a:ln>
                          <a:effectLst/>
                          <a:latin typeface="Verdana" pitchFamily="34" charset="0"/>
                        </a:rPr>
                        <a:t> (der er undtagelser, men dette er hovedreglen)</a:t>
                      </a:r>
                      <a:endParaRPr kumimoji="0" lang="da-DK" sz="800" i="0" strike="noStrike" cap="none" normalizeH="0" dirty="0" smtClean="0">
                        <a:ln>
                          <a:noFill/>
                        </a:ln>
                        <a:effectLst/>
                        <a:latin typeface="Verdana" pitchFamily="34" charset="0"/>
                      </a:endParaRPr>
                    </a:p>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a-DK" sz="800" i="0" strike="noStrike" cap="none" normalizeH="0" dirty="0" smtClean="0">
                        <a:ln>
                          <a:noFill/>
                        </a:ln>
                        <a:effectLst/>
                        <a:latin typeface="Verdana" pitchFamily="34" charset="0"/>
                      </a:endParaRPr>
                    </a:p>
                    <a:p>
                      <a:pPr marL="92075" marR="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800" i="0" strike="noStrike" cap="none" normalizeH="0" dirty="0" smtClean="0">
                          <a:ln>
                            <a:noFill/>
                          </a:ln>
                          <a:effectLst/>
                          <a:latin typeface="Verdana" pitchFamily="34" charset="0"/>
                        </a:rPr>
                        <a:t>Brug aldrig pie-</a:t>
                      </a:r>
                      <a:r>
                        <a:rPr kumimoji="0" lang="da-DK" sz="800" i="0" strike="noStrike" cap="none" normalizeH="0" dirty="0" err="1" smtClean="0">
                          <a:ln>
                            <a:noFill/>
                          </a:ln>
                          <a:effectLst/>
                          <a:latin typeface="Verdana" pitchFamily="34" charset="0"/>
                        </a:rPr>
                        <a:t>charts</a:t>
                      </a:r>
                      <a:r>
                        <a:rPr kumimoji="0" lang="da-DK" sz="800" i="0" strike="noStrike" cap="none" normalizeH="0" baseline="0" dirty="0" smtClean="0">
                          <a:ln>
                            <a:noFill/>
                          </a:ln>
                          <a:effectLst/>
                          <a:latin typeface="Verdana" pitchFamily="34" charset="0"/>
                        </a:rPr>
                        <a:t> til at vise udvikling i tid.</a:t>
                      </a:r>
                      <a:endParaRPr kumimoji="0" lang="da-DK" sz="800" i="0" strike="noStrike" cap="none" normalizeH="0" dirty="0" smtClean="0">
                        <a:ln>
                          <a:noFill/>
                        </a:ln>
                        <a:effectLst/>
                        <a:latin typeface="Verdan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graphicFrame>
        <p:nvGraphicFramePr>
          <p:cNvPr id="3" name="Objekt 2"/>
          <p:cNvGraphicFramePr>
            <a:graphicFrameLocks/>
          </p:cNvGraphicFramePr>
          <p:nvPr>
            <p:custDataLst>
              <p:tags r:id="rId4"/>
            </p:custDataLst>
            <p:extLst>
              <p:ext uri="{D42A27DB-BD31-4B8C-83A1-F6EECF244321}">
                <p14:modId xmlns:p14="http://schemas.microsoft.com/office/powerpoint/2010/main" val="339135593"/>
              </p:ext>
            </p:extLst>
          </p:nvPr>
        </p:nvGraphicFramePr>
        <p:xfrm>
          <a:off x="990599" y="2057400"/>
          <a:ext cx="1952690" cy="1933428"/>
        </p:xfrm>
        <a:graphic>
          <a:graphicData uri="http://schemas.openxmlformats.org/presentationml/2006/ole">
            <mc:AlternateContent xmlns:mc="http://schemas.openxmlformats.org/markup-compatibility/2006">
              <mc:Choice xmlns:v="urn:schemas-microsoft-com:vml" Requires="v">
                <p:oleObj spid="_x0000_s23678" name="Diagram" r:id="rId22" imgW="1952690" imgH="1933428" progId="MSGraph.Chart.8">
                  <p:embed followColorScheme="full"/>
                </p:oleObj>
              </mc:Choice>
              <mc:Fallback>
                <p:oleObj name="Diagram" r:id="rId22" imgW="1952690" imgH="1933428" progId="MSGraph.Chart.8">
                  <p:embed followColorScheme="full"/>
                  <p:pic>
                    <p:nvPicPr>
                      <p:cNvPr id="0" name="Picture 120"/>
                      <p:cNvPicPr>
                        <a:picLocks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90599" y="2057400"/>
                        <a:ext cx="1952690" cy="19334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ktangel 6"/>
          <p:cNvSpPr/>
          <p:nvPr>
            <p:custDataLst>
              <p:tags r:id="rId5"/>
            </p:custDataLst>
          </p:nvPr>
        </p:nvSpPr>
        <p:spPr bwMode="gray">
          <a:xfrm>
            <a:off x="1168400" y="3140075"/>
            <a:ext cx="4683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5FFDE58C-9379-4936-9501-0136C38C44D5}" type="datetime'''''2''''''''4''''%'''''''">
              <a:rPr lang="en-US" sz="1400">
                <a:sym typeface="+mn-lt"/>
              </a:rPr>
              <a:pPr algn="ctr" fontAlgn="base">
                <a:spcBef>
                  <a:spcPct val="0"/>
                </a:spcBef>
                <a:spcAft>
                  <a:spcPct val="0"/>
                </a:spcAft>
              </a:pPr>
              <a:t>24%</a:t>
            </a:fld>
            <a:endParaRPr kumimoji="0" lang="da-DK" sz="1400" strike="noStrike" cap="none" normalizeH="0" dirty="0" err="1" smtClean="0">
              <a:ln>
                <a:noFill/>
              </a:ln>
              <a:effectLst/>
              <a:sym typeface="+mn-lt"/>
            </a:endParaRPr>
          </a:p>
        </p:txBody>
      </p:sp>
      <p:sp>
        <p:nvSpPr>
          <p:cNvPr id="5" name="Rektangel 4"/>
          <p:cNvSpPr/>
          <p:nvPr>
            <p:custDataLst>
              <p:tags r:id="rId6"/>
            </p:custDataLst>
          </p:nvPr>
        </p:nvSpPr>
        <p:spPr bwMode="gray">
          <a:xfrm>
            <a:off x="2336800" y="3063875"/>
            <a:ext cx="4683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83772D0B-D941-463A-847D-DF9A358F506E}" type="datetime'''''''''5''''''7''''''''''''''''''''''''''''''%'''''''''">
              <a:rPr lang="en-US" sz="1400">
                <a:solidFill>
                  <a:schemeClr val="bg1"/>
                </a:solidFill>
                <a:sym typeface="+mn-lt"/>
              </a:rPr>
              <a:pPr algn="ctr" fontAlgn="base">
                <a:spcBef>
                  <a:spcPct val="0"/>
                </a:spcBef>
                <a:spcAft>
                  <a:spcPct val="0"/>
                </a:spcAft>
              </a:pPr>
              <a:t>57%</a:t>
            </a:fld>
            <a:endParaRPr kumimoji="0" lang="da-DK" sz="1400" strike="noStrike" cap="none" normalizeH="0" dirty="0" err="1" smtClean="0">
              <a:ln>
                <a:noFill/>
              </a:ln>
              <a:solidFill>
                <a:schemeClr val="bg1"/>
              </a:solidFill>
              <a:effectLst/>
              <a:sym typeface="+mn-lt"/>
            </a:endParaRPr>
          </a:p>
        </p:txBody>
      </p:sp>
      <p:sp>
        <p:nvSpPr>
          <p:cNvPr id="9" name="Rektangel 8"/>
          <p:cNvSpPr/>
          <p:nvPr>
            <p:custDataLst>
              <p:tags r:id="rId7"/>
            </p:custDataLst>
          </p:nvPr>
        </p:nvSpPr>
        <p:spPr bwMode="auto">
          <a:xfrm>
            <a:off x="2863850" y="318770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DC304873-16E3-4DD1-B13D-D8722D67FD66}" type="datetime'''''''A'''''">
              <a:rPr lang="en-US" sz="1400"/>
              <a:pPr fontAlgn="base">
                <a:spcBef>
                  <a:spcPct val="0"/>
                </a:spcBef>
                <a:spcAft>
                  <a:spcPct val="0"/>
                </a:spcAft>
              </a:pPr>
              <a:t>A</a:t>
            </a:fld>
            <a:endParaRPr kumimoji="0" lang="da-DK" sz="1400" strike="noStrike" cap="none" normalizeH="0" dirty="0" err="1" smtClean="0">
              <a:ln>
                <a:noFill/>
              </a:ln>
              <a:effectLst/>
              <a:sym typeface="+mn-lt"/>
            </a:endParaRPr>
          </a:p>
        </p:txBody>
      </p:sp>
      <p:sp>
        <p:nvSpPr>
          <p:cNvPr id="8" name="Rektangel 7"/>
          <p:cNvSpPr/>
          <p:nvPr>
            <p:custDataLst>
              <p:tags r:id="rId8"/>
            </p:custDataLst>
          </p:nvPr>
        </p:nvSpPr>
        <p:spPr bwMode="gray">
          <a:xfrm>
            <a:off x="1384300" y="2400300"/>
            <a:ext cx="4683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3C7537D9-1FC9-4CC9-809F-283188A6F5CE}" type="datetime'''''''''''''''''''''''''1''''''''''9%'''''">
              <a:rPr lang="en-US" sz="1400">
                <a:solidFill>
                  <a:schemeClr val="bg1"/>
                </a:solidFill>
                <a:sym typeface="+mn-lt"/>
              </a:rPr>
              <a:pPr algn="ctr" fontAlgn="base">
                <a:spcBef>
                  <a:spcPct val="0"/>
                </a:spcBef>
                <a:spcAft>
                  <a:spcPct val="0"/>
                </a:spcAft>
              </a:pPr>
              <a:t>19%</a:t>
            </a:fld>
            <a:endParaRPr kumimoji="0" lang="da-DK" sz="1400" strike="noStrike" cap="none" normalizeH="0" dirty="0" err="1" smtClean="0">
              <a:ln>
                <a:noFill/>
              </a:ln>
              <a:solidFill>
                <a:schemeClr val="bg1"/>
              </a:solidFill>
              <a:effectLst/>
              <a:sym typeface="+mn-lt"/>
            </a:endParaRPr>
          </a:p>
        </p:txBody>
      </p:sp>
      <p:sp>
        <p:nvSpPr>
          <p:cNvPr id="11" name="Rektangel 10"/>
          <p:cNvSpPr/>
          <p:nvPr>
            <p:custDataLst>
              <p:tags r:id="rId9"/>
            </p:custDataLst>
          </p:nvPr>
        </p:nvSpPr>
        <p:spPr bwMode="auto">
          <a:xfrm>
            <a:off x="989013" y="3309938"/>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E687B1A0-9E67-4E5C-ADCA-00BC94564B09}" type="datetime'''''''''''''''''''''''B'''''''''''''''''''''''''''''''">
              <a:rPr lang="en-US" sz="1400"/>
              <a:pPr algn="r" fontAlgn="base">
                <a:spcBef>
                  <a:spcPct val="0"/>
                </a:spcBef>
                <a:spcAft>
                  <a:spcPct val="0"/>
                </a:spcAft>
              </a:pPr>
              <a:t>B</a:t>
            </a:fld>
            <a:endParaRPr kumimoji="0" lang="da-DK" sz="1400" strike="noStrike" cap="none" normalizeH="0" dirty="0" err="1" smtClean="0">
              <a:ln>
                <a:noFill/>
              </a:ln>
              <a:effectLst/>
              <a:sym typeface="+mn-lt"/>
            </a:endParaRPr>
          </a:p>
        </p:txBody>
      </p:sp>
      <p:sp>
        <p:nvSpPr>
          <p:cNvPr id="12" name="Rektangel 11"/>
          <p:cNvSpPr/>
          <p:nvPr>
            <p:custDataLst>
              <p:tags r:id="rId10"/>
            </p:custDataLst>
          </p:nvPr>
        </p:nvSpPr>
        <p:spPr bwMode="auto">
          <a:xfrm>
            <a:off x="1365250" y="2076450"/>
            <a:ext cx="1238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3C628C9B-F5CA-45B9-B6C3-8537F3E95B5D}" type="datetime'''''C'''''''''">
              <a:rPr lang="en-US" sz="1400"/>
              <a:pPr algn="r" fontAlgn="base">
                <a:spcBef>
                  <a:spcPct val="0"/>
                </a:spcBef>
                <a:spcAft>
                  <a:spcPct val="0"/>
                </a:spcAft>
              </a:pPr>
              <a:t>C</a:t>
            </a:fld>
            <a:endParaRPr kumimoji="0" lang="da-DK" sz="1400" strike="noStrike" cap="none" normalizeH="0" dirty="0" err="1" smtClean="0">
              <a:ln>
                <a:noFill/>
              </a:ln>
              <a:effectLst/>
              <a:sym typeface="+mn-lt"/>
            </a:endParaRPr>
          </a:p>
        </p:txBody>
      </p:sp>
      <p:graphicFrame>
        <p:nvGraphicFramePr>
          <p:cNvPr id="14" name="Objekt 13"/>
          <p:cNvGraphicFramePr>
            <a:graphicFrameLocks/>
          </p:cNvGraphicFramePr>
          <p:nvPr>
            <p:custDataLst>
              <p:tags r:id="rId11"/>
            </p:custDataLst>
            <p:extLst>
              <p:ext uri="{D42A27DB-BD31-4B8C-83A1-F6EECF244321}">
                <p14:modId xmlns:p14="http://schemas.microsoft.com/office/powerpoint/2010/main" val="1393988883"/>
              </p:ext>
            </p:extLst>
          </p:nvPr>
        </p:nvGraphicFramePr>
        <p:xfrm>
          <a:off x="838200" y="3886200"/>
          <a:ext cx="2276521" cy="2285890"/>
        </p:xfrm>
        <a:graphic>
          <a:graphicData uri="http://schemas.openxmlformats.org/presentationml/2006/ole">
            <mc:AlternateContent xmlns:mc="http://schemas.openxmlformats.org/markup-compatibility/2006">
              <mc:Choice xmlns:v="urn:schemas-microsoft-com:vml" Requires="v">
                <p:oleObj spid="_x0000_s23679" name="Diagram" r:id="rId24" imgW="2276521" imgH="2285890" progId="MSGraph.Chart.8">
                  <p:embed followColorScheme="full"/>
                </p:oleObj>
              </mc:Choice>
              <mc:Fallback>
                <p:oleObj name="Diagram" r:id="rId24" imgW="2276521" imgH="2285890" progId="MSGraph.Chart.8">
                  <p:embed followColorScheme="full"/>
                  <p:pic>
                    <p:nvPicPr>
                      <p:cNvPr id="0" name="Picture 121"/>
                      <p:cNvPicPr>
                        <a:picLocks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38200" y="3886200"/>
                        <a:ext cx="2276521" cy="22858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ktangel 14"/>
          <p:cNvSpPr/>
          <p:nvPr>
            <p:custDataLst>
              <p:tags r:id="rId12"/>
            </p:custDataLst>
          </p:nvPr>
        </p:nvSpPr>
        <p:spPr bwMode="gray">
          <a:xfrm>
            <a:off x="1168400" y="5130800"/>
            <a:ext cx="4683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9518F3C5-060F-48D9-BBD0-EF3A5F33C9DA}" type="datetime'''''''''''''2''''''''''4''''''''''''''%'''''''''''''''">
              <a:rPr lang="en-US" sz="1400"/>
              <a:pPr algn="ctr" fontAlgn="base">
                <a:spcBef>
                  <a:spcPct val="0"/>
                </a:spcBef>
                <a:spcAft>
                  <a:spcPct val="0"/>
                </a:spcAft>
              </a:pPr>
              <a:t>24%</a:t>
            </a:fld>
            <a:endParaRPr kumimoji="0" lang="da-DK" sz="1400" strike="noStrike" cap="none" normalizeH="0" dirty="0" err="1" smtClean="0">
              <a:ln>
                <a:noFill/>
              </a:ln>
              <a:effectLst/>
              <a:sym typeface="+mn-lt"/>
            </a:endParaRPr>
          </a:p>
        </p:txBody>
      </p:sp>
      <p:sp>
        <p:nvSpPr>
          <p:cNvPr id="16" name="Rektangel 15"/>
          <p:cNvSpPr/>
          <p:nvPr>
            <p:custDataLst>
              <p:tags r:id="rId13"/>
            </p:custDataLst>
          </p:nvPr>
        </p:nvSpPr>
        <p:spPr bwMode="gray">
          <a:xfrm>
            <a:off x="2422525" y="5073650"/>
            <a:ext cx="4683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08D2F623-B1CA-40B7-AA10-398E0055582E}" type="datetime'''''''''''5''''''''''''''''''''''''7''''''''%'''''''''''''''''">
              <a:rPr lang="en-US" sz="1400">
                <a:solidFill>
                  <a:schemeClr val="bg1"/>
                </a:solidFill>
              </a:rPr>
              <a:pPr algn="ctr" fontAlgn="base">
                <a:spcBef>
                  <a:spcPct val="0"/>
                </a:spcBef>
                <a:spcAft>
                  <a:spcPct val="0"/>
                </a:spcAft>
              </a:pPr>
              <a:t>57%</a:t>
            </a:fld>
            <a:endParaRPr kumimoji="0" lang="da-DK" sz="1400" strike="noStrike" cap="none" normalizeH="0" dirty="0" err="1" smtClean="0">
              <a:ln>
                <a:noFill/>
              </a:ln>
              <a:solidFill>
                <a:schemeClr val="bg1"/>
              </a:solidFill>
              <a:effectLst/>
              <a:sym typeface="+mn-lt"/>
            </a:endParaRPr>
          </a:p>
        </p:txBody>
      </p:sp>
      <p:sp>
        <p:nvSpPr>
          <p:cNvPr id="17" name="Rektangel 16"/>
          <p:cNvSpPr/>
          <p:nvPr>
            <p:custDataLst>
              <p:tags r:id="rId14"/>
            </p:custDataLst>
          </p:nvPr>
        </p:nvSpPr>
        <p:spPr bwMode="auto">
          <a:xfrm>
            <a:off x="2949575" y="5197475"/>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EC467FE9-1A77-401E-BE4D-AF20244FC474}" type="datetime'A'''''''''''''''''''''''''''''''''''''">
              <a:rPr lang="en-US" sz="1400"/>
              <a:pPr fontAlgn="base">
                <a:spcBef>
                  <a:spcPct val="0"/>
                </a:spcBef>
                <a:spcAft>
                  <a:spcPct val="0"/>
                </a:spcAft>
              </a:pPr>
              <a:t>A</a:t>
            </a:fld>
            <a:endParaRPr kumimoji="0" lang="da-DK" sz="1400" strike="noStrike" cap="none" normalizeH="0" dirty="0" err="1" smtClean="0">
              <a:ln>
                <a:noFill/>
              </a:ln>
              <a:effectLst/>
              <a:sym typeface="+mn-lt"/>
            </a:endParaRPr>
          </a:p>
        </p:txBody>
      </p:sp>
      <p:sp>
        <p:nvSpPr>
          <p:cNvPr id="18" name="Rektangel 17"/>
          <p:cNvSpPr/>
          <p:nvPr>
            <p:custDataLst>
              <p:tags r:id="rId15"/>
            </p:custDataLst>
          </p:nvPr>
        </p:nvSpPr>
        <p:spPr bwMode="gray">
          <a:xfrm>
            <a:off x="1384300" y="4391025"/>
            <a:ext cx="4683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B53884C1-C375-4645-94C5-514C98FF030C}" type="datetime'1''''''''''''''''''''''''''''''''9''%'''''''''''''''''''''">
              <a:rPr lang="en-US" sz="1400">
                <a:solidFill>
                  <a:schemeClr val="bg1"/>
                </a:solidFill>
              </a:rPr>
              <a:pPr algn="ctr" fontAlgn="base">
                <a:spcBef>
                  <a:spcPct val="0"/>
                </a:spcBef>
                <a:spcAft>
                  <a:spcPct val="0"/>
                </a:spcAft>
              </a:pPr>
              <a:t>19%</a:t>
            </a:fld>
            <a:endParaRPr kumimoji="0" lang="da-DK" sz="1400" strike="noStrike" cap="none" normalizeH="0" dirty="0" err="1" smtClean="0">
              <a:ln>
                <a:noFill/>
              </a:ln>
              <a:solidFill>
                <a:schemeClr val="bg1"/>
              </a:solidFill>
              <a:effectLst/>
              <a:sym typeface="+mn-lt"/>
            </a:endParaRPr>
          </a:p>
        </p:txBody>
      </p:sp>
      <p:sp>
        <p:nvSpPr>
          <p:cNvPr id="19" name="Rektangel 18"/>
          <p:cNvSpPr/>
          <p:nvPr>
            <p:custDataLst>
              <p:tags r:id="rId16"/>
            </p:custDataLst>
          </p:nvPr>
        </p:nvSpPr>
        <p:spPr bwMode="auto">
          <a:xfrm>
            <a:off x="989013" y="5300663"/>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069E0F81-EB02-4E48-B73C-A458FDAF4140}" type="datetime'''''''''''''''''''''''''''''''''''''''''''''''B'">
              <a:rPr lang="en-US" sz="1400"/>
              <a:pPr algn="r" fontAlgn="base">
                <a:spcBef>
                  <a:spcPct val="0"/>
                </a:spcBef>
                <a:spcAft>
                  <a:spcPct val="0"/>
                </a:spcAft>
              </a:pPr>
              <a:t>B</a:t>
            </a:fld>
            <a:endParaRPr kumimoji="0" lang="da-DK" sz="1400" strike="noStrike" cap="none" normalizeH="0" dirty="0" err="1" smtClean="0">
              <a:ln>
                <a:noFill/>
              </a:ln>
              <a:effectLst/>
              <a:sym typeface="+mn-lt"/>
            </a:endParaRPr>
          </a:p>
        </p:txBody>
      </p:sp>
      <p:sp>
        <p:nvSpPr>
          <p:cNvPr id="20" name="Rektangel 19"/>
          <p:cNvSpPr/>
          <p:nvPr>
            <p:custDataLst>
              <p:tags r:id="rId17"/>
            </p:custDataLst>
          </p:nvPr>
        </p:nvSpPr>
        <p:spPr bwMode="auto">
          <a:xfrm>
            <a:off x="1365250" y="4067175"/>
            <a:ext cx="1238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99E211E2-1665-47B8-9F25-CC4BC3E48644}" type="datetime'''C'''''''''''''''''''''''''''''''''''''''''''''''''''''''''">
              <a:rPr lang="en-US" sz="1400"/>
              <a:pPr algn="r" fontAlgn="base">
                <a:spcBef>
                  <a:spcPct val="0"/>
                </a:spcBef>
                <a:spcAft>
                  <a:spcPct val="0"/>
                </a:spcAft>
              </a:pPr>
              <a:t>C</a:t>
            </a:fld>
            <a:endParaRPr kumimoji="0" lang="da-DK" sz="1400" strike="noStrike" cap="none" normalizeH="0" dirty="0" err="1" smtClean="0">
              <a:ln>
                <a:noFill/>
              </a:ln>
              <a:effectLst/>
              <a:sym typeface="+mn-lt"/>
            </a:endParaRPr>
          </a:p>
        </p:txBody>
      </p:sp>
      <p:sp>
        <p:nvSpPr>
          <p:cNvPr id="21" name="Tekstboks 20"/>
          <p:cNvSpPr txBox="1"/>
          <p:nvPr/>
        </p:nvSpPr>
        <p:spPr>
          <a:xfrm>
            <a:off x="755576" y="5949860"/>
            <a:ext cx="2448272" cy="215444"/>
          </a:xfrm>
          <a:prstGeom prst="rect">
            <a:avLst/>
          </a:prstGeom>
          <a:noFill/>
        </p:spPr>
        <p:txBody>
          <a:bodyPr wrap="square" lIns="0" tIns="0" rIns="0" bIns="0" rtlCol="0">
            <a:spAutoFit/>
          </a:bodyPr>
          <a:lstStyle/>
          <a:p>
            <a:pPr marL="268288" indent="-268288"/>
            <a:r>
              <a:rPr lang="da-DK" sz="700" dirty="0" smtClean="0"/>
              <a:t>Note: Mangler formalia rundt om diagrammet (eks. måleenheder og titler).</a:t>
            </a:r>
          </a:p>
        </p:txBody>
      </p:sp>
      <p:cxnSp>
        <p:nvCxnSpPr>
          <p:cNvPr id="22" name="Lige forbindelse 21"/>
          <p:cNvCxnSpPr/>
          <p:nvPr/>
        </p:nvCxnSpPr>
        <p:spPr bwMode="auto">
          <a:xfrm>
            <a:off x="755576" y="4005064"/>
            <a:ext cx="2448272" cy="0"/>
          </a:xfrm>
          <a:prstGeom prst="line">
            <a:avLst/>
          </a:prstGeom>
          <a:solidFill>
            <a:schemeClr val="accent2"/>
          </a:solidFill>
          <a:ln w="6350" cap="flat" cmpd="sng" algn="ctr">
            <a:solidFill>
              <a:schemeClr val="tx1"/>
            </a:solidFill>
            <a:prstDash val="dashDot"/>
            <a:round/>
            <a:headEnd type="none" w="med" len="med"/>
            <a:tailEnd type="none" w="med" len="med"/>
          </a:ln>
          <a:effectLst/>
        </p:spPr>
      </p:cxnSp>
    </p:spTree>
    <p:extLst>
      <p:ext uri="{BB962C8B-B14F-4D97-AF65-F5344CB8AC3E}">
        <p14:creationId xmlns:p14="http://schemas.microsoft.com/office/powerpoint/2010/main" val="949996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Objekt 25" hidden="1"/>
          <p:cNvGraphicFramePr>
            <a:graphicFrameLocks noChangeAspect="1"/>
          </p:cNvGraphicFramePr>
          <p:nvPr>
            <p:custDataLst>
              <p:tags r:id="rId2"/>
            </p:custDataLst>
            <p:extLst>
              <p:ext uri="{D42A27DB-BD31-4B8C-83A1-F6EECF244321}">
                <p14:modId xmlns:p14="http://schemas.microsoft.com/office/powerpoint/2010/main" val="28562807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697" name="think-cell Slide" r:id="rId29" imgW="360" imgH="360" progId="TCLayout.ActiveDocument.1">
                  <p:embed/>
                </p:oleObj>
              </mc:Choice>
              <mc:Fallback>
                <p:oleObj name="think-cell Slide" r:id="rId29" imgW="360" imgH="360" progId="TCLayout.ActiveDocument.1">
                  <p:embed/>
                  <p:pic>
                    <p:nvPicPr>
                      <p:cNvPr id="0" name="Picture 115"/>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ktangel 5"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1400" u="none" strike="noStrike" cap="none" normalizeH="0" dirty="0" err="1" smtClean="0">
              <a:ln>
                <a:noFill/>
              </a:ln>
              <a:solidFill>
                <a:schemeClr val="bg1"/>
              </a:solidFill>
              <a:effectLst/>
              <a:latin typeface="Verdana"/>
              <a:sym typeface="Verdana"/>
            </a:endParaRPr>
          </a:p>
        </p:txBody>
      </p:sp>
      <p:pic>
        <p:nvPicPr>
          <p:cNvPr id="5" name="Billede 4"/>
          <p:cNvPicPr>
            <a:picLocks noChangeAspect="1"/>
          </p:cNvPicPr>
          <p:nvPr/>
        </p:nvPicPr>
        <p:blipFill rotWithShape="1">
          <a:blip r:embed="rId31" cstate="print">
            <a:clrChange>
              <a:clrFrom>
                <a:srgbClr val="FFFFFF"/>
              </a:clrFrom>
              <a:clrTo>
                <a:srgbClr val="FFFFFF">
                  <a:alpha val="0"/>
                </a:srgbClr>
              </a:clrTo>
            </a:clrChange>
          </a:blip>
          <a:srcRect t="5170" r="66965"/>
          <a:stretch/>
        </p:blipFill>
        <p:spPr>
          <a:xfrm>
            <a:off x="8057473" y="-65768"/>
            <a:ext cx="1222374" cy="1120325"/>
          </a:xfrm>
          <a:prstGeom prst="rect">
            <a:avLst/>
          </a:prstGeom>
        </p:spPr>
      </p:pic>
      <p:sp>
        <p:nvSpPr>
          <p:cNvPr id="2" name="Titel 1"/>
          <p:cNvSpPr>
            <a:spLocks noGrp="1"/>
          </p:cNvSpPr>
          <p:nvPr>
            <p:ph type="title"/>
          </p:nvPr>
        </p:nvSpPr>
        <p:spPr>
          <a:noFill/>
        </p:spPr>
        <p:txBody>
          <a:bodyPr/>
          <a:lstStyle/>
          <a:p>
            <a:r>
              <a:rPr lang="da-DK" dirty="0" smtClean="0"/>
              <a:t>Bar </a:t>
            </a:r>
            <a:r>
              <a:rPr lang="da-DK" dirty="0" err="1" smtClean="0"/>
              <a:t>chart</a:t>
            </a:r>
            <a:endParaRPr lang="da-DK" dirty="0"/>
          </a:p>
        </p:txBody>
      </p:sp>
      <p:sp>
        <p:nvSpPr>
          <p:cNvPr id="7" name="Pladsholder til slidenummer 6"/>
          <p:cNvSpPr>
            <a:spLocks noGrp="1"/>
          </p:cNvSpPr>
          <p:nvPr>
            <p:ph type="sldNum" sz="quarter" idx="11"/>
          </p:nvPr>
        </p:nvSpPr>
        <p:spPr/>
        <p:txBody>
          <a:bodyPr/>
          <a:lstStyle/>
          <a:p>
            <a:fld id="{E2E1D250-0014-450E-ADD3-929C6907FF4E}" type="slidenum">
              <a:rPr lang="da-DK" smtClean="0"/>
              <a:pPr/>
              <a:t>39</a:t>
            </a:fld>
            <a:endParaRPr lang="da-DK"/>
          </a:p>
        </p:txBody>
      </p:sp>
      <p:graphicFrame>
        <p:nvGraphicFramePr>
          <p:cNvPr id="10" name="Tabel 9"/>
          <p:cNvGraphicFramePr>
            <a:graphicFrameLocks noGrp="1"/>
          </p:cNvGraphicFramePr>
          <p:nvPr>
            <p:extLst>
              <p:ext uri="{D42A27DB-BD31-4B8C-83A1-F6EECF244321}">
                <p14:modId xmlns:p14="http://schemas.microsoft.com/office/powerpoint/2010/main" val="3046233114"/>
              </p:ext>
            </p:extLst>
          </p:nvPr>
        </p:nvGraphicFramePr>
        <p:xfrm>
          <a:off x="719138" y="1628800"/>
          <a:ext cx="7920000" cy="4511040"/>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144016">
                <a:tc>
                  <a:txBody>
                    <a:bodyPr/>
                    <a:lstStyle/>
                    <a:p>
                      <a:r>
                        <a:rPr lang="da-DK" sz="1100" b="1" dirty="0" smtClean="0">
                          <a:solidFill>
                            <a:schemeClr val="bg1"/>
                          </a:solidFill>
                        </a:rPr>
                        <a:t>Eksempler</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rPr>
                        <a:t>Godt til</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dirty="0" smtClean="0">
                          <a:solidFill>
                            <a:schemeClr val="bg1"/>
                          </a:solidFill>
                        </a:rPr>
                        <a:t>Konstruktion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pPr marL="0" marR="0" fontAlgn="t">
                        <a:spcBef>
                          <a:spcPts val="0"/>
                        </a:spcBef>
                        <a:spcAft>
                          <a:spcPts val="0"/>
                        </a:spcAft>
                      </a:pPr>
                      <a:endParaRPr lang="da-DK" sz="1050" dirty="0" smtClean="0"/>
                    </a:p>
                    <a:p>
                      <a:endParaRPr lang="da-DK" sz="105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8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buFont typeface="Arial" pitchFamily="34" charset="0"/>
                        <a:buChar char="•"/>
                      </a:pPr>
                      <a:r>
                        <a:rPr lang="da-DK" sz="800" dirty="0" smtClean="0">
                          <a:latin typeface="+mn-lt"/>
                        </a:rPr>
                        <a:t>Bar-</a:t>
                      </a:r>
                      <a:r>
                        <a:rPr lang="da-DK" sz="800" dirty="0" err="1" smtClean="0">
                          <a:latin typeface="+mn-lt"/>
                        </a:rPr>
                        <a:t>charts</a:t>
                      </a:r>
                      <a:r>
                        <a:rPr lang="da-DK" sz="800" dirty="0" smtClean="0">
                          <a:latin typeface="+mn-lt"/>
                        </a:rPr>
                        <a:t> er specielt gode til at sammenligne</a:t>
                      </a:r>
                      <a:r>
                        <a:rPr lang="da-DK" sz="800" baseline="0" dirty="0" smtClean="0">
                          <a:latin typeface="+mn-lt"/>
                        </a:rPr>
                        <a:t> værdier, der ikke skal vise en udvikling over tid</a:t>
                      </a:r>
                    </a:p>
                    <a:p>
                      <a:pPr marL="171450" indent="-171450">
                        <a:buFont typeface="Arial" pitchFamily="34" charset="0"/>
                        <a:buChar char="•"/>
                      </a:pPr>
                      <a:endParaRPr lang="da-DK" sz="800" baseline="0" dirty="0" smtClean="0">
                        <a:latin typeface="+mn-lt"/>
                      </a:endParaRPr>
                    </a:p>
                    <a:p>
                      <a:pPr marL="171450" indent="-171450">
                        <a:buFont typeface="Arial" pitchFamily="34" charset="0"/>
                        <a:buChar char="•"/>
                      </a:pPr>
                      <a:r>
                        <a:rPr lang="da-DK" sz="800" baseline="0" dirty="0" smtClean="0">
                          <a:latin typeface="+mn-lt"/>
                        </a:rPr>
                        <a:t>Titlerne på de enkelte søjler er nemme at læse, da teksten er vandret.</a:t>
                      </a:r>
                    </a:p>
                    <a:p>
                      <a:pPr marL="171450" indent="-171450">
                        <a:buFont typeface="Arial" pitchFamily="34" charset="0"/>
                        <a:buChar char="•"/>
                      </a:pPr>
                      <a:endParaRPr lang="da-DK" sz="800" baseline="0" dirty="0" smtClean="0">
                        <a:latin typeface="+mn-lt"/>
                      </a:endParaRPr>
                    </a:p>
                    <a:p>
                      <a:pPr marL="171450" indent="-171450">
                        <a:buFont typeface="Arial" pitchFamily="34" charset="0"/>
                        <a:buChar char="•"/>
                      </a:pPr>
                      <a:r>
                        <a:rPr lang="da-DK" sz="800" baseline="0" dirty="0" smtClean="0">
                          <a:latin typeface="+mn-lt"/>
                        </a:rPr>
                        <a:t>Bar-</a:t>
                      </a:r>
                      <a:r>
                        <a:rPr lang="da-DK" sz="800" baseline="0" dirty="0" err="1" smtClean="0">
                          <a:latin typeface="+mn-lt"/>
                        </a:rPr>
                        <a:t>charts</a:t>
                      </a:r>
                      <a:r>
                        <a:rPr lang="da-DK" sz="800" baseline="0" dirty="0" smtClean="0">
                          <a:latin typeface="+mn-lt"/>
                        </a:rPr>
                        <a:t> bruges generelt alt for lidt.</a:t>
                      </a:r>
                    </a:p>
                    <a:p>
                      <a:endParaRPr lang="da-DK" sz="800" baseline="0" dirty="0" smtClean="0">
                        <a:latin typeface="+mn-lt"/>
                      </a:endParaRPr>
                    </a:p>
                    <a:p>
                      <a:endParaRPr lang="da-DK" sz="800" baseline="0" dirty="0" smtClean="0">
                        <a:latin typeface="+mn-lt"/>
                      </a:endParaRPr>
                    </a:p>
                    <a:p>
                      <a:endParaRPr lang="da-DK" sz="800" baseline="0" dirty="0" smtClean="0">
                        <a:latin typeface="+mn-lt"/>
                      </a:endParaRPr>
                    </a:p>
                    <a:p>
                      <a:endParaRPr lang="da-DK" sz="800" baseline="0" dirty="0" smtClean="0">
                        <a:latin typeface="+mn-lt"/>
                      </a:endParaRPr>
                    </a:p>
                    <a:p>
                      <a:endParaRPr lang="da-DK" sz="800" baseline="0" dirty="0" smtClean="0">
                        <a:latin typeface="+mn-lt"/>
                      </a:endParaRPr>
                    </a:p>
                    <a:p>
                      <a:endParaRPr lang="da-DK" sz="80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8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pPr marL="228600" indent="-228600">
                        <a:buFont typeface="+mj-lt"/>
                        <a:buAutoNum type="arabicPeriod"/>
                      </a:pPr>
                      <a:r>
                        <a:rPr lang="da-DK" sz="800" b="1" dirty="0" smtClean="0">
                          <a:latin typeface="+mn-lt"/>
                        </a:rPr>
                        <a:t>Ingen x-akse</a:t>
                      </a:r>
                      <a:br>
                        <a:rPr lang="da-DK" sz="800" b="1" dirty="0" smtClean="0">
                          <a:latin typeface="+mn-lt"/>
                        </a:rPr>
                      </a:br>
                      <a:r>
                        <a:rPr lang="da-DK" sz="800" dirty="0" smtClean="0">
                          <a:latin typeface="+mn-lt"/>
                        </a:rPr>
                        <a:t>Undgå at lave en x-akse i de fleste tilfælde.</a:t>
                      </a:r>
                    </a:p>
                    <a:p>
                      <a:pPr marL="228600" indent="-228600">
                        <a:buFont typeface="+mj-lt"/>
                        <a:buAutoNum type="arabicPeriod"/>
                      </a:pPr>
                      <a:endParaRPr lang="da-DK" sz="800" dirty="0" smtClean="0">
                        <a:latin typeface="+mn-lt"/>
                      </a:endParaRPr>
                    </a:p>
                    <a:p>
                      <a:pPr marL="228600" indent="-228600">
                        <a:buFont typeface="+mj-lt"/>
                        <a:buAutoNum type="arabicPeriod"/>
                      </a:pPr>
                      <a:r>
                        <a:rPr lang="da-DK" sz="800" b="1" dirty="0" smtClean="0">
                          <a:latin typeface="+mn-lt"/>
                        </a:rPr>
                        <a:t>Datapunkter</a:t>
                      </a:r>
                      <a:r>
                        <a:rPr lang="da-DK" sz="800" b="1" baseline="0" dirty="0" smtClean="0">
                          <a:latin typeface="+mn-lt"/>
                        </a:rPr>
                        <a:t> for enden af søjlerne</a:t>
                      </a:r>
                      <a:br>
                        <a:rPr lang="da-DK" sz="800" b="1" baseline="0" dirty="0" smtClean="0">
                          <a:latin typeface="+mn-lt"/>
                        </a:rPr>
                      </a:br>
                      <a:r>
                        <a:rPr lang="da-DK" sz="800" b="0" baseline="0" dirty="0" smtClean="0">
                          <a:latin typeface="+mn-lt"/>
                        </a:rPr>
                        <a:t>D</a:t>
                      </a:r>
                      <a:r>
                        <a:rPr lang="da-DK" sz="800" baseline="0" dirty="0" smtClean="0">
                          <a:latin typeface="+mn-lt"/>
                        </a:rPr>
                        <a:t>atapunkterne skal stå for enden af søjlerne lige uden for det farvede område i søjlerne</a:t>
                      </a:r>
                    </a:p>
                    <a:p>
                      <a:pPr marL="228600" indent="-228600">
                        <a:buFont typeface="+mj-lt"/>
                        <a:buAutoNum type="arabicPeriod"/>
                      </a:pPr>
                      <a:endParaRPr lang="da-DK" sz="800" baseline="0" dirty="0" smtClean="0">
                        <a:latin typeface="+mn-lt"/>
                      </a:endParaRPr>
                    </a:p>
                    <a:p>
                      <a:pPr marL="228600" indent="-228600">
                        <a:buFont typeface="+mj-lt"/>
                        <a:buAutoNum type="arabicPeriod"/>
                      </a:pPr>
                      <a:r>
                        <a:rPr lang="da-DK" sz="800" b="1" baseline="0" dirty="0" smtClean="0">
                          <a:latin typeface="+mn-lt"/>
                        </a:rPr>
                        <a:t>Brug gerne connector-lines</a:t>
                      </a:r>
                      <a:br>
                        <a:rPr lang="da-DK" sz="800" b="1" baseline="0" dirty="0" smtClean="0">
                          <a:latin typeface="+mn-lt"/>
                        </a:rPr>
                      </a:br>
                      <a:r>
                        <a:rPr lang="da-DK" sz="800" baseline="0" dirty="0" smtClean="0">
                          <a:latin typeface="+mn-lt"/>
                        </a:rPr>
                        <a:t>Brug gerne linjer der forbinder de enkelte elementer i et </a:t>
                      </a:r>
                      <a:r>
                        <a:rPr lang="da-DK" sz="800" baseline="0" dirty="0" err="1" smtClean="0">
                          <a:latin typeface="+mn-lt"/>
                        </a:rPr>
                        <a:t>stacked</a:t>
                      </a:r>
                      <a:r>
                        <a:rPr lang="da-DK" sz="800" baseline="0" dirty="0" smtClean="0">
                          <a:latin typeface="+mn-lt"/>
                        </a:rPr>
                        <a:t> </a:t>
                      </a:r>
                      <a:r>
                        <a:rPr lang="da-DK" sz="800" baseline="0" dirty="0" err="1" smtClean="0">
                          <a:latin typeface="+mn-lt"/>
                        </a:rPr>
                        <a:t>chart</a:t>
                      </a:r>
                      <a:r>
                        <a:rPr lang="da-DK" sz="800" baseline="0" dirty="0" smtClean="0">
                          <a:latin typeface="+mn-lt"/>
                        </a:rPr>
                        <a:t>.</a:t>
                      </a:r>
                      <a:br>
                        <a:rPr lang="da-DK" sz="800" baseline="0" dirty="0" smtClean="0">
                          <a:latin typeface="+mn-lt"/>
                        </a:rPr>
                      </a:br>
                      <a:r>
                        <a:rPr lang="da-DK" sz="800" baseline="0" dirty="0" smtClean="0">
                          <a:latin typeface="+mn-lt"/>
                        </a:rPr>
                        <a:t/>
                      </a:r>
                      <a:br>
                        <a:rPr lang="da-DK" sz="800" baseline="0" dirty="0" smtClean="0">
                          <a:latin typeface="+mn-lt"/>
                        </a:rPr>
                      </a:br>
                      <a:r>
                        <a:rPr lang="da-DK" sz="800" baseline="0" dirty="0" smtClean="0">
                          <a:latin typeface="+mn-lt"/>
                        </a:rPr>
                        <a:t>De gør det MEGET nemmere at se udviklingen.</a:t>
                      </a:r>
                    </a:p>
                    <a:p>
                      <a:pPr marL="228600" indent="-228600">
                        <a:buFont typeface="+mj-lt"/>
                        <a:buAutoNum type="arabicPeriod"/>
                      </a:pPr>
                      <a:endParaRPr lang="da-DK" sz="8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b="1" dirty="0" smtClean="0">
                          <a:latin typeface="Verdana" pitchFamily="34" charset="0"/>
                        </a:rPr>
                        <a:t>Måleenhed skal fremgå</a:t>
                      </a:r>
                      <a:r>
                        <a:rPr lang="da-DK" sz="800" b="1" baseline="0" dirty="0" smtClean="0">
                          <a:latin typeface="Verdana" pitchFamily="34" charset="0"/>
                        </a:rPr>
                        <a:t/>
                      </a:r>
                      <a:br>
                        <a:rPr lang="da-DK" sz="800" b="1" baseline="0" dirty="0" smtClean="0">
                          <a:latin typeface="Verdana" pitchFamily="34" charset="0"/>
                        </a:rPr>
                      </a:br>
                      <a:r>
                        <a:rPr lang="da-DK" sz="800" b="0" baseline="0" dirty="0" smtClean="0">
                          <a:latin typeface="Verdana" pitchFamily="34" charset="0"/>
                        </a:rPr>
                        <a:t>Skriv enten måleenheden under titlen eller nederst til højre, hvor den ikke synlige x-akse ville ende.</a:t>
                      </a:r>
                      <a:r>
                        <a:rPr lang="da-DK" sz="800" baseline="0" dirty="0" smtClean="0">
                          <a:latin typeface="Verdana" pitchFamily="34" charset="0"/>
                        </a:rPr>
                        <a:t/>
                      </a:r>
                      <a:br>
                        <a:rPr lang="da-DK" sz="800" baseline="0" dirty="0" smtClean="0">
                          <a:latin typeface="Verdana" pitchFamily="34" charset="0"/>
                        </a:rPr>
                      </a:br>
                      <a:endParaRPr lang="da-DK" sz="800" baseline="0" dirty="0" smtClean="0">
                        <a:latin typeface="Verdana" pitchFamily="34" charset="0"/>
                      </a:endParaRPr>
                    </a:p>
                    <a:p>
                      <a:pPr marL="228600" indent="-228600">
                        <a:buFont typeface="+mj-lt"/>
                        <a:buAutoNum type="arabicPeriod"/>
                      </a:pPr>
                      <a:endParaRPr lang="da-DK" sz="80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800" dirty="0">
                        <a:latin typeface="+mn-lt"/>
                      </a:endParaRP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800" dirty="0">
                        <a:latin typeface="+mn-lt"/>
                      </a:endParaRP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800" dirty="0">
                        <a:latin typeface="+mn-lt"/>
                      </a:endParaRP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8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Pas på med</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80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8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dirty="0" smtClean="0">
                          <a:ln>
                            <a:noFill/>
                          </a:ln>
                          <a:effectLst/>
                          <a:latin typeface="+mn-lt"/>
                        </a:rPr>
                        <a:t>Maksimalt 15 datapunkter inden det bliver svært at læse.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dirty="0" smtClean="0">
                          <a:ln>
                            <a:noFill/>
                          </a:ln>
                          <a:effectLst/>
                          <a:latin typeface="+mn-lt"/>
                        </a:rPr>
                        <a:t>Fjern ikke 0 på y-aksen,</a:t>
                      </a:r>
                      <a:r>
                        <a:rPr kumimoji="0" lang="da-DK" sz="800" i="0" strike="noStrike" cap="none" normalizeH="0" baseline="0" dirty="0" smtClean="0">
                          <a:ln>
                            <a:noFill/>
                          </a:ln>
                          <a:effectLst/>
                          <a:latin typeface="+mn-lt"/>
                        </a:rPr>
                        <a:t> med mindre dette meget tydeligt angives. Dette skyldes at afstande mellem to bars ikke kan sammenlignes i det tilfælde.</a:t>
                      </a:r>
                      <a:br>
                        <a:rPr kumimoji="0" lang="da-DK" sz="800" i="0" strike="noStrike" cap="none" normalizeH="0" baseline="0" dirty="0" smtClean="0">
                          <a:ln>
                            <a:noFill/>
                          </a:ln>
                          <a:effectLst/>
                          <a:latin typeface="+mn-lt"/>
                        </a:rPr>
                      </a:b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Hvis det er </a:t>
                      </a:r>
                      <a:r>
                        <a:rPr kumimoji="0" lang="da-DK" sz="800" i="0" strike="noStrike" cap="none" normalizeH="0" baseline="0" dirty="0" err="1" smtClean="0">
                          <a:ln>
                            <a:noFill/>
                          </a:ln>
                          <a:effectLst/>
                          <a:latin typeface="+mn-lt"/>
                        </a:rPr>
                        <a:t>stacked</a:t>
                      </a:r>
                      <a:r>
                        <a:rPr kumimoji="0" lang="da-DK" sz="800" i="0" strike="noStrike" cap="none" normalizeH="0" baseline="0" dirty="0" smtClean="0">
                          <a:ln>
                            <a:noFill/>
                          </a:ln>
                          <a:effectLst/>
                          <a:latin typeface="+mn-lt"/>
                        </a:rPr>
                        <a:t> bars der summer til 100% er det bedre at bruge et column-</a:t>
                      </a:r>
                      <a:r>
                        <a:rPr kumimoji="0" lang="da-DK" sz="800" i="0" strike="noStrike" cap="none" normalizeH="0" baseline="0" dirty="0" err="1" smtClean="0">
                          <a:ln>
                            <a:noFill/>
                          </a:ln>
                          <a:effectLst/>
                          <a:latin typeface="+mn-lt"/>
                        </a:rPr>
                        <a:t>chart</a:t>
                      </a:r>
                      <a:r>
                        <a:rPr kumimoji="0" lang="da-DK" sz="800" i="0" strike="noStrike" cap="none" normalizeH="0" baseline="0" dirty="0" smtClean="0">
                          <a:ln>
                            <a:noFill/>
                          </a:ln>
                          <a:effectLst/>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8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cxnSp>
        <p:nvCxnSpPr>
          <p:cNvPr id="55" name="Lige forbindelse 54"/>
          <p:cNvCxnSpPr/>
          <p:nvPr>
            <p:custDataLst>
              <p:tags r:id="rId4"/>
            </p:custDataLst>
          </p:nvPr>
        </p:nvCxnSpPr>
        <p:spPr bwMode="auto">
          <a:xfrm>
            <a:off x="2085975" y="3276600"/>
            <a:ext cx="638175" cy="26670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54" name="Lige forbindelse 53"/>
          <p:cNvCxnSpPr/>
          <p:nvPr>
            <p:custDataLst>
              <p:tags r:id="rId5"/>
            </p:custDataLst>
          </p:nvPr>
        </p:nvCxnSpPr>
        <p:spPr bwMode="auto">
          <a:xfrm>
            <a:off x="1943100" y="3276600"/>
            <a:ext cx="504825" cy="26670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53" name="Lige forbindelse 52"/>
          <p:cNvCxnSpPr/>
          <p:nvPr>
            <p:custDataLst>
              <p:tags r:id="rId6"/>
            </p:custDataLst>
          </p:nvPr>
        </p:nvCxnSpPr>
        <p:spPr bwMode="auto">
          <a:xfrm>
            <a:off x="1933575" y="2676525"/>
            <a:ext cx="361950" cy="26670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56" name="Lige forbindelse 55"/>
          <p:cNvCxnSpPr/>
          <p:nvPr>
            <p:custDataLst>
              <p:tags r:id="rId7"/>
            </p:custDataLst>
          </p:nvPr>
        </p:nvCxnSpPr>
        <p:spPr bwMode="auto">
          <a:xfrm>
            <a:off x="2295525" y="3276600"/>
            <a:ext cx="581025" cy="26670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51" name="Lige forbindelse 50"/>
          <p:cNvCxnSpPr/>
          <p:nvPr>
            <p:custDataLst>
              <p:tags r:id="rId8"/>
            </p:custDataLst>
          </p:nvPr>
        </p:nvCxnSpPr>
        <p:spPr bwMode="auto">
          <a:xfrm>
            <a:off x="1600200" y="2676525"/>
            <a:ext cx="342900" cy="26670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52" name="Lige forbindelse 51"/>
          <p:cNvCxnSpPr/>
          <p:nvPr>
            <p:custDataLst>
              <p:tags r:id="rId9"/>
            </p:custDataLst>
          </p:nvPr>
        </p:nvCxnSpPr>
        <p:spPr bwMode="auto">
          <a:xfrm>
            <a:off x="1800225" y="2676525"/>
            <a:ext cx="285750" cy="266700"/>
          </a:xfrm>
          <a:prstGeom prst="line">
            <a:avLst/>
          </a:prstGeom>
          <a:solidFill>
            <a:schemeClr val="accent2"/>
          </a:solidFill>
          <a:ln w="3175" cap="flat" cmpd="sng" algn="ctr">
            <a:solidFill>
              <a:schemeClr val="tx1"/>
            </a:solidFill>
            <a:prstDash val="lgDash"/>
            <a:round/>
            <a:headEnd type="none" w="med" len="med"/>
            <a:tailEnd type="none" w="med" len="med"/>
          </a:ln>
          <a:effectLst/>
        </p:spPr>
      </p:cxnSp>
      <p:graphicFrame>
        <p:nvGraphicFramePr>
          <p:cNvPr id="3" name="Objekt 2"/>
          <p:cNvGraphicFramePr>
            <a:graphicFrameLocks/>
          </p:cNvGraphicFramePr>
          <p:nvPr>
            <p:custDataLst>
              <p:tags r:id="rId10"/>
            </p:custDataLst>
            <p:extLst>
              <p:ext uri="{D42A27DB-BD31-4B8C-83A1-F6EECF244321}">
                <p14:modId xmlns:p14="http://schemas.microsoft.com/office/powerpoint/2010/main" val="4244863853"/>
              </p:ext>
            </p:extLst>
          </p:nvPr>
        </p:nvGraphicFramePr>
        <p:xfrm>
          <a:off x="990600" y="2095499"/>
          <a:ext cx="1990827" cy="2009922"/>
        </p:xfrm>
        <a:graphic>
          <a:graphicData uri="http://schemas.openxmlformats.org/presentationml/2006/ole">
            <mc:AlternateContent xmlns:mc="http://schemas.openxmlformats.org/markup-compatibility/2006">
              <mc:Choice xmlns:v="urn:schemas-microsoft-com:vml" Requires="v">
                <p:oleObj spid="_x0000_s24698" name="Diagram" r:id="rId32" imgW="1990827" imgH="2009922" progId="MSGraph.Chart.8">
                  <p:embed followColorScheme="full"/>
                </p:oleObj>
              </mc:Choice>
              <mc:Fallback>
                <p:oleObj name="Diagram" r:id="rId32" imgW="1990827" imgH="2009922" progId="MSGraph.Chart.8">
                  <p:embed followColorScheme="full"/>
                  <p:pic>
                    <p:nvPicPr>
                      <p:cNvPr id="0" name="Picture 116"/>
                      <p:cNvPicPr>
                        <a:picLocks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90600" y="2095499"/>
                        <a:ext cx="1990827" cy="20099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ktangel 22"/>
          <p:cNvSpPr/>
          <p:nvPr>
            <p:custDataLst>
              <p:tags r:id="rId11"/>
            </p:custDataLst>
          </p:nvPr>
        </p:nvSpPr>
        <p:spPr bwMode="gray">
          <a:xfrm>
            <a:off x="2320925" y="3003550"/>
            <a:ext cx="276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1CF92525-A8F8-4A99-9E79-63ECDC6EB1D6}" type="datetime'''''3''''''''''''''''''''''''1'''''''''''''''''''''''">
              <a:rPr lang="en-US" sz="1400">
                <a:sym typeface="+mn-lt"/>
              </a:rPr>
              <a:pPr fontAlgn="base">
                <a:spcBef>
                  <a:spcPct val="0"/>
                </a:spcBef>
                <a:spcAft>
                  <a:spcPct val="0"/>
                </a:spcAft>
              </a:pPr>
              <a:t>31</a:t>
            </a:fld>
            <a:endParaRPr kumimoji="0" lang="da-DK" sz="1400" strike="noStrike" cap="none" normalizeH="0" dirty="0" err="1" smtClean="0">
              <a:ln>
                <a:noFill/>
              </a:ln>
              <a:effectLst/>
              <a:sym typeface="+mn-lt"/>
            </a:endParaRPr>
          </a:p>
        </p:txBody>
      </p:sp>
      <p:sp>
        <p:nvSpPr>
          <p:cNvPr id="24" name="Rektangel 23"/>
          <p:cNvSpPr/>
          <p:nvPr>
            <p:custDataLst>
              <p:tags r:id="rId12"/>
            </p:custDataLst>
          </p:nvPr>
        </p:nvSpPr>
        <p:spPr bwMode="gray">
          <a:xfrm>
            <a:off x="2901950" y="3598863"/>
            <a:ext cx="276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754068A1-3775-4020-930A-2AF1C0BFCC11}" type="datetime'''''''''''''''4''''''''''''''''''6'''''''''''''''''''">
              <a:rPr lang="en-US" sz="1400">
                <a:sym typeface="+mn-lt"/>
              </a:rPr>
              <a:pPr fontAlgn="base">
                <a:spcBef>
                  <a:spcPct val="0"/>
                </a:spcBef>
                <a:spcAft>
                  <a:spcPct val="0"/>
                </a:spcAft>
              </a:pPr>
              <a:t>46</a:t>
            </a:fld>
            <a:endParaRPr kumimoji="0" lang="da-DK" sz="1400" strike="noStrike" cap="none" normalizeH="0" dirty="0" err="1" smtClean="0">
              <a:ln>
                <a:noFill/>
              </a:ln>
              <a:effectLst/>
              <a:sym typeface="+mn-lt"/>
            </a:endParaRPr>
          </a:p>
        </p:txBody>
      </p:sp>
      <p:sp>
        <p:nvSpPr>
          <p:cNvPr id="22" name="Rektangel 21"/>
          <p:cNvSpPr/>
          <p:nvPr>
            <p:custDataLst>
              <p:tags r:id="rId13"/>
            </p:custDataLst>
          </p:nvPr>
        </p:nvSpPr>
        <p:spPr bwMode="gray">
          <a:xfrm>
            <a:off x="1958975" y="2408238"/>
            <a:ext cx="276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D408458C-D551-47BF-A3A8-836F7AD709EF}" type="datetime'2''''''''''''''''2'''''''''''''''''''''''''''''">
              <a:rPr lang="en-US" sz="1400">
                <a:sym typeface="+mn-lt"/>
              </a:rPr>
              <a:pPr fontAlgn="base">
                <a:spcBef>
                  <a:spcPct val="0"/>
                </a:spcBef>
                <a:spcAft>
                  <a:spcPct val="0"/>
                </a:spcAft>
              </a:pPr>
              <a:t>22</a:t>
            </a:fld>
            <a:endParaRPr kumimoji="0" lang="da-DK" sz="1400" strike="noStrike" cap="none" normalizeH="0" dirty="0" err="1" smtClean="0">
              <a:ln>
                <a:noFill/>
              </a:ln>
              <a:effectLst/>
              <a:sym typeface="+mn-lt"/>
            </a:endParaRPr>
          </a:p>
        </p:txBody>
      </p:sp>
      <p:sp>
        <p:nvSpPr>
          <p:cNvPr id="19" name="Rektangel 18"/>
          <p:cNvSpPr/>
          <p:nvPr>
            <p:custDataLst>
              <p:tags r:id="rId14"/>
            </p:custDataLst>
          </p:nvPr>
        </p:nvSpPr>
        <p:spPr bwMode="auto">
          <a:xfrm>
            <a:off x="1809750" y="1998663"/>
            <a:ext cx="1238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b" anchorCtr="0" compatLnSpc="1">
            <a:prstTxWarp prst="textNoShape">
              <a:avLst/>
            </a:prstTxWarp>
          </a:bodyPr>
          <a:lstStyle/>
          <a:p>
            <a:pPr algn="ctr" fontAlgn="base">
              <a:spcBef>
                <a:spcPct val="0"/>
              </a:spcBef>
              <a:spcAft>
                <a:spcPct val="0"/>
              </a:spcAft>
            </a:pPr>
            <a:fld id="{1FF26A1C-4551-4678-B74F-30AA39B14352}" type="datetime'''''''''''''''''''''''''''''''''C'''''''''''''''''''''''">
              <a:rPr lang="en-US" sz="1400"/>
              <a:pPr algn="ctr" fontAlgn="base">
                <a:spcBef>
                  <a:spcPct val="0"/>
                </a:spcBef>
                <a:spcAft>
                  <a:spcPct val="0"/>
                </a:spcAft>
              </a:pPr>
              <a:t>C</a:t>
            </a:fld>
            <a:endParaRPr kumimoji="0" lang="da-DK" sz="1400" strike="noStrike" cap="none" normalizeH="0" dirty="0" err="1" smtClean="0">
              <a:ln>
                <a:noFill/>
              </a:ln>
              <a:effectLst/>
              <a:sym typeface="+mn-lt"/>
            </a:endParaRPr>
          </a:p>
        </p:txBody>
      </p:sp>
      <p:sp>
        <p:nvSpPr>
          <p:cNvPr id="21" name="Rektangel 20"/>
          <p:cNvSpPr/>
          <p:nvPr>
            <p:custDataLst>
              <p:tags r:id="rId15"/>
            </p:custDataLst>
          </p:nvPr>
        </p:nvSpPr>
        <p:spPr bwMode="auto">
          <a:xfrm>
            <a:off x="1296988" y="1998663"/>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b" anchorCtr="0" compatLnSpc="1">
            <a:prstTxWarp prst="textNoShape">
              <a:avLst/>
            </a:prstTxWarp>
          </a:bodyPr>
          <a:lstStyle/>
          <a:p>
            <a:pPr algn="ctr" fontAlgn="base">
              <a:spcBef>
                <a:spcPct val="0"/>
              </a:spcBef>
              <a:spcAft>
                <a:spcPct val="0"/>
              </a:spcAft>
            </a:pPr>
            <a:fld id="{C1203CB8-23E8-4604-89CA-CA44C163C6FF}" type="datetime'''''''''''''''''''''''''''''''''''''''A'">
              <a:rPr lang="en-US" sz="1400"/>
              <a:pPr algn="ctr" fontAlgn="base">
                <a:spcBef>
                  <a:spcPct val="0"/>
                </a:spcBef>
                <a:spcAft>
                  <a:spcPct val="0"/>
                </a:spcAft>
              </a:pPr>
              <a:t>A</a:t>
            </a:fld>
            <a:endParaRPr kumimoji="0" lang="da-DK" sz="1400" strike="noStrike" cap="none" normalizeH="0" dirty="0" err="1" smtClean="0">
              <a:ln>
                <a:noFill/>
              </a:ln>
              <a:effectLst/>
              <a:sym typeface="+mn-lt"/>
            </a:endParaRPr>
          </a:p>
        </p:txBody>
      </p:sp>
      <p:sp>
        <p:nvSpPr>
          <p:cNvPr id="4" name="Rektangel 3"/>
          <p:cNvSpPr/>
          <p:nvPr>
            <p:custDataLst>
              <p:tags r:id="rId16"/>
            </p:custDataLst>
          </p:nvPr>
        </p:nvSpPr>
        <p:spPr bwMode="auto">
          <a:xfrm>
            <a:off x="852488" y="2408238"/>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r>
              <a:rPr lang="en-US" sz="1400" dirty="0" smtClean="0">
                <a:sym typeface="+mn-lt"/>
              </a:rPr>
              <a:t>X</a:t>
            </a:r>
            <a:endParaRPr kumimoji="0" lang="da-DK" sz="1400" strike="noStrike" cap="none" normalizeH="0" dirty="0" err="1" smtClean="0">
              <a:ln>
                <a:noFill/>
              </a:ln>
              <a:effectLst/>
              <a:sym typeface="+mn-lt"/>
            </a:endParaRPr>
          </a:p>
        </p:txBody>
      </p:sp>
      <p:sp>
        <p:nvSpPr>
          <p:cNvPr id="11" name="Rektangel 10"/>
          <p:cNvSpPr/>
          <p:nvPr>
            <p:custDataLst>
              <p:tags r:id="rId17"/>
            </p:custDataLst>
          </p:nvPr>
        </p:nvSpPr>
        <p:spPr bwMode="auto">
          <a:xfrm>
            <a:off x="865188" y="3003550"/>
            <a:ext cx="1095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r>
              <a:rPr lang="en-US" sz="1400" dirty="0">
                <a:sym typeface="+mn-lt"/>
              </a:rPr>
              <a:t>Y</a:t>
            </a:r>
            <a:endParaRPr kumimoji="0" lang="da-DK" sz="1400" strike="noStrike" cap="none" normalizeH="0" dirty="0" err="1" smtClean="0">
              <a:ln>
                <a:noFill/>
              </a:ln>
              <a:effectLst/>
              <a:sym typeface="+mn-lt"/>
            </a:endParaRPr>
          </a:p>
        </p:txBody>
      </p:sp>
      <p:sp>
        <p:nvSpPr>
          <p:cNvPr id="15" name="Rektangel 14"/>
          <p:cNvSpPr/>
          <p:nvPr>
            <p:custDataLst>
              <p:tags r:id="rId18"/>
            </p:custDataLst>
          </p:nvPr>
        </p:nvSpPr>
        <p:spPr bwMode="auto">
          <a:xfrm>
            <a:off x="852488" y="3598863"/>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r>
              <a:rPr lang="en-US" sz="1400" dirty="0" smtClean="0">
                <a:sym typeface="+mn-lt"/>
              </a:rPr>
              <a:t>Z</a:t>
            </a:r>
            <a:endParaRPr kumimoji="0" lang="da-DK" sz="1400" strike="noStrike" cap="none" normalizeH="0" dirty="0" err="1" smtClean="0">
              <a:ln>
                <a:noFill/>
              </a:ln>
              <a:effectLst/>
              <a:sym typeface="+mn-lt"/>
            </a:endParaRPr>
          </a:p>
        </p:txBody>
      </p:sp>
      <p:sp>
        <p:nvSpPr>
          <p:cNvPr id="20" name="Rektangel 19"/>
          <p:cNvSpPr/>
          <p:nvPr>
            <p:custDataLst>
              <p:tags r:id="rId19"/>
            </p:custDataLst>
          </p:nvPr>
        </p:nvSpPr>
        <p:spPr bwMode="auto">
          <a:xfrm>
            <a:off x="1636713" y="1998663"/>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b" anchorCtr="0" compatLnSpc="1">
            <a:prstTxWarp prst="textNoShape">
              <a:avLst/>
            </a:prstTxWarp>
          </a:bodyPr>
          <a:lstStyle/>
          <a:p>
            <a:pPr algn="ctr" fontAlgn="base">
              <a:spcBef>
                <a:spcPct val="0"/>
              </a:spcBef>
              <a:spcAft>
                <a:spcPct val="0"/>
              </a:spcAft>
            </a:pPr>
            <a:fld id="{D198B5F2-109E-46CC-8023-031E003C2180}" type="datetime'''''B'''''''''''''''''''''''''''''''''''''''''''''">
              <a:rPr lang="en-US" sz="1400"/>
              <a:pPr algn="ctr" fontAlgn="base">
                <a:spcBef>
                  <a:spcPct val="0"/>
                </a:spcBef>
                <a:spcAft>
                  <a:spcPct val="0"/>
                </a:spcAft>
              </a:pPr>
              <a:t>B</a:t>
            </a:fld>
            <a:endParaRPr kumimoji="0" lang="da-DK" sz="1400" strike="noStrike" cap="none" normalizeH="0" dirty="0" err="1" smtClean="0">
              <a:ln>
                <a:noFill/>
              </a:ln>
              <a:effectLst/>
              <a:sym typeface="+mn-lt"/>
            </a:endParaRPr>
          </a:p>
        </p:txBody>
      </p:sp>
      <p:sp>
        <p:nvSpPr>
          <p:cNvPr id="32" name="Tekstboks 31"/>
          <p:cNvSpPr txBox="1"/>
          <p:nvPr/>
        </p:nvSpPr>
        <p:spPr>
          <a:xfrm>
            <a:off x="755576" y="5877272"/>
            <a:ext cx="2448272" cy="215444"/>
          </a:xfrm>
          <a:prstGeom prst="rect">
            <a:avLst/>
          </a:prstGeom>
          <a:noFill/>
        </p:spPr>
        <p:txBody>
          <a:bodyPr wrap="square" lIns="0" tIns="0" rIns="0" bIns="0" rtlCol="0">
            <a:spAutoFit/>
          </a:bodyPr>
          <a:lstStyle/>
          <a:p>
            <a:pPr marL="268288" indent="-268288"/>
            <a:r>
              <a:rPr lang="da-DK" sz="700" dirty="0" smtClean="0"/>
              <a:t>Note: Mangler formalia rundt om diagrammet (eks</a:t>
            </a:r>
            <a:r>
              <a:rPr lang="da-DK" sz="700" dirty="0"/>
              <a:t>. måleenheder og titler).</a:t>
            </a:r>
            <a:endParaRPr lang="da-DK" sz="700" dirty="0" smtClean="0"/>
          </a:p>
        </p:txBody>
      </p:sp>
      <p:graphicFrame>
        <p:nvGraphicFramePr>
          <p:cNvPr id="33" name="Objekt 32"/>
          <p:cNvGraphicFramePr>
            <a:graphicFrameLocks/>
          </p:cNvGraphicFramePr>
          <p:nvPr>
            <p:custDataLst>
              <p:tags r:id="rId20"/>
            </p:custDataLst>
            <p:extLst>
              <p:ext uri="{D42A27DB-BD31-4B8C-83A1-F6EECF244321}">
                <p14:modId xmlns:p14="http://schemas.microsoft.com/office/powerpoint/2010/main" val="2997964679"/>
              </p:ext>
            </p:extLst>
          </p:nvPr>
        </p:nvGraphicFramePr>
        <p:xfrm>
          <a:off x="990600" y="4000499"/>
          <a:ext cx="2095537" cy="1838472"/>
        </p:xfrm>
        <a:graphic>
          <a:graphicData uri="http://schemas.openxmlformats.org/presentationml/2006/ole">
            <mc:AlternateContent xmlns:mc="http://schemas.openxmlformats.org/markup-compatibility/2006">
              <mc:Choice xmlns:v="urn:schemas-microsoft-com:vml" Requires="v">
                <p:oleObj spid="_x0000_s24699" name="Diagram" r:id="rId34" imgW="2095537" imgH="1838472" progId="MSGraph.Chart.8">
                  <p:embed followColorScheme="full"/>
                </p:oleObj>
              </mc:Choice>
              <mc:Fallback>
                <p:oleObj name="Diagram" r:id="rId34" imgW="2095537" imgH="1838472" progId="MSGraph.Chart.8">
                  <p:embed followColorScheme="full"/>
                  <p:pic>
                    <p:nvPicPr>
                      <p:cNvPr id="0" name="Picture 117"/>
                      <p:cNvPicPr>
                        <a:picLocks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90600" y="4000499"/>
                        <a:ext cx="2095537" cy="1838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 name="Rektangel 33"/>
          <p:cNvSpPr/>
          <p:nvPr>
            <p:custDataLst>
              <p:tags r:id="rId21"/>
            </p:custDataLst>
          </p:nvPr>
        </p:nvSpPr>
        <p:spPr bwMode="auto">
          <a:xfrm>
            <a:off x="852488" y="427990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76357D96-619E-42CB-9761-D727436DAF7E}" type="datetime'''''''X'''''''''''">
              <a:rPr lang="en-US" sz="1400"/>
              <a:pPr algn="r" fontAlgn="base">
                <a:spcBef>
                  <a:spcPct val="0"/>
                </a:spcBef>
                <a:spcAft>
                  <a:spcPct val="0"/>
                </a:spcAft>
              </a:pPr>
              <a:t>X</a:t>
            </a:fld>
            <a:endParaRPr kumimoji="0" lang="da-DK" sz="1400" strike="noStrike" cap="none" normalizeH="0" dirty="0" err="1" smtClean="0">
              <a:ln>
                <a:noFill/>
              </a:ln>
              <a:effectLst/>
              <a:sym typeface="+mn-lt"/>
            </a:endParaRPr>
          </a:p>
        </p:txBody>
      </p:sp>
      <p:sp>
        <p:nvSpPr>
          <p:cNvPr id="36" name="Rektangel 35"/>
          <p:cNvSpPr/>
          <p:nvPr>
            <p:custDataLst>
              <p:tags r:id="rId22"/>
            </p:custDataLst>
          </p:nvPr>
        </p:nvSpPr>
        <p:spPr bwMode="auto">
          <a:xfrm>
            <a:off x="852488" y="536575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3D7FF4E9-5EBF-4394-BC70-5784792A234E}" type="datetime'Z'''''''''''''''''">
              <a:rPr lang="en-US" sz="1400"/>
              <a:pPr algn="r" fontAlgn="base">
                <a:spcBef>
                  <a:spcPct val="0"/>
                </a:spcBef>
                <a:spcAft>
                  <a:spcPct val="0"/>
                </a:spcAft>
              </a:pPr>
              <a:t>Z</a:t>
            </a:fld>
            <a:endParaRPr kumimoji="0" lang="da-DK" sz="1400" strike="noStrike" cap="none" normalizeH="0" dirty="0" err="1" smtClean="0">
              <a:ln>
                <a:noFill/>
              </a:ln>
              <a:effectLst/>
              <a:sym typeface="+mn-lt"/>
            </a:endParaRPr>
          </a:p>
        </p:txBody>
      </p:sp>
      <p:sp>
        <p:nvSpPr>
          <p:cNvPr id="35" name="Rektangel 34"/>
          <p:cNvSpPr/>
          <p:nvPr>
            <p:custDataLst>
              <p:tags r:id="rId23"/>
            </p:custDataLst>
          </p:nvPr>
        </p:nvSpPr>
        <p:spPr bwMode="auto">
          <a:xfrm>
            <a:off x="865188" y="4822825"/>
            <a:ext cx="1095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0396E9A0-A1A8-41E9-BD1A-469B0793A4BB}" type="datetime'''''''''''''''''''''''''''''''''''''''Y'''">
              <a:rPr lang="en-US" sz="1400"/>
              <a:pPr algn="r" fontAlgn="base">
                <a:spcBef>
                  <a:spcPct val="0"/>
                </a:spcBef>
                <a:spcAft>
                  <a:spcPct val="0"/>
                </a:spcAft>
              </a:pPr>
              <a:t>Y</a:t>
            </a:fld>
            <a:endParaRPr kumimoji="0" lang="da-DK" sz="1400" strike="noStrike" cap="none" normalizeH="0" dirty="0" err="1" smtClean="0">
              <a:ln>
                <a:noFill/>
              </a:ln>
              <a:effectLst/>
              <a:sym typeface="+mn-lt"/>
            </a:endParaRPr>
          </a:p>
        </p:txBody>
      </p:sp>
      <p:sp>
        <p:nvSpPr>
          <p:cNvPr id="44" name="Rektangel 43"/>
          <p:cNvSpPr/>
          <p:nvPr>
            <p:custDataLst>
              <p:tags r:id="rId24"/>
            </p:custDataLst>
          </p:nvPr>
        </p:nvSpPr>
        <p:spPr bwMode="auto">
          <a:xfrm>
            <a:off x="2678113" y="4237038"/>
            <a:ext cx="250825" cy="1873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6" name="Rektangel 45"/>
          <p:cNvSpPr/>
          <p:nvPr>
            <p:custDataLst>
              <p:tags r:id="rId25"/>
            </p:custDataLst>
          </p:nvPr>
        </p:nvSpPr>
        <p:spPr bwMode="auto">
          <a:xfrm>
            <a:off x="2678113" y="4500563"/>
            <a:ext cx="250825" cy="187325"/>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3" name="Rektangel 42"/>
          <p:cNvSpPr/>
          <p:nvPr>
            <p:custDataLst>
              <p:tags r:id="rId26"/>
            </p:custDataLst>
          </p:nvPr>
        </p:nvSpPr>
        <p:spPr bwMode="auto">
          <a:xfrm>
            <a:off x="2979738" y="4232275"/>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2E55D92D-B8FD-435B-A4DC-869079FE19FC}" type="datetime'''''''''''''''''''''''''''''''''''''''''''''''''''''''''A'''">
              <a:rPr lang="en-US" sz="1400">
                <a:sym typeface="+mn-lt"/>
              </a:rPr>
              <a:pPr fontAlgn="base">
                <a:spcBef>
                  <a:spcPct val="0"/>
                </a:spcBef>
                <a:spcAft>
                  <a:spcPct val="0"/>
                </a:spcAft>
              </a:pPr>
              <a:t>A</a:t>
            </a:fld>
            <a:endParaRPr kumimoji="0" lang="da-DK" sz="1400" strike="noStrike" cap="none" normalizeH="0" dirty="0" err="1" smtClean="0">
              <a:ln>
                <a:noFill/>
              </a:ln>
              <a:effectLst/>
              <a:sym typeface="+mn-lt"/>
            </a:endParaRPr>
          </a:p>
        </p:txBody>
      </p:sp>
      <p:sp>
        <p:nvSpPr>
          <p:cNvPr id="45" name="Rektangel 44"/>
          <p:cNvSpPr/>
          <p:nvPr>
            <p:custDataLst>
              <p:tags r:id="rId27"/>
            </p:custDataLst>
          </p:nvPr>
        </p:nvSpPr>
        <p:spPr bwMode="auto">
          <a:xfrm>
            <a:off x="2979738" y="449580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E36DE6F6-B013-48AE-B92B-EACD996AA145}" type="datetime'''''''''B'''''''''''''''''''''''''''''''''''''''">
              <a:rPr lang="en-US" sz="1400">
                <a:latin typeface="Verdana"/>
                <a:sym typeface="Verdana"/>
              </a:rPr>
              <a:pPr fontAlgn="base">
                <a:spcBef>
                  <a:spcPct val="0"/>
                </a:spcBef>
                <a:spcAft>
                  <a:spcPct val="0"/>
                </a:spcAft>
              </a:pPr>
              <a:t>B</a:t>
            </a:fld>
            <a:endParaRPr kumimoji="0" lang="da-DK" sz="1400" strike="noStrike" cap="none" normalizeH="0" dirty="0" err="1" smtClean="0">
              <a:ln>
                <a:noFill/>
              </a:ln>
              <a:effectLst/>
              <a:latin typeface="Verdana"/>
              <a:sym typeface="Verdana"/>
            </a:endParaRPr>
          </a:p>
        </p:txBody>
      </p:sp>
      <p:cxnSp>
        <p:nvCxnSpPr>
          <p:cNvPr id="48" name="Lige forbindelse 47"/>
          <p:cNvCxnSpPr/>
          <p:nvPr/>
        </p:nvCxnSpPr>
        <p:spPr bwMode="auto">
          <a:xfrm>
            <a:off x="755576" y="4077072"/>
            <a:ext cx="2448272" cy="0"/>
          </a:xfrm>
          <a:prstGeom prst="line">
            <a:avLst/>
          </a:prstGeom>
          <a:solidFill>
            <a:schemeClr val="accent2"/>
          </a:solidFill>
          <a:ln w="6350" cap="flat" cmpd="sng" algn="ctr">
            <a:solidFill>
              <a:schemeClr val="tx1"/>
            </a:solidFill>
            <a:prstDash val="dashDot"/>
            <a:round/>
            <a:headEnd type="none" w="med" len="med"/>
            <a:tailEnd type="none" w="med" len="med"/>
          </a:ln>
          <a:effectLst/>
        </p:spPr>
      </p:cxnSp>
    </p:spTree>
    <p:extLst>
      <p:ext uri="{BB962C8B-B14F-4D97-AF65-F5344CB8AC3E}">
        <p14:creationId xmlns:p14="http://schemas.microsoft.com/office/powerpoint/2010/main" val="3143774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Klassisk kommunikationsteori</a:t>
            </a:r>
            <a:endParaRPr lang="da-DK"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4</a:t>
            </a:fld>
            <a:endParaRPr lang="da-DK"/>
          </a:p>
        </p:txBody>
      </p:sp>
      <p:sp>
        <p:nvSpPr>
          <p:cNvPr id="28" name="Proces 27"/>
          <p:cNvSpPr/>
          <p:nvPr/>
        </p:nvSpPr>
        <p:spPr bwMode="auto">
          <a:xfrm>
            <a:off x="1258760"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Afsender</a:t>
            </a:r>
            <a:endParaRPr kumimoji="0" lang="da-DK" sz="1600" b="0" i="0" u="none" strike="noStrike" cap="none" normalizeH="0" baseline="0" dirty="0" smtClean="0">
              <a:ln>
                <a:noFill/>
              </a:ln>
              <a:effectLst/>
              <a:latin typeface="Verdana" pitchFamily="34" charset="0"/>
            </a:endParaRPr>
          </a:p>
        </p:txBody>
      </p:sp>
      <p:sp>
        <p:nvSpPr>
          <p:cNvPr id="32" name="Proces 31"/>
          <p:cNvSpPr/>
          <p:nvPr/>
        </p:nvSpPr>
        <p:spPr bwMode="auto">
          <a:xfrm>
            <a:off x="2661307"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Budskab</a:t>
            </a:r>
            <a:endParaRPr kumimoji="0" lang="da-DK" sz="1600" b="0" i="0" u="none" strike="noStrike" cap="none" normalizeH="0" baseline="0" dirty="0" smtClean="0">
              <a:ln>
                <a:noFill/>
              </a:ln>
              <a:effectLst/>
              <a:latin typeface="Verdana" pitchFamily="34" charset="0"/>
            </a:endParaRPr>
          </a:p>
        </p:txBody>
      </p:sp>
      <p:sp>
        <p:nvSpPr>
          <p:cNvPr id="33" name="Proces 32"/>
          <p:cNvSpPr/>
          <p:nvPr/>
        </p:nvSpPr>
        <p:spPr bwMode="auto">
          <a:xfrm>
            <a:off x="4063854"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Kanal</a:t>
            </a:r>
            <a:endParaRPr kumimoji="0" lang="da-DK" sz="1600" b="0" i="0" u="none" strike="noStrike" cap="none" normalizeH="0" baseline="0" dirty="0" smtClean="0">
              <a:ln>
                <a:noFill/>
              </a:ln>
              <a:effectLst/>
              <a:latin typeface="Verdana" pitchFamily="34" charset="0"/>
            </a:endParaRPr>
          </a:p>
        </p:txBody>
      </p:sp>
      <p:sp>
        <p:nvSpPr>
          <p:cNvPr id="34" name="Proces 33"/>
          <p:cNvSpPr/>
          <p:nvPr/>
        </p:nvSpPr>
        <p:spPr bwMode="auto">
          <a:xfrm>
            <a:off x="5466401"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Modtager</a:t>
            </a:r>
            <a:endParaRPr kumimoji="0" lang="da-DK" sz="1600" b="0" i="0" u="none" strike="noStrike" cap="none" normalizeH="0" baseline="0" dirty="0" smtClean="0">
              <a:ln>
                <a:noFill/>
              </a:ln>
              <a:effectLst/>
              <a:latin typeface="Verdana" pitchFamily="34" charset="0"/>
            </a:endParaRPr>
          </a:p>
        </p:txBody>
      </p:sp>
      <p:sp>
        <p:nvSpPr>
          <p:cNvPr id="35" name="Proces 34"/>
          <p:cNvSpPr/>
          <p:nvPr/>
        </p:nvSpPr>
        <p:spPr bwMode="auto">
          <a:xfrm>
            <a:off x="6868949"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Effekt</a:t>
            </a:r>
            <a:endParaRPr kumimoji="0" lang="da-DK" sz="1600" b="0" i="0" u="none" strike="noStrike" cap="none" normalizeH="0" baseline="0" dirty="0" smtClean="0">
              <a:ln>
                <a:noFill/>
              </a:ln>
              <a:effectLst/>
              <a:latin typeface="Verdana" pitchFamily="34" charset="0"/>
            </a:endParaRPr>
          </a:p>
        </p:txBody>
      </p:sp>
      <p:cxnSp>
        <p:nvCxnSpPr>
          <p:cNvPr id="27" name="Lige pilforbindelse 26"/>
          <p:cNvCxnSpPr>
            <a:stCxn id="28" idx="3"/>
            <a:endCxn id="32" idx="1"/>
          </p:cNvCxnSpPr>
          <p:nvPr/>
        </p:nvCxnSpPr>
        <p:spPr bwMode="auto">
          <a:xfrm>
            <a:off x="2410888"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8" name="Lige pilforbindelse 37"/>
          <p:cNvCxnSpPr>
            <a:stCxn id="32" idx="3"/>
            <a:endCxn id="33" idx="1"/>
          </p:cNvCxnSpPr>
          <p:nvPr/>
        </p:nvCxnSpPr>
        <p:spPr bwMode="auto">
          <a:xfrm>
            <a:off x="3813435"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1" name="Lige pilforbindelse 40"/>
          <p:cNvCxnSpPr>
            <a:stCxn id="33" idx="3"/>
            <a:endCxn id="34" idx="1"/>
          </p:cNvCxnSpPr>
          <p:nvPr/>
        </p:nvCxnSpPr>
        <p:spPr bwMode="auto">
          <a:xfrm>
            <a:off x="5215982"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4" name="Lige pilforbindelse 43"/>
          <p:cNvCxnSpPr>
            <a:stCxn id="34" idx="3"/>
            <a:endCxn id="35" idx="1"/>
          </p:cNvCxnSpPr>
          <p:nvPr/>
        </p:nvCxnSpPr>
        <p:spPr bwMode="auto">
          <a:xfrm>
            <a:off x="6618529" y="3493552"/>
            <a:ext cx="250420"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sp>
        <p:nvSpPr>
          <p:cNvPr id="3" name="Tekstboks 2"/>
          <p:cNvSpPr txBox="1"/>
          <p:nvPr/>
        </p:nvSpPr>
        <p:spPr>
          <a:xfrm>
            <a:off x="35496" y="6701298"/>
            <a:ext cx="6408712" cy="400110"/>
          </a:xfrm>
          <a:prstGeom prst="rect">
            <a:avLst/>
          </a:prstGeom>
          <a:noFill/>
        </p:spPr>
        <p:txBody>
          <a:bodyPr wrap="square" lIns="0" tIns="0" rIns="0" bIns="0" rtlCol="0">
            <a:spAutoFit/>
          </a:bodyPr>
          <a:lstStyle/>
          <a:p>
            <a:pPr marL="446088" lvl="0" indent="-446088"/>
            <a:r>
              <a:rPr lang="da-DK" sz="800" dirty="0">
                <a:solidFill>
                  <a:srgbClr val="000000"/>
                </a:solidFill>
              </a:rPr>
              <a:t>Kilde: Tilpasset udgave af Harold D. </a:t>
            </a:r>
            <a:r>
              <a:rPr lang="da-DK" sz="800" dirty="0" err="1">
                <a:solidFill>
                  <a:srgbClr val="000000"/>
                </a:solidFill>
              </a:rPr>
              <a:t>Lasswell</a:t>
            </a:r>
            <a:r>
              <a:rPr lang="da-DK" sz="800" dirty="0">
                <a:solidFill>
                  <a:srgbClr val="000000"/>
                </a:solidFill>
              </a:rPr>
              <a:t> kommunikationsteori fra 1960</a:t>
            </a:r>
          </a:p>
          <a:p>
            <a:endParaRPr lang="da-DK" dirty="0" err="1" smtClean="0"/>
          </a:p>
        </p:txBody>
      </p:sp>
      <p:graphicFrame>
        <p:nvGraphicFramePr>
          <p:cNvPr id="14" name="Tabel 13"/>
          <p:cNvGraphicFramePr>
            <a:graphicFrameLocks noGrp="1"/>
          </p:cNvGraphicFramePr>
          <p:nvPr>
            <p:extLst>
              <p:ext uri="{D42A27DB-BD31-4B8C-83A1-F6EECF244321}">
                <p14:modId xmlns:p14="http://schemas.microsoft.com/office/powerpoint/2010/main" val="3760759541"/>
              </p:ext>
            </p:extLst>
          </p:nvPr>
        </p:nvGraphicFramePr>
        <p:xfrm>
          <a:off x="107504" y="3706232"/>
          <a:ext cx="7940460" cy="370840"/>
        </p:xfrm>
        <a:graphic>
          <a:graphicData uri="http://schemas.openxmlformats.org/drawingml/2006/table">
            <a:tbl>
              <a:tblPr firstRow="1" bandRow="1">
                <a:tableStyleId>{5C22544A-7EE6-4342-B048-85BDC9FD1C3A}</a:tableStyleId>
              </a:tblPr>
              <a:tblGrid>
                <a:gridCol w="1080000"/>
                <a:gridCol w="56460"/>
                <a:gridCol w="1188000"/>
                <a:gridCol w="216000"/>
                <a:gridCol w="1188000"/>
                <a:gridCol w="216000"/>
                <a:gridCol w="1188000"/>
                <a:gridCol w="216000"/>
                <a:gridCol w="1188000"/>
                <a:gridCol w="216000"/>
                <a:gridCol w="1188000"/>
              </a:tblGrid>
              <a:tr h="370840">
                <a:tc>
                  <a:txBody>
                    <a:bodyPr/>
                    <a:lstStyle/>
                    <a:p>
                      <a:pPr marL="0" indent="0" algn="ctr">
                        <a:buFont typeface="Arial" pitchFamily="34" charset="0"/>
                        <a:buNone/>
                      </a:pPr>
                      <a:endParaRPr lang="da-DK" sz="8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800" noProof="0" dirty="0">
                        <a:solidFill>
                          <a:schemeClr val="tx1"/>
                        </a:solidFill>
                      </a:endParaRPr>
                    </a:p>
                  </a:txBody>
                  <a:tcPr marL="0" marR="0" marT="0" marB="0" anchor="b">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Hvem siger</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Siger hvad</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I</a:t>
                      </a:r>
                      <a:r>
                        <a:rPr lang="da-DK" sz="800" baseline="0" noProof="0" dirty="0" smtClean="0">
                          <a:solidFill>
                            <a:schemeClr val="tx1"/>
                          </a:solidFill>
                        </a:rPr>
                        <a:t> hvilken kanal</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Til hvem</a:t>
                      </a: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smtClean="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Med hvilken effekt</a:t>
                      </a: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771753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Objekt 25" hidden="1"/>
          <p:cNvGraphicFramePr>
            <a:graphicFrameLocks noChangeAspect="1"/>
          </p:cNvGraphicFramePr>
          <p:nvPr>
            <p:custDataLst>
              <p:tags r:id="rId2"/>
            </p:custDataLst>
            <p:extLst>
              <p:ext uri="{D42A27DB-BD31-4B8C-83A1-F6EECF244321}">
                <p14:modId xmlns:p14="http://schemas.microsoft.com/office/powerpoint/2010/main" val="20168386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710" name="think-cell Slide" r:id="rId32" imgW="360" imgH="360" progId="TCLayout.ActiveDocument.1">
                  <p:embed/>
                </p:oleObj>
              </mc:Choice>
              <mc:Fallback>
                <p:oleObj name="think-cell Slide" r:id="rId32" imgW="360" imgH="360" progId="TCLayout.ActiveDocument.1">
                  <p:embed/>
                  <p:pic>
                    <p:nvPicPr>
                      <p:cNvPr id="0" name="Picture 104"/>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ktangel 6"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1400" u="none" strike="noStrike" cap="none" normalizeH="0" dirty="0" err="1" smtClean="0">
              <a:ln>
                <a:noFill/>
              </a:ln>
              <a:solidFill>
                <a:schemeClr val="bg1"/>
              </a:solidFill>
              <a:effectLst/>
              <a:latin typeface="Verdana"/>
              <a:sym typeface="Verdana"/>
            </a:endParaRPr>
          </a:p>
        </p:txBody>
      </p:sp>
      <p:pic>
        <p:nvPicPr>
          <p:cNvPr id="6" name="Billede 5"/>
          <p:cNvPicPr>
            <a:picLocks noChangeAspect="1"/>
          </p:cNvPicPr>
          <p:nvPr/>
        </p:nvPicPr>
        <p:blipFill rotWithShape="1">
          <a:blip r:embed="rId34" cstate="print">
            <a:clrChange>
              <a:clrFrom>
                <a:srgbClr val="FFFFFF"/>
              </a:clrFrom>
              <a:clrTo>
                <a:srgbClr val="FFFFFF">
                  <a:alpha val="0"/>
                </a:srgbClr>
              </a:clrTo>
            </a:clrChange>
          </a:blip>
          <a:srcRect t="10897" r="68107"/>
          <a:stretch/>
        </p:blipFill>
        <p:spPr>
          <a:xfrm>
            <a:off x="8028384" y="-30763"/>
            <a:ext cx="1169384" cy="1134676"/>
          </a:xfrm>
          <a:prstGeom prst="rect">
            <a:avLst/>
          </a:prstGeom>
        </p:spPr>
      </p:pic>
      <p:sp>
        <p:nvSpPr>
          <p:cNvPr id="2" name="Titel 1"/>
          <p:cNvSpPr>
            <a:spLocks noGrp="1"/>
          </p:cNvSpPr>
          <p:nvPr>
            <p:ph type="title"/>
          </p:nvPr>
        </p:nvSpPr>
        <p:spPr>
          <a:noFill/>
        </p:spPr>
        <p:txBody>
          <a:bodyPr/>
          <a:lstStyle/>
          <a:p>
            <a:r>
              <a:rPr lang="da-DK" dirty="0" smtClean="0"/>
              <a:t>Column </a:t>
            </a:r>
            <a:r>
              <a:rPr lang="da-DK" dirty="0" err="1" smtClean="0"/>
              <a:t>chart</a:t>
            </a:r>
            <a:endParaRPr lang="da-DK" dirty="0"/>
          </a:p>
        </p:txBody>
      </p:sp>
      <p:sp>
        <p:nvSpPr>
          <p:cNvPr id="8" name="Pladsholder til slidenummer 7"/>
          <p:cNvSpPr>
            <a:spLocks noGrp="1"/>
          </p:cNvSpPr>
          <p:nvPr>
            <p:ph type="sldNum" sz="quarter" idx="11"/>
          </p:nvPr>
        </p:nvSpPr>
        <p:spPr/>
        <p:txBody>
          <a:bodyPr/>
          <a:lstStyle/>
          <a:p>
            <a:fld id="{E2E1D250-0014-450E-ADD3-929C6907FF4E}" type="slidenum">
              <a:rPr lang="da-DK" smtClean="0"/>
              <a:pPr/>
              <a:t>40</a:t>
            </a:fld>
            <a:endParaRPr lang="da-DK"/>
          </a:p>
        </p:txBody>
      </p:sp>
      <p:graphicFrame>
        <p:nvGraphicFramePr>
          <p:cNvPr id="10" name="Tabel 9"/>
          <p:cNvGraphicFramePr>
            <a:graphicFrameLocks noGrp="1"/>
          </p:cNvGraphicFramePr>
          <p:nvPr>
            <p:extLst>
              <p:ext uri="{D42A27DB-BD31-4B8C-83A1-F6EECF244321}">
                <p14:modId xmlns:p14="http://schemas.microsoft.com/office/powerpoint/2010/main" val="3270396828"/>
              </p:ext>
            </p:extLst>
          </p:nvPr>
        </p:nvGraphicFramePr>
        <p:xfrm>
          <a:off x="719138" y="1628800"/>
          <a:ext cx="7920000" cy="4539992"/>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288032">
                <a:tc>
                  <a:txBody>
                    <a:bodyPr/>
                    <a:lstStyle/>
                    <a:p>
                      <a:r>
                        <a:rPr lang="da-DK" sz="1100" b="1" dirty="0" smtClean="0">
                          <a:solidFill>
                            <a:schemeClr val="bg1"/>
                          </a:solidFill>
                          <a:latin typeface="+mn-lt"/>
                        </a:rPr>
                        <a:t>Eksempler</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Godt til</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dirty="0" smtClean="0">
                          <a:solidFill>
                            <a:schemeClr val="bg1"/>
                          </a:solidFill>
                          <a:latin typeface="+mn-lt"/>
                        </a:rPr>
                        <a:t>Konstruktion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a:ln>
                          <a:noFill/>
                        </a:ln>
                        <a:solidFill>
                          <a:srgbClr val="00000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fontAlgn="t">
                        <a:spcBef>
                          <a:spcPts val="0"/>
                        </a:spcBef>
                        <a:spcAft>
                          <a:spcPts val="0"/>
                        </a:spcAft>
                        <a:buFont typeface="Arial" pitchFamily="34" charset="0"/>
                        <a:buChar char="•"/>
                      </a:pPr>
                      <a:r>
                        <a:rPr lang="da-DK" sz="800" dirty="0" smtClean="0">
                          <a:effectLst/>
                          <a:latin typeface="+mn-lt"/>
                        </a:rPr>
                        <a:t>God til at vise udviklingen i datapunkter over tid, da den er fra venstre mod højre.</a:t>
                      </a:r>
                    </a:p>
                    <a:p>
                      <a:pPr marL="171450" marR="0" indent="-171450" fontAlgn="t">
                        <a:spcBef>
                          <a:spcPts val="0"/>
                        </a:spcBef>
                        <a:spcAft>
                          <a:spcPts val="0"/>
                        </a:spcAft>
                        <a:buFont typeface="Arial" pitchFamily="34" charset="0"/>
                        <a:buChar char="•"/>
                      </a:pPr>
                      <a:endParaRPr lang="da-DK" sz="800" dirty="0" smtClean="0">
                        <a:effectLst/>
                        <a:latin typeface="+mn-lt"/>
                      </a:endParaRPr>
                    </a:p>
                    <a:p>
                      <a:pPr marL="171450" marR="0" indent="-171450" fontAlgn="t">
                        <a:spcBef>
                          <a:spcPts val="0"/>
                        </a:spcBef>
                        <a:spcAft>
                          <a:spcPts val="0"/>
                        </a:spcAft>
                        <a:buFont typeface="Arial" pitchFamily="34" charset="0"/>
                        <a:buChar char="•"/>
                      </a:pPr>
                      <a:r>
                        <a:rPr lang="da-DK" sz="800" dirty="0" smtClean="0">
                          <a:effectLst/>
                          <a:latin typeface="+mn-lt"/>
                        </a:rPr>
                        <a:t>Læserne</a:t>
                      </a:r>
                      <a:r>
                        <a:rPr lang="da-DK" sz="800" baseline="0" dirty="0" smtClean="0">
                          <a:effectLst/>
                          <a:latin typeface="+mn-lt"/>
                        </a:rPr>
                        <a:t> er mere vandt til at se column-</a:t>
                      </a:r>
                      <a:r>
                        <a:rPr lang="da-DK" sz="800" baseline="0" dirty="0" err="1" smtClean="0">
                          <a:effectLst/>
                          <a:latin typeface="+mn-lt"/>
                        </a:rPr>
                        <a:t>charts</a:t>
                      </a:r>
                      <a:r>
                        <a:rPr lang="da-DK" sz="800" baseline="0" dirty="0" smtClean="0">
                          <a:effectLst/>
                          <a:latin typeface="+mn-lt"/>
                        </a:rPr>
                        <a:t> end bar-</a:t>
                      </a:r>
                      <a:r>
                        <a:rPr lang="da-DK" sz="800" baseline="0" dirty="0" err="1" smtClean="0">
                          <a:effectLst/>
                          <a:latin typeface="+mn-lt"/>
                        </a:rPr>
                        <a:t>charts</a:t>
                      </a:r>
                      <a:r>
                        <a:rPr lang="da-DK" sz="800" baseline="0" dirty="0" smtClean="0">
                          <a:effectLst/>
                          <a:latin typeface="+mn-lt"/>
                        </a:rPr>
                        <a:t> til nominale data også.</a:t>
                      </a:r>
                    </a:p>
                    <a:p>
                      <a:pPr marL="171450" marR="0" indent="-171450" fontAlgn="t">
                        <a:spcBef>
                          <a:spcPts val="0"/>
                        </a:spcBef>
                        <a:spcAft>
                          <a:spcPts val="0"/>
                        </a:spcAft>
                        <a:buFont typeface="Arial" pitchFamily="34" charset="0"/>
                        <a:buChar char="•"/>
                      </a:pPr>
                      <a:endParaRPr lang="da-DK" sz="800" baseline="0" dirty="0" smtClean="0">
                        <a:effectLst/>
                        <a:latin typeface="+mn-lt"/>
                      </a:endParaRPr>
                    </a:p>
                    <a:p>
                      <a:pPr marL="171450" marR="0" indent="-171450" fontAlgn="t">
                        <a:spcBef>
                          <a:spcPts val="0"/>
                        </a:spcBef>
                        <a:spcAft>
                          <a:spcPts val="0"/>
                        </a:spcAft>
                        <a:buFont typeface="Arial" pitchFamily="34" charset="0"/>
                        <a:buChar char="•"/>
                      </a:pPr>
                      <a:r>
                        <a:rPr lang="da-DK" sz="800" baseline="0" dirty="0" smtClean="0">
                          <a:effectLst/>
                          <a:latin typeface="+mn-lt"/>
                        </a:rPr>
                        <a:t>God til at vise </a:t>
                      </a:r>
                      <a:r>
                        <a:rPr lang="da-DK" sz="800" baseline="0" dirty="0" err="1" smtClean="0">
                          <a:effectLst/>
                          <a:latin typeface="+mn-lt"/>
                        </a:rPr>
                        <a:t>stacked-colums</a:t>
                      </a:r>
                      <a:r>
                        <a:rPr lang="da-DK" sz="800" baseline="0" dirty="0" smtClean="0">
                          <a:effectLst/>
                          <a:latin typeface="+mn-lt"/>
                        </a:rPr>
                        <a:t> og udviklingen i dem.</a:t>
                      </a:r>
                      <a:endParaRPr lang="da-DK" sz="800" dirty="0" smtClean="0">
                        <a:latin typeface="+mn-lt"/>
                      </a:endParaRPr>
                    </a:p>
                    <a:p>
                      <a:endParaRPr lang="da-DK" sz="11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pPr marL="228600" indent="-228600">
                        <a:buFont typeface="+mj-lt"/>
                        <a:buAutoNum type="arabicPeriod"/>
                      </a:pPr>
                      <a:r>
                        <a:rPr lang="da-DK" sz="800" b="1" dirty="0" smtClean="0">
                          <a:latin typeface="+mn-lt"/>
                        </a:rPr>
                        <a:t>Ingen y-akse</a:t>
                      </a:r>
                      <a:br>
                        <a:rPr lang="da-DK" sz="800" b="1" dirty="0" smtClean="0">
                          <a:latin typeface="+mn-lt"/>
                        </a:rPr>
                      </a:br>
                      <a:r>
                        <a:rPr lang="da-DK" sz="800" dirty="0" smtClean="0">
                          <a:latin typeface="+mn-lt"/>
                        </a:rPr>
                        <a:t>Undgå at lave en y-akse i de fleste tilfælde.</a:t>
                      </a:r>
                    </a:p>
                    <a:p>
                      <a:pPr marL="228600" indent="-228600">
                        <a:buFont typeface="+mj-lt"/>
                        <a:buAutoNum type="arabicPeriod"/>
                      </a:pPr>
                      <a:endParaRPr lang="da-DK" sz="800" dirty="0" smtClean="0">
                        <a:latin typeface="+mn-lt"/>
                      </a:endParaRPr>
                    </a:p>
                    <a:p>
                      <a:pPr marL="228600" indent="-228600">
                        <a:buFont typeface="+mj-lt"/>
                        <a:buAutoNum type="arabicPeriod"/>
                      </a:pPr>
                      <a:r>
                        <a:rPr lang="da-DK" sz="800" b="1" dirty="0" smtClean="0">
                          <a:latin typeface="+mn-lt"/>
                        </a:rPr>
                        <a:t>Datapunkter</a:t>
                      </a:r>
                      <a:r>
                        <a:rPr lang="da-DK" sz="800" b="1" baseline="0" dirty="0" smtClean="0">
                          <a:latin typeface="+mn-lt"/>
                        </a:rPr>
                        <a:t> for enden af søjlerne</a:t>
                      </a:r>
                      <a:br>
                        <a:rPr lang="da-DK" sz="800" b="1" baseline="0" dirty="0" smtClean="0">
                          <a:latin typeface="+mn-lt"/>
                        </a:rPr>
                      </a:br>
                      <a:r>
                        <a:rPr lang="da-DK" sz="800" b="0" baseline="0" dirty="0" smtClean="0">
                          <a:latin typeface="+mn-lt"/>
                        </a:rPr>
                        <a:t>D</a:t>
                      </a:r>
                      <a:r>
                        <a:rPr lang="da-DK" sz="800" baseline="0" dirty="0" smtClean="0">
                          <a:latin typeface="+mn-lt"/>
                        </a:rPr>
                        <a:t>atapunkterne skal stå for enden af søjlerne lige uden for det farvede område i søjlerne</a:t>
                      </a:r>
                    </a:p>
                    <a:p>
                      <a:pPr marL="228600" indent="-228600">
                        <a:buFont typeface="+mj-lt"/>
                        <a:buAutoNum type="arabicPeriod"/>
                      </a:pPr>
                      <a:endParaRPr lang="da-DK" sz="800" baseline="0" dirty="0" smtClean="0">
                        <a:latin typeface="+mn-lt"/>
                      </a:endParaRPr>
                    </a:p>
                    <a:p>
                      <a:pPr marL="228600" indent="-228600">
                        <a:buFont typeface="+mj-lt"/>
                        <a:buAutoNum type="arabicPeriod"/>
                      </a:pPr>
                      <a:r>
                        <a:rPr lang="da-DK" sz="800" b="1" baseline="0" dirty="0" smtClean="0">
                          <a:latin typeface="+mn-lt"/>
                        </a:rPr>
                        <a:t>Brug gerne connector-lines</a:t>
                      </a:r>
                      <a:br>
                        <a:rPr lang="da-DK" sz="800" b="1" baseline="0" dirty="0" smtClean="0">
                          <a:latin typeface="+mn-lt"/>
                        </a:rPr>
                      </a:br>
                      <a:r>
                        <a:rPr lang="da-DK" sz="800" baseline="0" dirty="0" smtClean="0">
                          <a:latin typeface="+mn-lt"/>
                        </a:rPr>
                        <a:t>Brug gerne linjer der forbinder de enkelte elementer i et </a:t>
                      </a:r>
                      <a:r>
                        <a:rPr lang="da-DK" sz="800" baseline="0" dirty="0" err="1" smtClean="0">
                          <a:latin typeface="+mn-lt"/>
                        </a:rPr>
                        <a:t>stacked</a:t>
                      </a:r>
                      <a:r>
                        <a:rPr lang="da-DK" sz="800" baseline="0" dirty="0" smtClean="0">
                          <a:latin typeface="+mn-lt"/>
                        </a:rPr>
                        <a:t> </a:t>
                      </a:r>
                      <a:r>
                        <a:rPr lang="da-DK" sz="800" baseline="0" dirty="0" err="1" smtClean="0">
                          <a:latin typeface="+mn-lt"/>
                        </a:rPr>
                        <a:t>chart</a:t>
                      </a:r>
                      <a:r>
                        <a:rPr lang="da-DK" sz="800" baseline="0" dirty="0" smtClean="0">
                          <a:latin typeface="+mn-lt"/>
                        </a:rPr>
                        <a:t>.</a:t>
                      </a:r>
                      <a:br>
                        <a:rPr lang="da-DK" sz="800" baseline="0" dirty="0" smtClean="0">
                          <a:latin typeface="+mn-lt"/>
                        </a:rPr>
                      </a:br>
                      <a:r>
                        <a:rPr lang="da-DK" sz="800" baseline="0" dirty="0" smtClean="0">
                          <a:latin typeface="+mn-lt"/>
                        </a:rPr>
                        <a:t/>
                      </a:r>
                      <a:br>
                        <a:rPr lang="da-DK" sz="800" baseline="0" dirty="0" smtClean="0">
                          <a:latin typeface="+mn-lt"/>
                        </a:rPr>
                      </a:br>
                      <a:r>
                        <a:rPr lang="da-DK" sz="800" baseline="0" dirty="0" smtClean="0">
                          <a:latin typeface="+mn-lt"/>
                        </a:rPr>
                        <a:t>De gør det MEGET nemmere at se udviklingen.</a:t>
                      </a:r>
                      <a:br>
                        <a:rPr lang="da-DK" sz="800" baseline="0" dirty="0" smtClean="0">
                          <a:latin typeface="+mn-lt"/>
                        </a:rPr>
                      </a:br>
                      <a:endParaRPr lang="da-DK" sz="800" baseline="0" dirty="0" smtClean="0">
                        <a:latin typeface="+mn-lt"/>
                      </a:endParaRPr>
                    </a:p>
                    <a:p>
                      <a:pPr marL="228600" indent="-228600">
                        <a:buFont typeface="+mj-lt"/>
                        <a:buAutoNum type="arabicPeriod"/>
                      </a:pPr>
                      <a:r>
                        <a:rPr lang="da-DK" sz="800" b="1" dirty="0" smtClean="0">
                          <a:latin typeface="+mn-lt"/>
                        </a:rPr>
                        <a:t>Måleenhed skal fremgå</a:t>
                      </a:r>
                      <a:r>
                        <a:rPr lang="da-DK" sz="800" b="1" baseline="0" dirty="0" smtClean="0">
                          <a:latin typeface="+mn-lt"/>
                        </a:rPr>
                        <a:t/>
                      </a:r>
                      <a:br>
                        <a:rPr lang="da-DK" sz="800" b="1" baseline="0" dirty="0" smtClean="0">
                          <a:latin typeface="+mn-lt"/>
                        </a:rPr>
                      </a:br>
                      <a:r>
                        <a:rPr lang="da-DK" sz="800" b="0" baseline="0" dirty="0" smtClean="0">
                          <a:latin typeface="+mn-lt"/>
                        </a:rPr>
                        <a:t>Skriv enten måleenheden under titlen eller øverst til venstre ,hvor den ikke synlige y-akse ville ende</a:t>
                      </a:r>
                      <a:br>
                        <a:rPr lang="da-DK" sz="800" b="0" baseline="0" dirty="0" smtClean="0">
                          <a:latin typeface="+mn-lt"/>
                        </a:rPr>
                      </a:br>
                      <a:r>
                        <a:rPr lang="da-DK" sz="800" b="0" baseline="0" dirty="0" smtClean="0">
                          <a:latin typeface="+mn-lt"/>
                        </a:rPr>
                        <a:t/>
                      </a:r>
                      <a:br>
                        <a:rPr lang="da-DK" sz="800" b="0" baseline="0" dirty="0" smtClean="0">
                          <a:latin typeface="+mn-lt"/>
                        </a:rPr>
                      </a:br>
                      <a:r>
                        <a:rPr lang="da-DK" sz="800" dirty="0" smtClean="0">
                          <a:latin typeface="+mn-lt"/>
                        </a:rPr>
                        <a:t>X-aksen skal sjældent forklares, da den typisk er tidsenheder.</a:t>
                      </a:r>
                    </a:p>
                    <a:p>
                      <a:endParaRPr lang="da-DK" sz="11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600" dirty="0">
                        <a:latin typeface="+mn-lt"/>
                      </a:endParaRP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latin typeface="+mn-lt"/>
                      </a:endParaRP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Pas på med</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dirty="0" smtClean="0">
                          <a:ln>
                            <a:noFill/>
                          </a:ln>
                          <a:effectLst/>
                          <a:latin typeface="+mn-lt"/>
                        </a:rPr>
                        <a:t>Maksimalt 15 datapunkter inden det bliver svært at læse.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dirty="0" smtClean="0">
                          <a:ln>
                            <a:noFill/>
                          </a:ln>
                          <a:effectLst/>
                          <a:latin typeface="+mn-lt"/>
                        </a:rPr>
                        <a:t>Fjern ikke 0 på y-aksen,</a:t>
                      </a:r>
                      <a:r>
                        <a:rPr kumimoji="0" lang="da-DK" sz="800" i="0" strike="noStrike" cap="none" normalizeH="0" baseline="0" dirty="0" smtClean="0">
                          <a:ln>
                            <a:noFill/>
                          </a:ln>
                          <a:effectLst/>
                          <a:latin typeface="+mn-lt"/>
                        </a:rPr>
                        <a:t> med mindre dette meget tydeligt angives. Dette skyldes at afstande mellem to bars ikke kan sammenlignes i det tilfælde.</a:t>
                      </a:r>
                      <a:br>
                        <a:rPr kumimoji="0" lang="da-DK" sz="800" i="0" strike="noStrike" cap="none" normalizeH="0" baseline="0" dirty="0" smtClean="0">
                          <a:ln>
                            <a:noFill/>
                          </a:ln>
                          <a:effectLst/>
                          <a:latin typeface="+mn-lt"/>
                        </a:rPr>
                      </a:b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Dårlig plads til navne på x-aksen kan gøre det svært at  læse, når der ikke er nemt tilgængelige forkortelser.</a:t>
                      </a:r>
                      <a:endParaRPr lang="da-DK" sz="80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5" name="Tekstboks 4"/>
          <p:cNvSpPr txBox="1"/>
          <p:nvPr/>
        </p:nvSpPr>
        <p:spPr>
          <a:xfrm>
            <a:off x="755576" y="5877272"/>
            <a:ext cx="2448272" cy="215444"/>
          </a:xfrm>
          <a:prstGeom prst="rect">
            <a:avLst/>
          </a:prstGeom>
          <a:noFill/>
        </p:spPr>
        <p:txBody>
          <a:bodyPr wrap="square" lIns="0" tIns="0" rIns="0" bIns="0" rtlCol="0">
            <a:spAutoFit/>
          </a:bodyPr>
          <a:lstStyle/>
          <a:p>
            <a:pPr marL="268288" indent="-268288"/>
            <a:r>
              <a:rPr lang="da-DK" sz="700" dirty="0" smtClean="0"/>
              <a:t>Note: Mangler formalia rundt om diagrammet (eks</a:t>
            </a:r>
            <a:r>
              <a:rPr lang="da-DK" sz="700" dirty="0"/>
              <a:t>. måleenheder og titler).</a:t>
            </a:r>
            <a:endParaRPr lang="da-DK" sz="700" dirty="0" smtClean="0"/>
          </a:p>
        </p:txBody>
      </p:sp>
      <p:cxnSp>
        <p:nvCxnSpPr>
          <p:cNvPr id="31" name="Lige forbindelse 30"/>
          <p:cNvCxnSpPr/>
          <p:nvPr>
            <p:custDataLst>
              <p:tags r:id="rId4"/>
            </p:custDataLst>
          </p:nvPr>
        </p:nvCxnSpPr>
        <p:spPr bwMode="auto">
          <a:xfrm flipV="1">
            <a:off x="1485900" y="2867025"/>
            <a:ext cx="323850" cy="257175"/>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32" name="Lige forbindelse 31"/>
          <p:cNvCxnSpPr/>
          <p:nvPr>
            <p:custDataLst>
              <p:tags r:id="rId5"/>
            </p:custDataLst>
          </p:nvPr>
        </p:nvCxnSpPr>
        <p:spPr bwMode="auto">
          <a:xfrm flipV="1">
            <a:off x="1485900" y="2686050"/>
            <a:ext cx="323850" cy="314325"/>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33" name="Lige forbindelse 32"/>
          <p:cNvCxnSpPr/>
          <p:nvPr>
            <p:custDataLst>
              <p:tags r:id="rId6"/>
            </p:custDataLst>
          </p:nvPr>
        </p:nvCxnSpPr>
        <p:spPr bwMode="auto">
          <a:xfrm flipV="1">
            <a:off x="2209800" y="2552700"/>
            <a:ext cx="323850" cy="43815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30" name="Lige forbindelse 29"/>
          <p:cNvCxnSpPr/>
          <p:nvPr>
            <p:custDataLst>
              <p:tags r:id="rId7"/>
            </p:custDataLst>
          </p:nvPr>
        </p:nvCxnSpPr>
        <p:spPr bwMode="auto">
          <a:xfrm flipV="1">
            <a:off x="1485900" y="2990850"/>
            <a:ext cx="323850" cy="30480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35" name="Lige forbindelse 34"/>
          <p:cNvCxnSpPr/>
          <p:nvPr>
            <p:custDataLst>
              <p:tags r:id="rId8"/>
            </p:custDataLst>
          </p:nvPr>
        </p:nvCxnSpPr>
        <p:spPr bwMode="auto">
          <a:xfrm flipV="1">
            <a:off x="2209800" y="2171700"/>
            <a:ext cx="323850" cy="51435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34" name="Lige forbindelse 33"/>
          <p:cNvCxnSpPr/>
          <p:nvPr>
            <p:custDataLst>
              <p:tags r:id="rId9"/>
            </p:custDataLst>
          </p:nvPr>
        </p:nvCxnSpPr>
        <p:spPr bwMode="auto">
          <a:xfrm flipV="1">
            <a:off x="2209800" y="2305050"/>
            <a:ext cx="323850" cy="561975"/>
          </a:xfrm>
          <a:prstGeom prst="line">
            <a:avLst/>
          </a:prstGeom>
          <a:solidFill>
            <a:schemeClr val="accent2"/>
          </a:solidFill>
          <a:ln w="3175" cap="flat" cmpd="sng" algn="ctr">
            <a:solidFill>
              <a:schemeClr val="tx1"/>
            </a:solidFill>
            <a:prstDash val="lgDash"/>
            <a:round/>
            <a:headEnd type="none" w="med" len="med"/>
            <a:tailEnd type="none" w="med" len="med"/>
          </a:ln>
          <a:effectLst/>
        </p:spPr>
      </p:cxnSp>
      <p:graphicFrame>
        <p:nvGraphicFramePr>
          <p:cNvPr id="3" name="Objekt 2"/>
          <p:cNvGraphicFramePr>
            <a:graphicFrameLocks/>
          </p:cNvGraphicFramePr>
          <p:nvPr>
            <p:custDataLst>
              <p:tags r:id="rId10"/>
            </p:custDataLst>
            <p:extLst>
              <p:ext uri="{D42A27DB-BD31-4B8C-83A1-F6EECF244321}">
                <p14:modId xmlns:p14="http://schemas.microsoft.com/office/powerpoint/2010/main" val="1860799482"/>
              </p:ext>
            </p:extLst>
          </p:nvPr>
        </p:nvGraphicFramePr>
        <p:xfrm>
          <a:off x="800100" y="2057400"/>
          <a:ext cx="2400300" cy="1761978"/>
        </p:xfrm>
        <a:graphic>
          <a:graphicData uri="http://schemas.openxmlformats.org/presentationml/2006/ole">
            <mc:AlternateContent xmlns:mc="http://schemas.openxmlformats.org/markup-compatibility/2006">
              <mc:Choice xmlns:v="urn:schemas-microsoft-com:vml" Requires="v">
                <p:oleObj spid="_x0000_s25711" name="Diagram" r:id="rId35" imgW="2400300" imgH="1761978" progId="MSGraph.Chart.8">
                  <p:embed followColorScheme="full"/>
                </p:oleObj>
              </mc:Choice>
              <mc:Fallback>
                <p:oleObj name="Diagram" r:id="rId35" imgW="2400300" imgH="1761978" progId="MSGraph.Chart.8">
                  <p:embed followColorScheme="full"/>
                  <p:pic>
                    <p:nvPicPr>
                      <p:cNvPr id="0" name="Picture 105"/>
                      <p:cNvPicPr>
                        <a:picLocks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800100" y="2057400"/>
                        <a:ext cx="2400300" cy="17619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Rektangel 28"/>
          <p:cNvSpPr/>
          <p:nvPr>
            <p:custDataLst>
              <p:tags r:id="rId11"/>
            </p:custDataLst>
          </p:nvPr>
        </p:nvSpPr>
        <p:spPr bwMode="gray">
          <a:xfrm>
            <a:off x="2652713" y="2132013"/>
            <a:ext cx="163513" cy="212725"/>
          </a:xfrm>
          <a:prstGeom prst="rect">
            <a:avLst/>
          </a:prstGeom>
          <a:solidFill>
            <a:schemeClr val="accent1"/>
          </a:solidFill>
          <a:ln w="6350" cap="flat" cmpd="sng" algn="ctr">
            <a:noFill/>
            <a:prstDash val="solid"/>
            <a:round/>
            <a:headEnd type="none" w="med" len="med"/>
            <a:tailEnd type="none" w="med" len="med"/>
          </a:ln>
          <a:effec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00AAB824-7880-4CA0-842E-C3685A35F4A2}" type="datetime'''''''''4'''''''''''''''''''">
              <a:rPr lang="en-US" sz="1400">
                <a:solidFill>
                  <a:schemeClr val="bg1"/>
                </a:solidFill>
                <a:latin typeface="Verdana"/>
                <a:sym typeface="Verdana"/>
              </a:rPr>
              <a:pPr algn="ctr" fontAlgn="base">
                <a:spcBef>
                  <a:spcPct val="0"/>
                </a:spcBef>
                <a:spcAft>
                  <a:spcPct val="0"/>
                </a:spcAft>
              </a:pPr>
              <a:t>4</a:t>
            </a:fld>
            <a:endParaRPr kumimoji="0" lang="da-DK" sz="1400" strike="noStrike" cap="none" normalizeH="0" dirty="0" err="1" smtClean="0">
              <a:ln>
                <a:noFill/>
              </a:ln>
              <a:solidFill>
                <a:schemeClr val="bg1"/>
              </a:solidFill>
              <a:effectLst/>
              <a:latin typeface="Verdana"/>
              <a:sym typeface="Verdana"/>
            </a:endParaRPr>
          </a:p>
        </p:txBody>
      </p:sp>
      <p:sp>
        <p:nvSpPr>
          <p:cNvPr id="25" name="Rektangel 24"/>
          <p:cNvSpPr/>
          <p:nvPr>
            <p:custDataLst>
              <p:tags r:id="rId12"/>
            </p:custDataLst>
          </p:nvPr>
        </p:nvSpPr>
        <p:spPr bwMode="gray">
          <a:xfrm>
            <a:off x="2595563" y="1919288"/>
            <a:ext cx="276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b" anchorCtr="0" compatLnSpc="1">
            <a:prstTxWarp prst="textNoShape">
              <a:avLst/>
            </a:prstTxWarp>
          </a:bodyPr>
          <a:lstStyle/>
          <a:p>
            <a:pPr algn="ctr" fontAlgn="base">
              <a:spcBef>
                <a:spcPct val="0"/>
              </a:spcBef>
              <a:spcAft>
                <a:spcPct val="0"/>
              </a:spcAft>
            </a:pPr>
            <a:fld id="{73704A51-0BB6-4B73-A9C0-8031E2A0237B}" type="datetime'''''''''''''''4''''''''''''''''''''''''''''6'">
              <a:rPr lang="en-US" sz="1400">
                <a:sym typeface="+mn-lt"/>
              </a:rPr>
              <a:pPr algn="ctr" fontAlgn="base">
                <a:spcBef>
                  <a:spcPct val="0"/>
                </a:spcBef>
                <a:spcAft>
                  <a:spcPct val="0"/>
                </a:spcAft>
              </a:pPr>
              <a:t>46</a:t>
            </a:fld>
            <a:endParaRPr kumimoji="0" lang="da-DK" sz="1400" strike="noStrike" cap="none" normalizeH="0" dirty="0" err="1" smtClean="0">
              <a:ln>
                <a:noFill/>
              </a:ln>
              <a:effectLst/>
              <a:sym typeface="+mn-lt"/>
            </a:endParaRPr>
          </a:p>
        </p:txBody>
      </p:sp>
      <p:sp>
        <p:nvSpPr>
          <p:cNvPr id="24" name="Rektangel 23"/>
          <p:cNvSpPr/>
          <p:nvPr>
            <p:custDataLst>
              <p:tags r:id="rId13"/>
            </p:custDataLst>
          </p:nvPr>
        </p:nvSpPr>
        <p:spPr bwMode="gray">
          <a:xfrm>
            <a:off x="1871663" y="2447925"/>
            <a:ext cx="276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b" anchorCtr="0" compatLnSpc="1">
            <a:prstTxWarp prst="textNoShape">
              <a:avLst/>
            </a:prstTxWarp>
          </a:bodyPr>
          <a:lstStyle/>
          <a:p>
            <a:pPr algn="ctr" fontAlgn="base">
              <a:spcBef>
                <a:spcPct val="0"/>
              </a:spcBef>
              <a:spcAft>
                <a:spcPct val="0"/>
              </a:spcAft>
            </a:pPr>
            <a:fld id="{CD27C71F-8E7B-4B70-B7E7-00226B3AC292}" type="datetime'''''''''''''''''''''''''''''''3''''1'''''''''''">
              <a:rPr lang="en-US" sz="1400">
                <a:sym typeface="+mn-lt"/>
              </a:rPr>
              <a:pPr algn="ctr" fontAlgn="base">
                <a:spcBef>
                  <a:spcPct val="0"/>
                </a:spcBef>
                <a:spcAft>
                  <a:spcPct val="0"/>
                </a:spcAft>
              </a:pPr>
              <a:t>31</a:t>
            </a:fld>
            <a:endParaRPr kumimoji="0" lang="da-DK" sz="1400" strike="noStrike" cap="none" normalizeH="0" dirty="0" err="1" smtClean="0">
              <a:ln>
                <a:noFill/>
              </a:ln>
              <a:effectLst/>
              <a:sym typeface="+mn-lt"/>
            </a:endParaRPr>
          </a:p>
        </p:txBody>
      </p:sp>
      <p:sp>
        <p:nvSpPr>
          <p:cNvPr id="4" name="Rektangel 3"/>
          <p:cNvSpPr/>
          <p:nvPr>
            <p:custDataLst>
              <p:tags r:id="rId14"/>
            </p:custDataLst>
          </p:nvPr>
        </p:nvSpPr>
        <p:spPr bwMode="auto">
          <a:xfrm>
            <a:off x="1054100" y="3886200"/>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B7D47F88-1A4B-4553-A4E6-A46623D52143}" type="datetime'''''2''''''''''''''0''''''''''''''''''''''''''''''1''1'">
              <a:rPr lang="en-US" sz="1400">
                <a:sym typeface="+mn-lt"/>
              </a:rPr>
              <a:pPr algn="ctr" fontAlgn="base">
                <a:spcBef>
                  <a:spcPct val="0"/>
                </a:spcBef>
                <a:spcAft>
                  <a:spcPct val="0"/>
                </a:spcAft>
              </a:pPr>
              <a:t>2011</a:t>
            </a:fld>
            <a:endParaRPr kumimoji="0" lang="da-DK" sz="1400" strike="noStrike" cap="none" normalizeH="0" dirty="0" err="1" smtClean="0">
              <a:ln>
                <a:noFill/>
              </a:ln>
              <a:effectLst/>
              <a:sym typeface="+mn-lt"/>
            </a:endParaRPr>
          </a:p>
        </p:txBody>
      </p:sp>
      <p:sp>
        <p:nvSpPr>
          <p:cNvPr id="12" name="Rektangel 11"/>
          <p:cNvSpPr/>
          <p:nvPr>
            <p:custDataLst>
              <p:tags r:id="rId15"/>
            </p:custDataLst>
          </p:nvPr>
        </p:nvSpPr>
        <p:spPr bwMode="auto">
          <a:xfrm>
            <a:off x="1778000" y="3886200"/>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892A0365-B9E4-4858-96F9-A409B2C721CF}" type="datetime'''''2''''0''''''''''''''''''''''''''1''''''''''''''''2'''''''">
              <a:rPr lang="en-US" sz="1400">
                <a:sym typeface="+mn-lt"/>
              </a:rPr>
              <a:pPr algn="ctr" fontAlgn="base">
                <a:spcBef>
                  <a:spcPct val="0"/>
                </a:spcBef>
                <a:spcAft>
                  <a:spcPct val="0"/>
                </a:spcAft>
              </a:pPr>
              <a:t>2012</a:t>
            </a:fld>
            <a:endParaRPr kumimoji="0" lang="da-DK" sz="1400" strike="noStrike" cap="none" normalizeH="0" dirty="0" err="1" smtClean="0">
              <a:ln>
                <a:noFill/>
              </a:ln>
              <a:effectLst/>
              <a:sym typeface="+mn-lt"/>
            </a:endParaRPr>
          </a:p>
        </p:txBody>
      </p:sp>
      <p:sp>
        <p:nvSpPr>
          <p:cNvPr id="21" name="Rektangel 20"/>
          <p:cNvSpPr/>
          <p:nvPr>
            <p:custDataLst>
              <p:tags r:id="rId16"/>
            </p:custDataLst>
          </p:nvPr>
        </p:nvSpPr>
        <p:spPr bwMode="auto">
          <a:xfrm>
            <a:off x="822325" y="316230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BF944F7D-B4EA-41EC-B5DD-D8D0E36A203E}" type="datetime'''''''''''''''B'">
              <a:rPr lang="en-US" sz="1400"/>
              <a:pPr algn="r" fontAlgn="base">
                <a:spcBef>
                  <a:spcPct val="0"/>
                </a:spcBef>
                <a:spcAft>
                  <a:spcPct val="0"/>
                </a:spcAft>
              </a:pPr>
              <a:t>B</a:t>
            </a:fld>
            <a:endParaRPr kumimoji="0" lang="da-DK" sz="1400" strike="noStrike" cap="none" normalizeH="0" dirty="0" err="1" smtClean="0">
              <a:ln>
                <a:noFill/>
              </a:ln>
              <a:effectLst/>
              <a:sym typeface="+mn-lt"/>
            </a:endParaRPr>
          </a:p>
        </p:txBody>
      </p:sp>
      <p:sp>
        <p:nvSpPr>
          <p:cNvPr id="22" name="Rektangel 21"/>
          <p:cNvSpPr/>
          <p:nvPr>
            <p:custDataLst>
              <p:tags r:id="rId17"/>
            </p:custDataLst>
          </p:nvPr>
        </p:nvSpPr>
        <p:spPr bwMode="auto">
          <a:xfrm>
            <a:off x="820738" y="3425825"/>
            <a:ext cx="1238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A2371509-143B-4C2D-A9D0-9F1B10759F26}" type="datetime'''''''''''''''''''C'''''''''''''''''''''''">
              <a:rPr lang="en-US" sz="1400"/>
              <a:pPr algn="r" fontAlgn="base">
                <a:spcBef>
                  <a:spcPct val="0"/>
                </a:spcBef>
                <a:spcAft>
                  <a:spcPct val="0"/>
                </a:spcAft>
              </a:pPr>
              <a:t>C</a:t>
            </a:fld>
            <a:endParaRPr kumimoji="0" lang="da-DK" sz="1400" strike="noStrike" cap="none" normalizeH="0" dirty="0" err="1" smtClean="0">
              <a:ln>
                <a:noFill/>
              </a:ln>
              <a:effectLst/>
              <a:sym typeface="+mn-lt"/>
            </a:endParaRPr>
          </a:p>
        </p:txBody>
      </p:sp>
      <p:sp>
        <p:nvSpPr>
          <p:cNvPr id="27" name="Rektangel 26"/>
          <p:cNvSpPr/>
          <p:nvPr>
            <p:custDataLst>
              <p:tags r:id="rId18"/>
            </p:custDataLst>
          </p:nvPr>
        </p:nvSpPr>
        <p:spPr bwMode="gray">
          <a:xfrm>
            <a:off x="1304925" y="2955925"/>
            <a:ext cx="163513" cy="212725"/>
          </a:xfrm>
          <a:prstGeom prst="rect">
            <a:avLst/>
          </a:prstGeom>
          <a:solidFill>
            <a:schemeClr val="accent1"/>
          </a:solidFill>
          <a:ln w="6350" cap="flat" cmpd="sng" algn="ctr">
            <a:noFill/>
            <a:prstDash val="solid"/>
            <a:round/>
            <a:headEnd type="none" w="med" len="med"/>
            <a:tailEnd type="none" w="med" len="med"/>
          </a:ln>
          <a:effec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0453B7F6-B617-41C7-8FD7-DB9094DC7B45}" type="datetime'''''''''''''''''''''''''''''''''4'''''''''''''''''''''">
              <a:rPr lang="en-US" sz="1400">
                <a:solidFill>
                  <a:schemeClr val="bg1"/>
                </a:solidFill>
                <a:latin typeface="Verdana"/>
                <a:sym typeface="Verdana"/>
              </a:rPr>
              <a:pPr algn="ctr" fontAlgn="base">
                <a:spcBef>
                  <a:spcPct val="0"/>
                </a:spcBef>
                <a:spcAft>
                  <a:spcPct val="0"/>
                </a:spcAft>
              </a:pPr>
              <a:t>4</a:t>
            </a:fld>
            <a:endParaRPr kumimoji="0" lang="da-DK" sz="1400" strike="noStrike" cap="none" normalizeH="0" dirty="0" err="1" smtClean="0">
              <a:ln>
                <a:noFill/>
              </a:ln>
              <a:solidFill>
                <a:schemeClr val="bg1"/>
              </a:solidFill>
              <a:effectLst/>
              <a:latin typeface="Verdana"/>
              <a:sym typeface="Verdana"/>
            </a:endParaRPr>
          </a:p>
        </p:txBody>
      </p:sp>
      <p:sp>
        <p:nvSpPr>
          <p:cNvPr id="20" name="Rektangel 19"/>
          <p:cNvSpPr/>
          <p:nvPr>
            <p:custDataLst>
              <p:tags r:id="rId19"/>
            </p:custDataLst>
          </p:nvPr>
        </p:nvSpPr>
        <p:spPr bwMode="auto">
          <a:xfrm>
            <a:off x="822325" y="2898775"/>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BF2BBA51-B517-4034-A68F-8102A07CE320}" type="datetime'''''''''''''''''''A'''''''''''''">
              <a:rPr lang="en-US" sz="1400"/>
              <a:pPr algn="r" fontAlgn="base">
                <a:spcBef>
                  <a:spcPct val="0"/>
                </a:spcBef>
                <a:spcAft>
                  <a:spcPct val="0"/>
                </a:spcAft>
              </a:pPr>
              <a:t>A</a:t>
            </a:fld>
            <a:endParaRPr kumimoji="0" lang="da-DK" sz="1400" strike="noStrike" cap="none" normalizeH="0" dirty="0" err="1" smtClean="0">
              <a:ln>
                <a:noFill/>
              </a:ln>
              <a:effectLst/>
              <a:sym typeface="+mn-lt"/>
            </a:endParaRPr>
          </a:p>
        </p:txBody>
      </p:sp>
      <p:sp>
        <p:nvSpPr>
          <p:cNvPr id="23" name="Rektangel 22"/>
          <p:cNvSpPr/>
          <p:nvPr>
            <p:custDataLst>
              <p:tags r:id="rId20"/>
            </p:custDataLst>
          </p:nvPr>
        </p:nvSpPr>
        <p:spPr bwMode="gray">
          <a:xfrm>
            <a:off x="1147763" y="2743200"/>
            <a:ext cx="276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25400" tIns="0" rIns="25400" bIns="0" numCol="1" rtlCol="0" anchor="b" anchorCtr="0" compatLnSpc="1">
            <a:prstTxWarp prst="textNoShape">
              <a:avLst/>
            </a:prstTxWarp>
          </a:bodyPr>
          <a:lstStyle/>
          <a:p>
            <a:pPr algn="ctr" fontAlgn="base">
              <a:spcBef>
                <a:spcPct val="0"/>
              </a:spcBef>
              <a:spcAft>
                <a:spcPct val="0"/>
              </a:spcAft>
            </a:pPr>
            <a:fld id="{F38CB902-F996-4464-9CB7-C9392990C307}" type="datetime'''''''''''2''''''''2'''''''''''''">
              <a:rPr lang="en-US" sz="1400">
                <a:sym typeface="+mn-lt"/>
              </a:rPr>
              <a:pPr algn="ctr" fontAlgn="base">
                <a:spcBef>
                  <a:spcPct val="0"/>
                </a:spcBef>
                <a:spcAft>
                  <a:spcPct val="0"/>
                </a:spcAft>
              </a:pPr>
              <a:t>22</a:t>
            </a:fld>
            <a:endParaRPr kumimoji="0" lang="da-DK" sz="1400" strike="noStrike" cap="none" normalizeH="0" dirty="0" err="1" smtClean="0">
              <a:ln>
                <a:noFill/>
              </a:ln>
              <a:effectLst/>
              <a:sym typeface="+mn-lt"/>
            </a:endParaRPr>
          </a:p>
        </p:txBody>
      </p:sp>
      <p:sp>
        <p:nvSpPr>
          <p:cNvPr id="16" name="Rektangel 15"/>
          <p:cNvSpPr/>
          <p:nvPr>
            <p:custDataLst>
              <p:tags r:id="rId21"/>
            </p:custDataLst>
          </p:nvPr>
        </p:nvSpPr>
        <p:spPr bwMode="auto">
          <a:xfrm>
            <a:off x="2501900" y="3886200"/>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F91BA5CC-74EB-4333-BF86-25F7F0592ED0}" type="datetime'''''2''''''''''''''''''01''''''''3'''''''''''">
              <a:rPr lang="en-US" sz="1400">
                <a:sym typeface="+mn-lt"/>
              </a:rPr>
              <a:pPr algn="ctr" fontAlgn="base">
                <a:spcBef>
                  <a:spcPct val="0"/>
                </a:spcBef>
                <a:spcAft>
                  <a:spcPct val="0"/>
                </a:spcAft>
              </a:pPr>
              <a:t>2013</a:t>
            </a:fld>
            <a:endParaRPr kumimoji="0" lang="da-DK" sz="1400" strike="noStrike" cap="none" normalizeH="0" dirty="0" err="1" smtClean="0">
              <a:ln>
                <a:noFill/>
              </a:ln>
              <a:effectLst/>
              <a:sym typeface="+mn-lt"/>
            </a:endParaRPr>
          </a:p>
        </p:txBody>
      </p:sp>
      <p:sp>
        <p:nvSpPr>
          <p:cNvPr id="28" name="Rektangel 27"/>
          <p:cNvSpPr/>
          <p:nvPr>
            <p:custDataLst>
              <p:tags r:id="rId22"/>
            </p:custDataLst>
          </p:nvPr>
        </p:nvSpPr>
        <p:spPr bwMode="gray">
          <a:xfrm>
            <a:off x="1828800" y="2822575"/>
            <a:ext cx="163513" cy="212725"/>
          </a:xfrm>
          <a:prstGeom prst="rect">
            <a:avLst/>
          </a:prstGeom>
          <a:solidFill>
            <a:schemeClr val="accent2"/>
          </a:solidFill>
          <a:ln w="6350" cap="flat" cmpd="sng" algn="ctr">
            <a:noFill/>
            <a:prstDash val="solid"/>
            <a:round/>
            <a:headEnd type="none" w="med" len="med"/>
            <a:tailEnd type="none" w="med" len="med"/>
          </a:ln>
          <a:effectLst/>
        </p:spPr>
        <p:txBody>
          <a:bodyPr vert="horz" wrap="none" lIns="25400" tIns="0" rIns="25400" bIns="0" numCol="1" rtlCol="0" anchor="ctr" anchorCtr="0" compatLnSpc="1">
            <a:prstTxWarp prst="textNoShape">
              <a:avLst/>
            </a:prstTxWarp>
          </a:bodyPr>
          <a:lstStyle/>
          <a:p>
            <a:pPr algn="ctr" fontAlgn="base">
              <a:spcBef>
                <a:spcPct val="0"/>
              </a:spcBef>
              <a:spcAft>
                <a:spcPct val="0"/>
              </a:spcAft>
            </a:pPr>
            <a:fld id="{155B67B2-E482-4BD2-B51F-BEA5144BE6DD}" type="datetime'''''''''''''''''''4'''''''''''''''''''''''''''''''''''">
              <a:rPr lang="en-US" sz="1400">
                <a:latin typeface="Verdana"/>
                <a:sym typeface="Verdana"/>
              </a:rPr>
              <a:pPr algn="ctr" fontAlgn="base">
                <a:spcBef>
                  <a:spcPct val="0"/>
                </a:spcBef>
                <a:spcAft>
                  <a:spcPct val="0"/>
                </a:spcAft>
              </a:pPr>
              <a:t>4</a:t>
            </a:fld>
            <a:endParaRPr kumimoji="0" lang="da-DK" sz="1400" strike="noStrike" cap="none" normalizeH="0" dirty="0" err="1" smtClean="0">
              <a:ln>
                <a:noFill/>
              </a:ln>
              <a:effectLst/>
              <a:latin typeface="Verdana"/>
              <a:sym typeface="Verdana"/>
            </a:endParaRPr>
          </a:p>
        </p:txBody>
      </p:sp>
      <p:graphicFrame>
        <p:nvGraphicFramePr>
          <p:cNvPr id="36" name="Objekt 35"/>
          <p:cNvGraphicFramePr>
            <a:graphicFrameLocks/>
          </p:cNvGraphicFramePr>
          <p:nvPr>
            <p:custDataLst>
              <p:tags r:id="rId23"/>
            </p:custDataLst>
            <p:extLst>
              <p:ext uri="{D42A27DB-BD31-4B8C-83A1-F6EECF244321}">
                <p14:modId xmlns:p14="http://schemas.microsoft.com/office/powerpoint/2010/main" val="264234935"/>
              </p:ext>
            </p:extLst>
          </p:nvPr>
        </p:nvGraphicFramePr>
        <p:xfrm>
          <a:off x="685800" y="4152900"/>
          <a:ext cx="2438437" cy="1428640"/>
        </p:xfrm>
        <a:graphic>
          <a:graphicData uri="http://schemas.openxmlformats.org/presentationml/2006/ole">
            <mc:AlternateContent xmlns:mc="http://schemas.openxmlformats.org/markup-compatibility/2006">
              <mc:Choice xmlns:v="urn:schemas-microsoft-com:vml" Requires="v">
                <p:oleObj spid="_x0000_s25712" name="Diagram" r:id="rId37" imgW="2438437" imgH="1428640" progId="MSGraph.Chart.8">
                  <p:embed followColorScheme="full"/>
                </p:oleObj>
              </mc:Choice>
              <mc:Fallback>
                <p:oleObj name="Diagram" r:id="rId37" imgW="2438437" imgH="1428640" progId="MSGraph.Chart.8">
                  <p:embed followColorScheme="full"/>
                  <p:pic>
                    <p:nvPicPr>
                      <p:cNvPr id="0" name="Picture 106"/>
                      <p:cNvPicPr>
                        <a:picLocks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685800" y="4152900"/>
                        <a:ext cx="2438437" cy="14286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 name="Rektangel 36"/>
          <p:cNvSpPr/>
          <p:nvPr>
            <p:custDataLst>
              <p:tags r:id="rId24"/>
            </p:custDataLst>
          </p:nvPr>
        </p:nvSpPr>
        <p:spPr bwMode="auto">
          <a:xfrm>
            <a:off x="920750" y="5648325"/>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27033065-6B39-4909-B3C5-44C5F7CF4178}" type="datetime'''''2''0''''1''''''''''''''''''''''''''''''''''''''1'''''">
              <a:rPr lang="en-US" sz="1400">
                <a:sym typeface="+mn-lt"/>
              </a:rPr>
              <a:pPr algn="ctr" fontAlgn="base">
                <a:spcBef>
                  <a:spcPct val="0"/>
                </a:spcBef>
                <a:spcAft>
                  <a:spcPct val="0"/>
                </a:spcAft>
              </a:pPr>
              <a:t>2011</a:t>
            </a:fld>
            <a:endParaRPr kumimoji="0" lang="da-DK" sz="1400" strike="noStrike" cap="none" normalizeH="0" dirty="0" err="1" smtClean="0">
              <a:ln>
                <a:noFill/>
              </a:ln>
              <a:effectLst/>
              <a:sym typeface="+mn-lt"/>
            </a:endParaRPr>
          </a:p>
        </p:txBody>
      </p:sp>
      <p:sp>
        <p:nvSpPr>
          <p:cNvPr id="38" name="Rektangel 37"/>
          <p:cNvSpPr/>
          <p:nvPr>
            <p:custDataLst>
              <p:tags r:id="rId25"/>
            </p:custDataLst>
          </p:nvPr>
        </p:nvSpPr>
        <p:spPr bwMode="auto">
          <a:xfrm>
            <a:off x="1668463" y="5648325"/>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E91093D3-8FC1-4636-BE29-3664CF39B140}" type="datetime'''''''''''''2''''''''''''''''''''0''''''''''''12'''''''">
              <a:rPr lang="en-US" sz="1400">
                <a:sym typeface="+mn-lt"/>
              </a:rPr>
              <a:pPr algn="ctr" fontAlgn="base">
                <a:spcBef>
                  <a:spcPct val="0"/>
                </a:spcBef>
                <a:spcAft>
                  <a:spcPct val="0"/>
                </a:spcAft>
              </a:pPr>
              <a:t>2012</a:t>
            </a:fld>
            <a:endParaRPr kumimoji="0" lang="da-DK" sz="1400" strike="noStrike" cap="none" normalizeH="0" dirty="0" err="1" smtClean="0">
              <a:ln>
                <a:noFill/>
              </a:ln>
              <a:effectLst/>
              <a:sym typeface="+mn-lt"/>
            </a:endParaRPr>
          </a:p>
        </p:txBody>
      </p:sp>
      <p:sp>
        <p:nvSpPr>
          <p:cNvPr id="39" name="Rektangel 38"/>
          <p:cNvSpPr/>
          <p:nvPr>
            <p:custDataLst>
              <p:tags r:id="rId26"/>
            </p:custDataLst>
          </p:nvPr>
        </p:nvSpPr>
        <p:spPr bwMode="auto">
          <a:xfrm>
            <a:off x="2416175" y="5648325"/>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4221A924-D8D7-4FF0-89EE-84C84EF7C520}" type="datetime'''2''''''''''013'''''''''''''''''''''''''''''''''''''''''">
              <a:rPr lang="en-US" sz="1400">
                <a:sym typeface="+mn-lt"/>
              </a:rPr>
              <a:pPr algn="ctr" fontAlgn="base">
                <a:spcBef>
                  <a:spcPct val="0"/>
                </a:spcBef>
                <a:spcAft>
                  <a:spcPct val="0"/>
                </a:spcAft>
              </a:pPr>
              <a:t>2013</a:t>
            </a:fld>
            <a:endParaRPr kumimoji="0" lang="da-DK" sz="1400" strike="noStrike" cap="none" normalizeH="0" dirty="0" err="1" smtClean="0">
              <a:ln>
                <a:noFill/>
              </a:ln>
              <a:effectLst/>
              <a:sym typeface="+mn-lt"/>
            </a:endParaRPr>
          </a:p>
        </p:txBody>
      </p:sp>
      <p:sp>
        <p:nvSpPr>
          <p:cNvPr id="49" name="Rektangel 48"/>
          <p:cNvSpPr/>
          <p:nvPr>
            <p:custDataLst>
              <p:tags r:id="rId27"/>
            </p:custDataLst>
          </p:nvPr>
        </p:nvSpPr>
        <p:spPr bwMode="auto">
          <a:xfrm>
            <a:off x="1093788" y="4564063"/>
            <a:ext cx="250825" cy="187325"/>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8" name="Rektangel 47"/>
          <p:cNvSpPr/>
          <p:nvPr>
            <p:custDataLst>
              <p:tags r:id="rId28"/>
            </p:custDataLst>
          </p:nvPr>
        </p:nvSpPr>
        <p:spPr bwMode="auto">
          <a:xfrm>
            <a:off x="1093788" y="4300538"/>
            <a:ext cx="250825" cy="1873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7" name="Rektangel 46"/>
          <p:cNvSpPr/>
          <p:nvPr>
            <p:custDataLst>
              <p:tags r:id="rId29"/>
            </p:custDataLst>
          </p:nvPr>
        </p:nvSpPr>
        <p:spPr bwMode="auto">
          <a:xfrm>
            <a:off x="1395413" y="455930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8B0A8BA9-58B9-4D3E-93B1-32CF3DFC33F8}" type="datetime'''''''''''''''B'''''''''''''''''''''''''''''''''">
              <a:rPr lang="en-US" sz="1400">
                <a:sym typeface="+mn-lt"/>
              </a:rPr>
              <a:pPr fontAlgn="base">
                <a:spcBef>
                  <a:spcPct val="0"/>
                </a:spcBef>
                <a:spcAft>
                  <a:spcPct val="0"/>
                </a:spcAft>
              </a:pPr>
              <a:t>B</a:t>
            </a:fld>
            <a:endParaRPr kumimoji="0" lang="da-DK" sz="1400" strike="noStrike" cap="none" normalizeH="0" dirty="0" err="1" smtClean="0">
              <a:ln>
                <a:noFill/>
              </a:ln>
              <a:effectLst/>
              <a:sym typeface="+mn-lt"/>
            </a:endParaRPr>
          </a:p>
        </p:txBody>
      </p:sp>
      <p:sp>
        <p:nvSpPr>
          <p:cNvPr id="46" name="Rektangel 45"/>
          <p:cNvSpPr/>
          <p:nvPr>
            <p:custDataLst>
              <p:tags r:id="rId30"/>
            </p:custDataLst>
          </p:nvPr>
        </p:nvSpPr>
        <p:spPr bwMode="auto">
          <a:xfrm>
            <a:off x="1395413" y="4295775"/>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8687904D-F674-4405-A64E-43DB9F46700A}" type="datetime'''''''''''''''''''''''''''''''''''''''''''''''A'''''">
              <a:rPr lang="en-US" sz="1400">
                <a:sym typeface="+mn-lt"/>
              </a:rPr>
              <a:pPr fontAlgn="base">
                <a:spcBef>
                  <a:spcPct val="0"/>
                </a:spcBef>
                <a:spcAft>
                  <a:spcPct val="0"/>
                </a:spcAft>
              </a:pPr>
              <a:t>A</a:t>
            </a:fld>
            <a:endParaRPr kumimoji="0" lang="da-DK" sz="1400" strike="noStrike" cap="none" normalizeH="0" dirty="0" err="1" smtClean="0">
              <a:ln>
                <a:noFill/>
              </a:ln>
              <a:effectLst/>
              <a:sym typeface="+mn-lt"/>
            </a:endParaRPr>
          </a:p>
        </p:txBody>
      </p:sp>
      <p:cxnSp>
        <p:nvCxnSpPr>
          <p:cNvPr id="50" name="Lige forbindelse 49"/>
          <p:cNvCxnSpPr/>
          <p:nvPr/>
        </p:nvCxnSpPr>
        <p:spPr bwMode="auto">
          <a:xfrm>
            <a:off x="755576" y="4221088"/>
            <a:ext cx="2448272" cy="0"/>
          </a:xfrm>
          <a:prstGeom prst="line">
            <a:avLst/>
          </a:prstGeom>
          <a:solidFill>
            <a:schemeClr val="accent2"/>
          </a:solidFill>
          <a:ln w="6350" cap="flat" cmpd="sng" algn="ctr">
            <a:solidFill>
              <a:schemeClr val="tx1"/>
            </a:solidFill>
            <a:prstDash val="dashDot"/>
            <a:round/>
            <a:headEnd type="none" w="med" len="med"/>
            <a:tailEnd type="none" w="med" len="med"/>
          </a:ln>
          <a:effectLst/>
        </p:spPr>
      </p:cxnSp>
    </p:spTree>
    <p:extLst>
      <p:ext uri="{BB962C8B-B14F-4D97-AF65-F5344CB8AC3E}">
        <p14:creationId xmlns:p14="http://schemas.microsoft.com/office/powerpoint/2010/main" val="1059330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kt 14" hidden="1"/>
          <p:cNvGraphicFramePr>
            <a:graphicFrameLocks noChangeAspect="1"/>
          </p:cNvGraphicFramePr>
          <p:nvPr>
            <p:custDataLst>
              <p:tags r:id="rId2"/>
            </p:custDataLst>
            <p:extLst>
              <p:ext uri="{D42A27DB-BD31-4B8C-83A1-F6EECF244321}">
                <p14:modId xmlns:p14="http://schemas.microsoft.com/office/powerpoint/2010/main" val="2080933414"/>
              </p:ext>
            </p:ext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29788" name="think-cell Slide" r:id="rId21" imgW="360" imgH="360" progId="TCLayout.ActiveDocument.1">
                  <p:embed/>
                </p:oleObj>
              </mc:Choice>
              <mc:Fallback>
                <p:oleObj name="think-cell Slide" r:id="rId21" imgW="360" imgH="360" progId="TCLayout.ActiveDocument.1">
                  <p:embed/>
                  <p:pic>
                    <p:nvPicPr>
                      <p:cNvPr id="0" name="Picture 8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ktangel 6"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1400" u="none" strike="noStrike" cap="none" normalizeH="0" dirty="0" err="1" smtClean="0">
              <a:ln>
                <a:noFill/>
              </a:ln>
              <a:solidFill>
                <a:schemeClr val="bg1"/>
              </a:solidFill>
              <a:effectLst/>
              <a:latin typeface="Verdana"/>
              <a:sym typeface="Verdana"/>
            </a:endParaRPr>
          </a:p>
        </p:txBody>
      </p:sp>
      <p:sp>
        <p:nvSpPr>
          <p:cNvPr id="2" name="Titel 1"/>
          <p:cNvSpPr>
            <a:spLocks noGrp="1"/>
          </p:cNvSpPr>
          <p:nvPr>
            <p:ph type="title"/>
          </p:nvPr>
        </p:nvSpPr>
        <p:spPr>
          <a:noFill/>
        </p:spPr>
        <p:txBody>
          <a:bodyPr/>
          <a:lstStyle/>
          <a:p>
            <a:r>
              <a:rPr lang="da-DK" dirty="0" smtClean="0"/>
              <a:t>Et specielt column-</a:t>
            </a:r>
            <a:r>
              <a:rPr lang="da-DK" dirty="0" err="1" smtClean="0"/>
              <a:t>chart</a:t>
            </a:r>
            <a:r>
              <a:rPr lang="da-DK" dirty="0" smtClean="0"/>
              <a:t>: </a:t>
            </a:r>
            <a:r>
              <a:rPr lang="en-US" dirty="0" smtClean="0"/>
              <a:t>Waterfall</a:t>
            </a:r>
            <a:endParaRPr lang="en-US"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41</a:t>
            </a:fld>
            <a:endParaRPr lang="da-DK"/>
          </a:p>
        </p:txBody>
      </p:sp>
      <p:graphicFrame>
        <p:nvGraphicFramePr>
          <p:cNvPr id="4" name="Tabel 3"/>
          <p:cNvGraphicFramePr>
            <a:graphicFrameLocks noGrp="1"/>
          </p:cNvGraphicFramePr>
          <p:nvPr>
            <p:extLst>
              <p:ext uri="{D42A27DB-BD31-4B8C-83A1-F6EECF244321}">
                <p14:modId xmlns:p14="http://schemas.microsoft.com/office/powerpoint/2010/main" val="1692482786"/>
              </p:ext>
            </p:extLst>
          </p:nvPr>
        </p:nvGraphicFramePr>
        <p:xfrm>
          <a:off x="719138" y="1628800"/>
          <a:ext cx="7920000" cy="4539992"/>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288032">
                <a:tc>
                  <a:txBody>
                    <a:bodyPr/>
                    <a:lstStyle/>
                    <a:p>
                      <a:r>
                        <a:rPr lang="da-DK" sz="1100" b="1" dirty="0" smtClean="0">
                          <a:solidFill>
                            <a:schemeClr val="bg1"/>
                          </a:solidFill>
                          <a:latin typeface="+mn-lt"/>
                        </a:rPr>
                        <a:t>Eksempler</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Godt til</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dirty="0" smtClean="0">
                          <a:solidFill>
                            <a:schemeClr val="bg1"/>
                          </a:solidFill>
                          <a:latin typeface="+mn-lt"/>
                        </a:rPr>
                        <a:t>Konstruktion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a:ln>
                          <a:noFill/>
                        </a:ln>
                        <a:solidFill>
                          <a:srgbClr val="00000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fontAlgn="t">
                        <a:spcBef>
                          <a:spcPts val="0"/>
                        </a:spcBef>
                        <a:spcAft>
                          <a:spcPts val="0"/>
                        </a:spcAft>
                        <a:buFont typeface="Arial" pitchFamily="34" charset="0"/>
                        <a:buChar char="•"/>
                      </a:pPr>
                      <a:r>
                        <a:rPr lang="da-DK" sz="800" dirty="0" smtClean="0">
                          <a:effectLst/>
                          <a:latin typeface="+mn-lt"/>
                        </a:rPr>
                        <a:t>Fantastisk til at vise, hvordan vi kommer fra et tal til et</a:t>
                      </a:r>
                      <a:r>
                        <a:rPr lang="da-DK" sz="800" baseline="0" dirty="0" smtClean="0">
                          <a:effectLst/>
                          <a:latin typeface="+mn-lt"/>
                        </a:rPr>
                        <a:t> andet. Altså til at vise ændringer</a:t>
                      </a:r>
                    </a:p>
                    <a:p>
                      <a:pPr marL="171450" marR="0" indent="-171450" fontAlgn="t">
                        <a:spcBef>
                          <a:spcPts val="0"/>
                        </a:spcBef>
                        <a:spcAft>
                          <a:spcPts val="0"/>
                        </a:spcAft>
                        <a:buFont typeface="Arial" pitchFamily="34" charset="0"/>
                        <a:buChar char="•"/>
                      </a:pPr>
                      <a:endParaRPr lang="da-DK" sz="800" baseline="0" dirty="0" smtClean="0">
                        <a:effectLst/>
                        <a:latin typeface="+mn-lt"/>
                      </a:endParaRPr>
                    </a:p>
                    <a:p>
                      <a:pPr marL="171450" marR="0" indent="-171450" fontAlgn="t">
                        <a:spcBef>
                          <a:spcPts val="0"/>
                        </a:spcBef>
                        <a:spcAft>
                          <a:spcPts val="0"/>
                        </a:spcAft>
                        <a:buFont typeface="Arial" pitchFamily="34" charset="0"/>
                        <a:buChar char="•"/>
                      </a:pPr>
                      <a:r>
                        <a:rPr lang="da-DK" sz="800" baseline="0" dirty="0" smtClean="0">
                          <a:effectLst/>
                          <a:latin typeface="+mn-lt"/>
                        </a:rPr>
                        <a:t>God til at vise sammensætningen af en sum. Eksempelvis nedbrydning af omsætning til indtjening.</a:t>
                      </a:r>
                      <a:endParaRPr lang="da-DK" sz="800" dirty="0" smtClean="0">
                        <a:effectLst/>
                        <a:latin typeface="+mn-lt"/>
                      </a:endParaRPr>
                    </a:p>
                    <a:p>
                      <a:pPr marL="171450" marR="0" indent="-171450" fontAlgn="t">
                        <a:spcBef>
                          <a:spcPts val="0"/>
                        </a:spcBef>
                        <a:spcAft>
                          <a:spcPts val="0"/>
                        </a:spcAft>
                        <a:buFont typeface="Arial" pitchFamily="34" charset="0"/>
                        <a:buChar char="•"/>
                      </a:pPr>
                      <a:endParaRPr lang="da-DK" sz="800" dirty="0" smtClean="0">
                        <a:effectLst/>
                        <a:latin typeface="+mn-lt"/>
                      </a:endParaRPr>
                    </a:p>
                    <a:p>
                      <a:pPr marL="171450" marR="0" indent="-171450" fontAlgn="t">
                        <a:spcBef>
                          <a:spcPts val="0"/>
                        </a:spcBef>
                        <a:spcAft>
                          <a:spcPts val="0"/>
                        </a:spcAft>
                        <a:buFont typeface="Arial" pitchFamily="34" charset="0"/>
                        <a:buChar char="•"/>
                      </a:pPr>
                      <a:r>
                        <a:rPr lang="da-DK" sz="800" dirty="0" smtClean="0">
                          <a:effectLst/>
                          <a:latin typeface="+mn-lt"/>
                        </a:rPr>
                        <a:t>Kan erstatte pie-</a:t>
                      </a:r>
                      <a:r>
                        <a:rPr lang="da-DK" sz="800" dirty="0" err="1" smtClean="0">
                          <a:effectLst/>
                          <a:latin typeface="+mn-lt"/>
                        </a:rPr>
                        <a:t>charts</a:t>
                      </a:r>
                      <a:r>
                        <a:rPr lang="da-DK" sz="800" dirty="0" smtClean="0">
                          <a:effectLst/>
                          <a:latin typeface="+mn-lt"/>
                        </a:rPr>
                        <a:t> og er meget nemmere at læse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pPr marL="228600" indent="-228600">
                        <a:buFont typeface="+mj-lt"/>
                        <a:buAutoNum type="arabicPeriod"/>
                      </a:pPr>
                      <a:r>
                        <a:rPr lang="da-DK" sz="800" b="1" dirty="0" smtClean="0">
                          <a:latin typeface="+mn-lt"/>
                        </a:rPr>
                        <a:t>Ingen y-akse</a:t>
                      </a:r>
                      <a:br>
                        <a:rPr lang="da-DK" sz="800" b="1" dirty="0" smtClean="0">
                          <a:latin typeface="+mn-lt"/>
                        </a:rPr>
                      </a:br>
                      <a:r>
                        <a:rPr lang="da-DK" sz="800" dirty="0" smtClean="0">
                          <a:latin typeface="+mn-lt"/>
                        </a:rPr>
                        <a:t>Undgå at lave en y-akse i de fleste tilfælde.</a:t>
                      </a:r>
                    </a:p>
                    <a:p>
                      <a:pPr marL="228600" indent="-228600">
                        <a:buFont typeface="+mj-lt"/>
                        <a:buAutoNum type="arabicPeriod"/>
                      </a:pPr>
                      <a:endParaRPr lang="da-DK" sz="800" dirty="0" smtClean="0">
                        <a:latin typeface="+mn-lt"/>
                      </a:endParaRPr>
                    </a:p>
                    <a:p>
                      <a:pPr marL="228600" indent="-228600">
                        <a:buFont typeface="+mj-lt"/>
                        <a:buAutoNum type="arabicPeriod"/>
                      </a:pPr>
                      <a:r>
                        <a:rPr lang="da-DK" sz="800" b="1" dirty="0" smtClean="0">
                          <a:latin typeface="+mn-lt"/>
                        </a:rPr>
                        <a:t>Datapunkter</a:t>
                      </a:r>
                      <a:r>
                        <a:rPr lang="da-DK" sz="800" b="1" baseline="0" dirty="0" smtClean="0">
                          <a:latin typeface="+mn-lt"/>
                        </a:rPr>
                        <a:t> ved søjlerne</a:t>
                      </a:r>
                      <a:br>
                        <a:rPr lang="da-DK" sz="800" b="1" baseline="0" dirty="0" smtClean="0">
                          <a:latin typeface="+mn-lt"/>
                        </a:rPr>
                      </a:br>
                      <a:r>
                        <a:rPr lang="da-DK" sz="800" b="0" baseline="0" dirty="0" smtClean="0">
                          <a:latin typeface="+mn-lt"/>
                        </a:rPr>
                        <a:t>D</a:t>
                      </a:r>
                      <a:r>
                        <a:rPr lang="da-DK" sz="800" baseline="0" dirty="0" smtClean="0">
                          <a:latin typeface="+mn-lt"/>
                        </a:rPr>
                        <a:t>atapunkterne skal sammen med søjlerne</a:t>
                      </a:r>
                    </a:p>
                    <a:p>
                      <a:pPr marL="228600" indent="-228600">
                        <a:buFont typeface="+mj-lt"/>
                        <a:buAutoNum type="arabicPeriod"/>
                      </a:pPr>
                      <a:endParaRPr lang="da-DK" sz="800" baseline="0" dirty="0" smtClean="0">
                        <a:latin typeface="+mn-lt"/>
                      </a:endParaRPr>
                    </a:p>
                    <a:p>
                      <a:pPr marL="228600" indent="-228600">
                        <a:buFont typeface="+mj-lt"/>
                        <a:buAutoNum type="arabicPeriod"/>
                      </a:pPr>
                      <a:r>
                        <a:rPr lang="da-DK" sz="800" b="1" baseline="0" dirty="0" smtClean="0">
                          <a:latin typeface="+mn-lt"/>
                        </a:rPr>
                        <a:t>Brug gerne connector-lines</a:t>
                      </a:r>
                      <a:br>
                        <a:rPr lang="da-DK" sz="800" b="1" baseline="0" dirty="0" smtClean="0">
                          <a:latin typeface="+mn-lt"/>
                        </a:rPr>
                      </a:br>
                      <a:r>
                        <a:rPr lang="da-DK" sz="800" baseline="0" dirty="0" smtClean="0">
                          <a:latin typeface="+mn-lt"/>
                        </a:rPr>
                        <a:t>Brug gerne linjer der forbinder de enkelte elementer for at vise hvordan det enen niveau er bunden/toppen for det næste.</a:t>
                      </a:r>
                      <a:br>
                        <a:rPr lang="da-DK" sz="800" baseline="0" dirty="0" smtClean="0">
                          <a:latin typeface="+mn-lt"/>
                        </a:rPr>
                      </a:br>
                      <a:r>
                        <a:rPr lang="da-DK" sz="800" baseline="0" dirty="0" smtClean="0">
                          <a:latin typeface="+mn-lt"/>
                        </a:rPr>
                        <a:t/>
                      </a:r>
                      <a:br>
                        <a:rPr lang="da-DK" sz="800" baseline="0" dirty="0" smtClean="0">
                          <a:latin typeface="+mn-lt"/>
                        </a:rPr>
                      </a:br>
                      <a:r>
                        <a:rPr lang="da-DK" sz="800" baseline="0" dirty="0" smtClean="0">
                          <a:latin typeface="+mn-lt"/>
                        </a:rPr>
                        <a:t>De gør det MEGET nemmere at se udviklingen.</a:t>
                      </a:r>
                      <a:br>
                        <a:rPr lang="da-DK" sz="800" baseline="0" dirty="0" smtClean="0">
                          <a:latin typeface="+mn-lt"/>
                        </a:rPr>
                      </a:br>
                      <a:endParaRPr lang="da-DK" sz="800" baseline="0" dirty="0" smtClean="0">
                        <a:latin typeface="+mn-lt"/>
                      </a:endParaRPr>
                    </a:p>
                    <a:p>
                      <a:pPr marL="228600" indent="-228600">
                        <a:buFont typeface="+mj-lt"/>
                        <a:buAutoNum type="arabicPeriod"/>
                      </a:pPr>
                      <a:r>
                        <a:rPr lang="da-DK" sz="800" b="1" dirty="0" smtClean="0">
                          <a:latin typeface="+mn-lt"/>
                        </a:rPr>
                        <a:t>Måleenhed skal fremgå</a:t>
                      </a:r>
                      <a:r>
                        <a:rPr lang="da-DK" sz="800" b="1" baseline="0" dirty="0" smtClean="0">
                          <a:latin typeface="+mn-lt"/>
                        </a:rPr>
                        <a:t/>
                      </a:r>
                      <a:br>
                        <a:rPr lang="da-DK" sz="800" b="1" baseline="0" dirty="0" smtClean="0">
                          <a:latin typeface="+mn-lt"/>
                        </a:rPr>
                      </a:br>
                      <a:r>
                        <a:rPr lang="da-DK" sz="800" b="0" baseline="0" dirty="0" smtClean="0">
                          <a:latin typeface="+mn-lt"/>
                        </a:rPr>
                        <a:t>Skriv enten måleenheden under titlen.</a:t>
                      </a:r>
                      <a:br>
                        <a:rPr lang="da-DK" sz="800" b="0" baseline="0" dirty="0" smtClean="0">
                          <a:latin typeface="+mn-lt"/>
                        </a:rPr>
                      </a:br>
                      <a:r>
                        <a:rPr lang="da-DK" sz="800" b="0" baseline="0" dirty="0" smtClean="0">
                          <a:latin typeface="+mn-lt"/>
                        </a:rPr>
                        <a:t/>
                      </a:r>
                      <a:br>
                        <a:rPr lang="da-DK" sz="800" b="0" baseline="0" dirty="0" smtClean="0">
                          <a:latin typeface="+mn-lt"/>
                        </a:rPr>
                      </a:br>
                      <a:r>
                        <a:rPr lang="da-DK" sz="800" dirty="0" smtClean="0">
                          <a:latin typeface="+mn-lt"/>
                        </a:rPr>
                        <a:t>X-aksen skal sjældent forklares, da den typisk er tidsenheder.</a:t>
                      </a:r>
                      <a:r>
                        <a:rPr lang="da-DK" sz="1100" dirty="0">
                          <a:latin typeface="+mn-lt"/>
                        </a:rPr>
                        <a:t/>
                      </a:r>
                      <a:br>
                        <a:rPr lang="da-DK" sz="1100" dirty="0">
                          <a:latin typeface="+mn-lt"/>
                        </a:rPr>
                      </a:br>
                      <a:endParaRPr lang="da-DK" sz="800" dirty="0" smtClean="0">
                        <a:latin typeface="+mn-lt"/>
                      </a:endParaRPr>
                    </a:p>
                    <a:p>
                      <a:pPr marL="228600" indent="-228600">
                        <a:buFont typeface="+mj-lt"/>
                        <a:buAutoNum type="arabicPeriod"/>
                      </a:pPr>
                      <a:r>
                        <a:rPr lang="da-DK" sz="800" b="1" dirty="0" smtClean="0">
                          <a:latin typeface="+mn-lt"/>
                        </a:rPr>
                        <a:t>Brug</a:t>
                      </a:r>
                      <a:r>
                        <a:rPr lang="da-DK" sz="800" b="1" baseline="0" dirty="0" smtClean="0">
                          <a:latin typeface="+mn-lt"/>
                        </a:rPr>
                        <a:t> mellemregninger</a:t>
                      </a:r>
                      <a:r>
                        <a:rPr lang="da-DK" sz="800" baseline="0" dirty="0" smtClean="0">
                          <a:latin typeface="+mn-lt"/>
                        </a:rPr>
                        <a:t/>
                      </a:r>
                      <a:br>
                        <a:rPr lang="da-DK" sz="800" baseline="0" dirty="0" smtClean="0">
                          <a:latin typeface="+mn-lt"/>
                        </a:rPr>
                      </a:br>
                      <a:r>
                        <a:rPr lang="da-DK" sz="800" baseline="0" dirty="0" smtClean="0">
                          <a:latin typeface="+mn-lt"/>
                        </a:rPr>
                        <a:t>Hvis diagrammet bliver langt med mange elementer, skal er laves en </a:t>
                      </a:r>
                      <a:r>
                        <a:rPr lang="da-DK" sz="800" baseline="0" dirty="0" err="1" smtClean="0">
                          <a:latin typeface="+mn-lt"/>
                        </a:rPr>
                        <a:t>sub-total</a:t>
                      </a:r>
                      <a:r>
                        <a:rPr lang="da-DK" sz="800" baseline="0" dirty="0" smtClean="0">
                          <a:latin typeface="+mn-lt"/>
                        </a:rPr>
                        <a:t> delvist for at gøre det mere overskueligt.</a:t>
                      </a:r>
                      <a:endParaRPr lang="da-DK" sz="40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600" dirty="0">
                        <a:latin typeface="+mn-lt"/>
                      </a:endParaRP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latin typeface="+mn-lt"/>
                      </a:endParaRP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Pas på med</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Dårlig plads til navne på x-aksen kan gøre det svært at  læse, når der ikke er nemt tilgængelige forkortelser.</a:t>
                      </a:r>
                      <a:endParaRPr lang="da-DK" sz="800" dirty="0" smtClean="0">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a-DK" sz="80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cxnSp>
        <p:nvCxnSpPr>
          <p:cNvPr id="17" name="Lige forbindelse 16"/>
          <p:cNvCxnSpPr/>
          <p:nvPr>
            <p:custDataLst>
              <p:tags r:id="rId4"/>
            </p:custDataLst>
          </p:nvPr>
        </p:nvCxnSpPr>
        <p:spPr bwMode="auto">
          <a:xfrm>
            <a:off x="2333625" y="2209800"/>
            <a:ext cx="228600" cy="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14" name="Lige forbindelse 13"/>
          <p:cNvCxnSpPr/>
          <p:nvPr>
            <p:custDataLst>
              <p:tags r:id="rId5"/>
            </p:custDataLst>
          </p:nvPr>
        </p:nvCxnSpPr>
        <p:spPr bwMode="auto">
          <a:xfrm>
            <a:off x="1809750" y="2486025"/>
            <a:ext cx="228600" cy="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13" name="Lige forbindelse 12"/>
          <p:cNvCxnSpPr/>
          <p:nvPr>
            <p:custDataLst>
              <p:tags r:id="rId6"/>
            </p:custDataLst>
          </p:nvPr>
        </p:nvCxnSpPr>
        <p:spPr bwMode="auto">
          <a:xfrm>
            <a:off x="1276350" y="2905125"/>
            <a:ext cx="228600" cy="0"/>
          </a:xfrm>
          <a:prstGeom prst="line">
            <a:avLst/>
          </a:prstGeom>
          <a:solidFill>
            <a:schemeClr val="accent2"/>
          </a:solidFill>
          <a:ln w="3175" cap="flat" cmpd="sng" algn="ctr">
            <a:solidFill>
              <a:schemeClr val="tx1"/>
            </a:solidFill>
            <a:prstDash val="lgDash"/>
            <a:round/>
            <a:headEnd type="none" w="med" len="med"/>
            <a:tailEnd type="none" w="med" len="med"/>
          </a:ln>
          <a:effectLst/>
        </p:spPr>
      </p:cxnSp>
      <p:graphicFrame>
        <p:nvGraphicFramePr>
          <p:cNvPr id="5" name="Objekt 4"/>
          <p:cNvGraphicFramePr>
            <a:graphicFrameLocks/>
          </p:cNvGraphicFramePr>
          <p:nvPr>
            <p:custDataLst>
              <p:tags r:id="rId7"/>
            </p:custDataLst>
            <p:extLst>
              <p:ext uri="{D42A27DB-BD31-4B8C-83A1-F6EECF244321}">
                <p14:modId xmlns:p14="http://schemas.microsoft.com/office/powerpoint/2010/main" val="1113371188"/>
              </p:ext>
            </p:extLst>
          </p:nvPr>
        </p:nvGraphicFramePr>
        <p:xfrm>
          <a:off x="762000" y="1790700"/>
          <a:ext cx="2324026" cy="1781102"/>
        </p:xfrm>
        <a:graphic>
          <a:graphicData uri="http://schemas.openxmlformats.org/presentationml/2006/ole">
            <mc:AlternateContent xmlns:mc="http://schemas.openxmlformats.org/markup-compatibility/2006">
              <mc:Choice xmlns:v="urn:schemas-microsoft-com:vml" Requires="v">
                <p:oleObj spid="_x0000_s29789" name="Diagram" r:id="rId23" imgW="2324026" imgH="1781102" progId="MSGraph.Chart.8">
                  <p:embed followColorScheme="full"/>
                </p:oleObj>
              </mc:Choice>
              <mc:Fallback>
                <p:oleObj name="Diagram" r:id="rId23" imgW="2324026" imgH="1781102" progId="MSGraph.Chart.8">
                  <p:embed followColorScheme="full"/>
                  <p:pic>
                    <p:nvPicPr>
                      <p:cNvPr id="0" name="Picture 87"/>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62000" y="1790700"/>
                        <a:ext cx="2324026" cy="17811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ktangel 15"/>
          <p:cNvSpPr/>
          <p:nvPr>
            <p:custDataLst>
              <p:tags r:id="rId8"/>
            </p:custDataLst>
          </p:nvPr>
        </p:nvSpPr>
        <p:spPr bwMode="auto">
          <a:xfrm>
            <a:off x="2487613" y="3629025"/>
            <a:ext cx="4556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821DC15E-7857-4C5A-8428-A5E384B224C3}" type="datetime'''''''''''''''''''''T''o''t''''''''''a''''''''''l'''''''''">
              <a:rPr lang="en-US" sz="1400"/>
              <a:pPr algn="ctr" fontAlgn="base">
                <a:spcBef>
                  <a:spcPct val="0"/>
                </a:spcBef>
                <a:spcAft>
                  <a:spcPct val="0"/>
                </a:spcAft>
              </a:pPr>
              <a:t>Total</a:t>
            </a:fld>
            <a:endParaRPr kumimoji="0" lang="da-DK" sz="1400" strike="noStrike" cap="none" normalizeH="0" dirty="0" err="1" smtClean="0">
              <a:ln>
                <a:noFill/>
              </a:ln>
              <a:effectLst/>
              <a:latin typeface="Verdana"/>
              <a:sym typeface="Verdana"/>
            </a:endParaRPr>
          </a:p>
        </p:txBody>
      </p:sp>
      <p:sp>
        <p:nvSpPr>
          <p:cNvPr id="10" name="Rektangel 9"/>
          <p:cNvSpPr/>
          <p:nvPr>
            <p:custDataLst>
              <p:tags r:id="rId9"/>
            </p:custDataLst>
          </p:nvPr>
        </p:nvSpPr>
        <p:spPr bwMode="auto">
          <a:xfrm>
            <a:off x="2117725" y="3629025"/>
            <a:ext cx="1365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3D092A07-15AD-416A-9EC6-FCF5F1804E4D}" type="datetime'''''''''C'''''''''''''''''''''''''">
              <a:rPr lang="en-US" sz="1400"/>
              <a:pPr algn="ctr" fontAlgn="base">
                <a:spcBef>
                  <a:spcPct val="0"/>
                </a:spcBef>
                <a:spcAft>
                  <a:spcPct val="0"/>
                </a:spcAft>
              </a:pPr>
              <a:t>C</a:t>
            </a:fld>
            <a:endParaRPr kumimoji="0" lang="da-DK" sz="1400" strike="noStrike" cap="none" normalizeH="0" dirty="0" err="1" smtClean="0">
              <a:ln>
                <a:noFill/>
              </a:ln>
              <a:effectLst/>
              <a:sym typeface="+mn-lt"/>
            </a:endParaRPr>
          </a:p>
        </p:txBody>
      </p:sp>
      <p:sp>
        <p:nvSpPr>
          <p:cNvPr id="8" name="Rektangel 7"/>
          <p:cNvSpPr/>
          <p:nvPr>
            <p:custDataLst>
              <p:tags r:id="rId10"/>
            </p:custDataLst>
          </p:nvPr>
        </p:nvSpPr>
        <p:spPr bwMode="auto">
          <a:xfrm>
            <a:off x="1590675" y="3629025"/>
            <a:ext cx="1349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CCFAA0FD-7843-405F-9E0E-AA4D95E0E4D2}" type="datetime'''''''''''''''''''''''''''''''''''B'''''''''">
              <a:rPr lang="en-US" sz="1400"/>
              <a:pPr algn="ctr" fontAlgn="base">
                <a:spcBef>
                  <a:spcPct val="0"/>
                </a:spcBef>
                <a:spcAft>
                  <a:spcPct val="0"/>
                </a:spcAft>
              </a:pPr>
              <a:t>B</a:t>
            </a:fld>
            <a:endParaRPr kumimoji="0" lang="da-DK" sz="1400" strike="noStrike" cap="none" normalizeH="0" dirty="0" err="1" smtClean="0">
              <a:ln>
                <a:noFill/>
              </a:ln>
              <a:effectLst/>
              <a:sym typeface="+mn-lt"/>
            </a:endParaRPr>
          </a:p>
        </p:txBody>
      </p:sp>
      <p:sp>
        <p:nvSpPr>
          <p:cNvPr id="6" name="Rektangel 5"/>
          <p:cNvSpPr/>
          <p:nvPr>
            <p:custDataLst>
              <p:tags r:id="rId11"/>
            </p:custDataLst>
          </p:nvPr>
        </p:nvSpPr>
        <p:spPr bwMode="auto">
          <a:xfrm>
            <a:off x="1057275" y="3629025"/>
            <a:ext cx="1349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003D71F6-70E6-4B76-B634-49CDE5EFAB30}" type="datetime'''''''''''''''''''''''''''''''''''''A'''''''''''''''">
              <a:rPr lang="en-US" sz="1400"/>
              <a:pPr algn="ctr" fontAlgn="base">
                <a:spcBef>
                  <a:spcPct val="0"/>
                </a:spcBef>
                <a:spcAft>
                  <a:spcPct val="0"/>
                </a:spcAft>
              </a:pPr>
              <a:t>A</a:t>
            </a:fld>
            <a:endParaRPr kumimoji="0" lang="da-DK" sz="1400" strike="noStrike" cap="none" normalizeH="0" dirty="0" err="1" smtClean="0">
              <a:ln>
                <a:noFill/>
              </a:ln>
              <a:effectLst/>
              <a:sym typeface="+mn-lt"/>
            </a:endParaRPr>
          </a:p>
        </p:txBody>
      </p:sp>
      <p:cxnSp>
        <p:nvCxnSpPr>
          <p:cNvPr id="31" name="Lige forbindelse 30"/>
          <p:cNvCxnSpPr/>
          <p:nvPr>
            <p:custDataLst>
              <p:tags r:id="rId12"/>
            </p:custDataLst>
          </p:nvPr>
        </p:nvCxnSpPr>
        <p:spPr bwMode="auto">
          <a:xfrm>
            <a:off x="2333625" y="5410200"/>
            <a:ext cx="228600" cy="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26" name="Lige forbindelse 25"/>
          <p:cNvCxnSpPr/>
          <p:nvPr>
            <p:custDataLst>
              <p:tags r:id="rId13"/>
            </p:custDataLst>
          </p:nvPr>
        </p:nvCxnSpPr>
        <p:spPr bwMode="auto">
          <a:xfrm>
            <a:off x="1809750" y="4772025"/>
            <a:ext cx="228600" cy="0"/>
          </a:xfrm>
          <a:prstGeom prst="line">
            <a:avLst/>
          </a:prstGeom>
          <a:solidFill>
            <a:schemeClr val="accent2"/>
          </a:solidFill>
          <a:ln w="3175" cap="flat" cmpd="sng" algn="ctr">
            <a:solidFill>
              <a:schemeClr val="tx1"/>
            </a:solidFill>
            <a:prstDash val="lgDash"/>
            <a:round/>
            <a:headEnd type="none" w="med" len="med"/>
            <a:tailEnd type="none" w="med" len="med"/>
          </a:ln>
          <a:effectLst/>
        </p:spPr>
      </p:cxnSp>
      <p:cxnSp>
        <p:nvCxnSpPr>
          <p:cNvPr id="32" name="Lige forbindelse 31"/>
          <p:cNvCxnSpPr/>
          <p:nvPr>
            <p:custDataLst>
              <p:tags r:id="rId14"/>
            </p:custDataLst>
          </p:nvPr>
        </p:nvCxnSpPr>
        <p:spPr bwMode="auto">
          <a:xfrm>
            <a:off x="1276350" y="4286250"/>
            <a:ext cx="228600" cy="0"/>
          </a:xfrm>
          <a:prstGeom prst="line">
            <a:avLst/>
          </a:prstGeom>
          <a:solidFill>
            <a:schemeClr val="accent2"/>
          </a:solidFill>
          <a:ln w="3175" cap="flat" cmpd="sng" algn="ctr">
            <a:solidFill>
              <a:schemeClr val="tx1"/>
            </a:solidFill>
            <a:prstDash val="lgDash"/>
            <a:round/>
            <a:headEnd type="none" w="med" len="med"/>
            <a:tailEnd type="none" w="med" len="med"/>
          </a:ln>
          <a:effectLst/>
        </p:spPr>
      </p:cxnSp>
      <p:graphicFrame>
        <p:nvGraphicFramePr>
          <p:cNvPr id="18" name="Objekt 17"/>
          <p:cNvGraphicFramePr>
            <a:graphicFrameLocks/>
          </p:cNvGraphicFramePr>
          <p:nvPr>
            <p:custDataLst>
              <p:tags r:id="rId15"/>
            </p:custDataLst>
            <p:extLst>
              <p:ext uri="{D42A27DB-BD31-4B8C-83A1-F6EECF244321}">
                <p14:modId xmlns:p14="http://schemas.microsoft.com/office/powerpoint/2010/main" val="975133714"/>
              </p:ext>
            </p:extLst>
          </p:nvPr>
        </p:nvGraphicFramePr>
        <p:xfrm>
          <a:off x="762000" y="3886200"/>
          <a:ext cx="2324026" cy="1952552"/>
        </p:xfrm>
        <a:graphic>
          <a:graphicData uri="http://schemas.openxmlformats.org/presentationml/2006/ole">
            <mc:AlternateContent xmlns:mc="http://schemas.openxmlformats.org/markup-compatibility/2006">
              <mc:Choice xmlns:v="urn:schemas-microsoft-com:vml" Requires="v">
                <p:oleObj spid="_x0000_s29790" name="Diagram" r:id="rId25" imgW="2324026" imgH="1952552" progId="MSGraph.Chart.8">
                  <p:embed followColorScheme="full"/>
                </p:oleObj>
              </mc:Choice>
              <mc:Fallback>
                <p:oleObj name="Diagram" r:id="rId25" imgW="2324026" imgH="1952552" progId="MSGraph.Chart.8">
                  <p:embed followColorScheme="full"/>
                  <p:pic>
                    <p:nvPicPr>
                      <p:cNvPr id="0" name="Picture 88"/>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62000" y="3886200"/>
                        <a:ext cx="2324026" cy="19525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Rektangel 28"/>
          <p:cNvSpPr/>
          <p:nvPr>
            <p:custDataLst>
              <p:tags r:id="rId16"/>
            </p:custDataLst>
          </p:nvPr>
        </p:nvSpPr>
        <p:spPr bwMode="auto">
          <a:xfrm>
            <a:off x="2640013" y="5895975"/>
            <a:ext cx="1492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0E4B95F8-21A2-4937-8E9D-35D702572874}" type="datetime'''D'''''''''''''''''''''''''''''''''''''''''''''''''''">
              <a:rPr lang="en-US" sz="1400">
                <a:latin typeface="Verdana"/>
                <a:sym typeface="Verdana"/>
              </a:rPr>
              <a:pPr algn="ctr" fontAlgn="base">
                <a:spcBef>
                  <a:spcPct val="0"/>
                </a:spcBef>
                <a:spcAft>
                  <a:spcPct val="0"/>
                </a:spcAft>
              </a:pPr>
              <a:t>D</a:t>
            </a:fld>
            <a:endParaRPr kumimoji="0" lang="da-DK" sz="1400" strike="noStrike" cap="none" normalizeH="0" dirty="0" err="1" smtClean="0">
              <a:ln>
                <a:noFill/>
              </a:ln>
              <a:effectLst/>
              <a:latin typeface="Verdana"/>
              <a:sym typeface="Verdana"/>
            </a:endParaRPr>
          </a:p>
        </p:txBody>
      </p:sp>
      <p:sp>
        <p:nvSpPr>
          <p:cNvPr id="22" name="Rektangel 21"/>
          <p:cNvSpPr/>
          <p:nvPr>
            <p:custDataLst>
              <p:tags r:id="rId17"/>
            </p:custDataLst>
          </p:nvPr>
        </p:nvSpPr>
        <p:spPr bwMode="auto">
          <a:xfrm>
            <a:off x="2117725" y="5895975"/>
            <a:ext cx="1365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119FF783-E0BE-46A5-B44F-37BC9F6AD2F4}" type="datetime'''''''''''''''''''''''''''''''''''C'''''''''''''">
              <a:rPr lang="en-US" sz="1400"/>
              <a:pPr algn="ctr" fontAlgn="base">
                <a:spcBef>
                  <a:spcPct val="0"/>
                </a:spcBef>
                <a:spcAft>
                  <a:spcPct val="0"/>
                </a:spcAft>
              </a:pPr>
              <a:t>C</a:t>
            </a:fld>
            <a:endParaRPr kumimoji="0" lang="da-DK" sz="1400" strike="noStrike" cap="none" normalizeH="0" dirty="0" err="1" smtClean="0">
              <a:ln>
                <a:noFill/>
              </a:ln>
              <a:effectLst/>
              <a:sym typeface="+mn-lt"/>
            </a:endParaRPr>
          </a:p>
        </p:txBody>
      </p:sp>
      <p:sp>
        <p:nvSpPr>
          <p:cNvPr id="20" name="Rektangel 19"/>
          <p:cNvSpPr/>
          <p:nvPr>
            <p:custDataLst>
              <p:tags r:id="rId18"/>
            </p:custDataLst>
          </p:nvPr>
        </p:nvSpPr>
        <p:spPr bwMode="auto">
          <a:xfrm>
            <a:off x="1590675" y="5895975"/>
            <a:ext cx="1349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0E5FCCC4-A795-443A-917E-988217FA98E8}" type="datetime'''''''''''''''''''''B'''''''''''''''''''''''''">
              <a:rPr lang="en-US" sz="1400"/>
              <a:pPr algn="ctr" fontAlgn="base">
                <a:spcBef>
                  <a:spcPct val="0"/>
                </a:spcBef>
                <a:spcAft>
                  <a:spcPct val="0"/>
                </a:spcAft>
              </a:pPr>
              <a:t>B</a:t>
            </a:fld>
            <a:endParaRPr kumimoji="0" lang="da-DK" sz="1400" strike="noStrike" cap="none" normalizeH="0" dirty="0" err="1" smtClean="0">
              <a:ln>
                <a:noFill/>
              </a:ln>
              <a:effectLst/>
              <a:sym typeface="+mn-lt"/>
            </a:endParaRPr>
          </a:p>
        </p:txBody>
      </p:sp>
      <p:sp>
        <p:nvSpPr>
          <p:cNvPr id="19" name="Rektangel 18"/>
          <p:cNvSpPr/>
          <p:nvPr>
            <p:custDataLst>
              <p:tags r:id="rId19"/>
            </p:custDataLst>
          </p:nvPr>
        </p:nvSpPr>
        <p:spPr bwMode="auto">
          <a:xfrm>
            <a:off x="1057275" y="5895975"/>
            <a:ext cx="1349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1B21B6B3-81AE-447A-BB38-32D07938C79D}" type="datetime'''''''''''A'''''''''''''''''''''''''''">
              <a:rPr lang="en-US" sz="1400"/>
              <a:pPr algn="ctr" fontAlgn="base">
                <a:spcBef>
                  <a:spcPct val="0"/>
                </a:spcBef>
                <a:spcAft>
                  <a:spcPct val="0"/>
                </a:spcAft>
              </a:pPr>
              <a:t>A</a:t>
            </a:fld>
            <a:endParaRPr kumimoji="0" lang="da-DK" sz="1400" strike="noStrike" cap="none" normalizeH="0" dirty="0" err="1" smtClean="0">
              <a:ln>
                <a:noFill/>
              </a:ln>
              <a:effectLst/>
              <a:sym typeface="+mn-lt"/>
            </a:endParaRPr>
          </a:p>
        </p:txBody>
      </p:sp>
      <p:cxnSp>
        <p:nvCxnSpPr>
          <p:cNvPr id="33" name="Lige forbindelse 32"/>
          <p:cNvCxnSpPr/>
          <p:nvPr/>
        </p:nvCxnSpPr>
        <p:spPr bwMode="auto">
          <a:xfrm>
            <a:off x="755576" y="4005064"/>
            <a:ext cx="2448272" cy="0"/>
          </a:xfrm>
          <a:prstGeom prst="line">
            <a:avLst/>
          </a:prstGeom>
          <a:solidFill>
            <a:schemeClr val="accent2"/>
          </a:solidFill>
          <a:ln w="6350" cap="flat" cmpd="sng" algn="ctr">
            <a:solidFill>
              <a:schemeClr val="tx1"/>
            </a:solidFill>
            <a:prstDash val="dashDot"/>
            <a:round/>
            <a:headEnd type="none" w="med" len="med"/>
            <a:tailEnd type="none" w="med" len="med"/>
          </a:ln>
          <a:effectLst/>
        </p:spPr>
      </p:cxnSp>
      <p:pic>
        <p:nvPicPr>
          <p:cNvPr id="27" name="Billede 26"/>
          <p:cNvPicPr>
            <a:picLocks noChangeAspect="1"/>
          </p:cNvPicPr>
          <p:nvPr/>
        </p:nvPicPr>
        <p:blipFill>
          <a:blip r:embed="rId27" cstate="print">
            <a:clrChange>
              <a:clrFrom>
                <a:srgbClr val="FFFFFF"/>
              </a:clrFrom>
              <a:clrTo>
                <a:srgbClr val="FFFFFF">
                  <a:alpha val="0"/>
                </a:srgbClr>
              </a:clrTo>
            </a:clrChange>
          </a:blip>
          <a:stretch>
            <a:fillRect/>
          </a:stretch>
        </p:blipFill>
        <p:spPr>
          <a:xfrm>
            <a:off x="8208912" y="75067"/>
            <a:ext cx="899592" cy="833653"/>
          </a:xfrm>
          <a:prstGeom prst="rect">
            <a:avLst/>
          </a:prstGeom>
        </p:spPr>
      </p:pic>
    </p:spTree>
    <p:extLst>
      <p:ext uri="{BB962C8B-B14F-4D97-AF65-F5344CB8AC3E}">
        <p14:creationId xmlns:p14="http://schemas.microsoft.com/office/powerpoint/2010/main" val="2174317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Objekt 24" hidden="1"/>
          <p:cNvGraphicFramePr>
            <a:graphicFrameLocks noChangeAspect="1"/>
          </p:cNvGraphicFramePr>
          <p:nvPr>
            <p:custDataLst>
              <p:tags r:id="rId2"/>
            </p:custDataLst>
            <p:extLst>
              <p:ext uri="{D42A27DB-BD31-4B8C-83A1-F6EECF244321}">
                <p14:modId xmlns:p14="http://schemas.microsoft.com/office/powerpoint/2010/main" val="6849812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734" name="think-cell Slide" r:id="rId28" imgW="360" imgH="360" progId="TCLayout.ActiveDocument.1">
                  <p:embed/>
                </p:oleObj>
              </mc:Choice>
              <mc:Fallback>
                <p:oleObj name="think-cell Slide" r:id="rId28" imgW="360" imgH="360" progId="TCLayout.ActiveDocument.1">
                  <p:embed/>
                  <p:pic>
                    <p:nvPicPr>
                      <p:cNvPr id="0" name="Picture 104"/>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ktangel 2"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1400" u="none" strike="noStrike" cap="none" normalizeH="0" dirty="0" err="1" smtClean="0">
              <a:ln>
                <a:noFill/>
              </a:ln>
              <a:solidFill>
                <a:schemeClr val="bg1"/>
              </a:solidFill>
              <a:effectLst/>
              <a:latin typeface="Verdana"/>
              <a:sym typeface="Verdana"/>
            </a:endParaRPr>
          </a:p>
        </p:txBody>
      </p:sp>
      <p:pic>
        <p:nvPicPr>
          <p:cNvPr id="7" name="Billede 6"/>
          <p:cNvPicPr>
            <a:picLocks noChangeAspect="1"/>
          </p:cNvPicPr>
          <p:nvPr/>
        </p:nvPicPr>
        <p:blipFill rotWithShape="1">
          <a:blip r:embed="rId30" cstate="print">
            <a:clrChange>
              <a:clrFrom>
                <a:srgbClr val="FFFFFF"/>
              </a:clrFrom>
              <a:clrTo>
                <a:srgbClr val="FFFFFF">
                  <a:alpha val="0"/>
                </a:srgbClr>
              </a:clrTo>
            </a:clrChange>
          </a:blip>
          <a:srcRect r="50000"/>
          <a:stretch/>
        </p:blipFill>
        <p:spPr>
          <a:xfrm>
            <a:off x="8040087" y="24780"/>
            <a:ext cx="1257145" cy="1090266"/>
          </a:xfrm>
          <a:prstGeom prst="rect">
            <a:avLst/>
          </a:prstGeom>
        </p:spPr>
      </p:pic>
      <p:sp>
        <p:nvSpPr>
          <p:cNvPr id="2" name="Titel 1"/>
          <p:cNvSpPr>
            <a:spLocks noGrp="1"/>
          </p:cNvSpPr>
          <p:nvPr>
            <p:ph type="title"/>
          </p:nvPr>
        </p:nvSpPr>
        <p:spPr>
          <a:noFill/>
        </p:spPr>
        <p:txBody>
          <a:bodyPr/>
          <a:lstStyle/>
          <a:p>
            <a:r>
              <a:rPr lang="da-DK" sz="2800" dirty="0" smtClean="0"/>
              <a:t>Line </a:t>
            </a:r>
            <a:r>
              <a:rPr lang="da-DK" dirty="0" err="1" smtClean="0"/>
              <a:t>chart</a:t>
            </a:r>
            <a:endParaRPr lang="da-DK" dirty="0"/>
          </a:p>
        </p:txBody>
      </p:sp>
      <p:sp>
        <p:nvSpPr>
          <p:cNvPr id="11" name="Pladsholder til slidenummer 10"/>
          <p:cNvSpPr>
            <a:spLocks noGrp="1"/>
          </p:cNvSpPr>
          <p:nvPr>
            <p:ph type="sldNum" sz="quarter" idx="11"/>
          </p:nvPr>
        </p:nvSpPr>
        <p:spPr/>
        <p:txBody>
          <a:bodyPr/>
          <a:lstStyle/>
          <a:p>
            <a:fld id="{E2E1D250-0014-450E-ADD3-929C6907FF4E}" type="slidenum">
              <a:rPr lang="da-DK" smtClean="0"/>
              <a:pPr/>
              <a:t>42</a:t>
            </a:fld>
            <a:endParaRPr lang="da-DK"/>
          </a:p>
        </p:txBody>
      </p:sp>
      <p:graphicFrame>
        <p:nvGraphicFramePr>
          <p:cNvPr id="10" name="Tabel 9"/>
          <p:cNvGraphicFramePr>
            <a:graphicFrameLocks noGrp="1"/>
          </p:cNvGraphicFramePr>
          <p:nvPr>
            <p:extLst>
              <p:ext uri="{D42A27DB-BD31-4B8C-83A1-F6EECF244321}">
                <p14:modId xmlns:p14="http://schemas.microsoft.com/office/powerpoint/2010/main" val="625923388"/>
              </p:ext>
            </p:extLst>
          </p:nvPr>
        </p:nvGraphicFramePr>
        <p:xfrm>
          <a:off x="719138" y="1628800"/>
          <a:ext cx="7920000" cy="4539992"/>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288032">
                <a:tc>
                  <a:txBody>
                    <a:bodyPr/>
                    <a:lstStyle/>
                    <a:p>
                      <a:r>
                        <a:rPr lang="da-DK" sz="1100" b="1" dirty="0" smtClean="0">
                          <a:solidFill>
                            <a:schemeClr val="bg1"/>
                          </a:solidFill>
                          <a:latin typeface="+mn-lt"/>
                        </a:rPr>
                        <a:t>Eksempler</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Godt til</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dirty="0" smtClean="0">
                          <a:solidFill>
                            <a:schemeClr val="bg1"/>
                          </a:solidFill>
                          <a:latin typeface="+mn-lt"/>
                        </a:rPr>
                        <a:t>Konstruktion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a:ln>
                          <a:noFill/>
                        </a:ln>
                        <a:solidFill>
                          <a:srgbClr val="00000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fontAlgn="t">
                        <a:spcBef>
                          <a:spcPts val="0"/>
                        </a:spcBef>
                        <a:spcAft>
                          <a:spcPts val="0"/>
                        </a:spcAft>
                        <a:buFont typeface="Arial" pitchFamily="34" charset="0"/>
                        <a:buChar char="•"/>
                      </a:pPr>
                      <a:r>
                        <a:rPr lang="da-DK" sz="800" dirty="0" smtClean="0">
                          <a:latin typeface="+mn-lt"/>
                        </a:rPr>
                        <a:t>Fantastisk til at</a:t>
                      </a:r>
                      <a:r>
                        <a:rPr lang="da-DK" sz="800" baseline="0" dirty="0" smtClean="0">
                          <a:latin typeface="+mn-lt"/>
                        </a:rPr>
                        <a:t> vise ”formen” på data og mønstre over tid</a:t>
                      </a:r>
                    </a:p>
                    <a:p>
                      <a:pPr marL="171450" marR="0" indent="-171450" fontAlgn="t">
                        <a:spcBef>
                          <a:spcPts val="0"/>
                        </a:spcBef>
                        <a:spcAft>
                          <a:spcPts val="0"/>
                        </a:spcAft>
                        <a:buFont typeface="Arial" pitchFamily="34" charset="0"/>
                        <a:buChar char="•"/>
                      </a:pPr>
                      <a:endParaRPr lang="da-DK" sz="800" baseline="0" dirty="0" smtClean="0">
                        <a:latin typeface="+mn-lt"/>
                      </a:endParaRPr>
                    </a:p>
                    <a:p>
                      <a:pPr marL="171450" marR="0" indent="-171450" fontAlgn="t">
                        <a:spcBef>
                          <a:spcPts val="0"/>
                        </a:spcBef>
                        <a:spcAft>
                          <a:spcPts val="0"/>
                        </a:spcAft>
                        <a:buFont typeface="Arial" pitchFamily="34" charset="0"/>
                        <a:buChar char="•"/>
                      </a:pPr>
                      <a:r>
                        <a:rPr lang="da-DK" sz="800" baseline="0" dirty="0" smtClean="0">
                          <a:latin typeface="+mn-lt"/>
                        </a:rPr>
                        <a:t>Kan håndterer næsten uendelige store datamængder</a:t>
                      </a:r>
                    </a:p>
                    <a:p>
                      <a:pPr marL="171450" marR="0" indent="-171450" fontAlgn="t">
                        <a:spcBef>
                          <a:spcPts val="0"/>
                        </a:spcBef>
                        <a:spcAft>
                          <a:spcPts val="0"/>
                        </a:spcAft>
                        <a:buFont typeface="Arial" pitchFamily="34" charset="0"/>
                        <a:buChar char="•"/>
                      </a:pPr>
                      <a:endParaRPr lang="da-DK" sz="800" dirty="0" smtClean="0">
                        <a:effectLst/>
                        <a:latin typeface="+mn-lt"/>
                      </a:endParaRPr>
                    </a:p>
                    <a:p>
                      <a:pPr marL="171450" marR="0" indent="-171450" fontAlgn="t">
                        <a:spcBef>
                          <a:spcPts val="0"/>
                        </a:spcBef>
                        <a:spcAft>
                          <a:spcPts val="0"/>
                        </a:spcAft>
                        <a:buFont typeface="Arial" pitchFamily="34" charset="0"/>
                        <a:buChar char="•"/>
                      </a:pPr>
                      <a:r>
                        <a:rPr lang="da-DK" sz="800" dirty="0" smtClean="0">
                          <a:effectLst/>
                          <a:latin typeface="+mn-lt"/>
                        </a:rPr>
                        <a:t>Bedst til tid da den vises fra venstre mod højre</a:t>
                      </a:r>
                      <a:endParaRPr lang="da-DK" sz="800" dirty="0" smtClean="0">
                        <a:latin typeface="+mn-lt"/>
                      </a:endParaRPr>
                    </a:p>
                    <a:p>
                      <a:pPr marL="171450" indent="-171450">
                        <a:buFont typeface="Arial" pitchFamily="34" charset="0"/>
                        <a:buChar char="•"/>
                      </a:pPr>
                      <a:endParaRPr lang="da-DK" sz="11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pPr marL="228600" indent="-228600">
                        <a:buFont typeface="+mj-lt"/>
                        <a:buAutoNum type="arabicPeriod"/>
                      </a:pPr>
                      <a:r>
                        <a:rPr lang="da-DK" sz="800" b="1" dirty="0" smtClean="0">
                          <a:latin typeface="+mn-lt"/>
                        </a:rPr>
                        <a:t>Behold akserne</a:t>
                      </a:r>
                      <a:br>
                        <a:rPr lang="da-DK" sz="800" b="1" dirty="0" smtClean="0">
                          <a:latin typeface="+mn-lt"/>
                        </a:rPr>
                      </a:br>
                      <a:r>
                        <a:rPr lang="da-DK" sz="800" dirty="0" smtClean="0">
                          <a:latin typeface="+mn-lt"/>
                        </a:rPr>
                        <a:t>Behold gerne begge akser – eventuelt kun som ”datamarks”.</a:t>
                      </a:r>
                      <a:r>
                        <a:rPr lang="da-DK" sz="800" baseline="0" dirty="0" smtClean="0">
                          <a:latin typeface="+mn-lt"/>
                        </a:rPr>
                        <a:t> Det skal være tydeligt af følge graferne.</a:t>
                      </a:r>
                      <a:endParaRPr lang="da-DK" sz="800" dirty="0" smtClean="0">
                        <a:latin typeface="+mn-lt"/>
                      </a:endParaRPr>
                    </a:p>
                    <a:p>
                      <a:pPr marL="228600" indent="-228600">
                        <a:buFont typeface="+mj-lt"/>
                        <a:buAutoNum type="arabicPeriod"/>
                      </a:pPr>
                      <a:endParaRPr lang="da-DK" sz="800" dirty="0" smtClean="0">
                        <a:latin typeface="+mn-lt"/>
                      </a:endParaRPr>
                    </a:p>
                    <a:p>
                      <a:pPr marL="228600" indent="-228600">
                        <a:buFont typeface="+mj-lt"/>
                        <a:buAutoNum type="arabicPeriod"/>
                      </a:pPr>
                      <a:r>
                        <a:rPr lang="da-DK" sz="800" b="1" dirty="0" smtClean="0">
                          <a:latin typeface="+mn-lt"/>
                        </a:rPr>
                        <a:t>Udvalgte datapunkter</a:t>
                      </a:r>
                      <a:r>
                        <a:rPr lang="da-DK" sz="800" b="1" baseline="0" dirty="0" smtClean="0">
                          <a:latin typeface="+mn-lt"/>
                        </a:rPr>
                        <a:t/>
                      </a:r>
                      <a:br>
                        <a:rPr lang="da-DK" sz="800" b="1" baseline="0" dirty="0" smtClean="0">
                          <a:latin typeface="+mn-lt"/>
                        </a:rPr>
                      </a:br>
                      <a:r>
                        <a:rPr lang="da-DK" sz="800" b="0" baseline="0" dirty="0" smtClean="0">
                          <a:latin typeface="+mn-lt"/>
                        </a:rPr>
                        <a:t>Fremhæv gerne nogle vigtige datapunkter enten for dit budskab eller fordi de er højest/lavest/sidst. Det øger læsevenligheden.</a:t>
                      </a:r>
                      <a:endParaRPr lang="da-DK" sz="800" baseline="0" dirty="0" smtClean="0">
                        <a:latin typeface="+mn-lt"/>
                      </a:endParaRPr>
                    </a:p>
                    <a:p>
                      <a:pPr marL="228600" indent="-228600">
                        <a:buFont typeface="+mj-lt"/>
                        <a:buAutoNum type="arabicPeriod"/>
                      </a:pPr>
                      <a:endParaRPr lang="da-DK" sz="800" baseline="0" dirty="0" smtClean="0">
                        <a:latin typeface="+mn-lt"/>
                      </a:endParaRPr>
                    </a:p>
                    <a:p>
                      <a:pPr marL="228600" indent="-228600">
                        <a:buFont typeface="+mj-lt"/>
                        <a:buAutoNum type="arabicPeriod"/>
                      </a:pPr>
                      <a:r>
                        <a:rPr lang="da-DK" sz="800" b="1" dirty="0" smtClean="0">
                          <a:latin typeface="+mn-lt"/>
                        </a:rPr>
                        <a:t>Måleenhed skal fremgå</a:t>
                      </a:r>
                      <a:r>
                        <a:rPr lang="da-DK" sz="800" b="1" baseline="0" dirty="0" smtClean="0">
                          <a:latin typeface="+mn-lt"/>
                        </a:rPr>
                        <a:t/>
                      </a:r>
                      <a:br>
                        <a:rPr lang="da-DK" sz="800" b="1" baseline="0" dirty="0" smtClean="0">
                          <a:latin typeface="+mn-lt"/>
                        </a:rPr>
                      </a:br>
                      <a:r>
                        <a:rPr lang="da-DK" sz="800" b="0" baseline="0" dirty="0" smtClean="0">
                          <a:latin typeface="+mn-lt"/>
                        </a:rPr>
                        <a:t>Skriv enten måleenheden under titlen eller øverst til venstre hvor y-aksen ender.</a:t>
                      </a:r>
                      <a:br>
                        <a:rPr lang="da-DK" sz="800" b="0" baseline="0" dirty="0" smtClean="0">
                          <a:latin typeface="+mn-lt"/>
                        </a:rPr>
                      </a:br>
                      <a:endParaRPr lang="da-DK" sz="8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b="1" baseline="0" dirty="0" smtClean="0">
                          <a:latin typeface="Verdana" pitchFamily="34" charset="0"/>
                        </a:rPr>
                        <a:t>Navn på linjerne</a:t>
                      </a:r>
                      <a:br>
                        <a:rPr lang="da-DK" sz="800" b="1" baseline="0" dirty="0" smtClean="0">
                          <a:latin typeface="Verdana" pitchFamily="34" charset="0"/>
                        </a:rPr>
                      </a:br>
                      <a:r>
                        <a:rPr lang="da-DK" sz="800" baseline="0" dirty="0" smtClean="0">
                          <a:latin typeface="Verdana" pitchFamily="34" charset="0"/>
                        </a:rPr>
                        <a:t>Undgå at bruge en signaturforklaring i bunden hvis muligt. Skriv i stedet navnet på datapunktet meget tæt på den enkelte linje.</a:t>
                      </a:r>
                    </a:p>
                    <a:p>
                      <a:pPr marL="228600" indent="-228600">
                        <a:buFont typeface="+mj-lt"/>
                        <a:buAutoNum type="arabicPeriod"/>
                      </a:pPr>
                      <a:endParaRPr lang="da-DK" sz="1100" b="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600" dirty="0">
                        <a:latin typeface="+mn-lt"/>
                      </a:endParaRP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latin typeface="+mn-lt"/>
                      </a:endParaRP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Pas på med</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dirty="0" smtClean="0">
                          <a:ln>
                            <a:noFill/>
                          </a:ln>
                          <a:effectLst/>
                          <a:latin typeface="+mn-lt"/>
                        </a:rPr>
                        <a:t>Udviklingen i summen af linjer er svær at følge. Brug her </a:t>
                      </a:r>
                      <a:r>
                        <a:rPr kumimoji="0" lang="da-DK" sz="800" i="0" strike="noStrike" cap="none" normalizeH="0" dirty="0" err="1" smtClean="0">
                          <a:ln>
                            <a:noFill/>
                          </a:ln>
                          <a:effectLst/>
                          <a:latin typeface="+mn-lt"/>
                        </a:rPr>
                        <a:t>stacked</a:t>
                      </a:r>
                      <a:r>
                        <a:rPr kumimoji="0" lang="da-DK" sz="800" i="0" strike="noStrike" cap="none" normalizeH="0" dirty="0" smtClean="0">
                          <a:ln>
                            <a:noFill/>
                          </a:ln>
                          <a:effectLst/>
                          <a:latin typeface="+mn-lt"/>
                        </a:rPr>
                        <a:t> line-</a:t>
                      </a:r>
                      <a:r>
                        <a:rPr kumimoji="0" lang="da-DK" sz="800" i="0" strike="noStrike" cap="none" normalizeH="0" dirty="0" err="1" smtClean="0">
                          <a:ln>
                            <a:noFill/>
                          </a:ln>
                          <a:effectLst/>
                          <a:latin typeface="+mn-lt"/>
                        </a:rPr>
                        <a:t>chart</a:t>
                      </a:r>
                      <a:r>
                        <a:rPr kumimoji="0" lang="da-DK" sz="800" i="0" strike="noStrike" cap="none" normalizeH="0" dirty="0" smtClean="0">
                          <a:ln>
                            <a:noFill/>
                          </a:ln>
                          <a:effectLst/>
                          <a:latin typeface="+mn-lt"/>
                        </a:rPr>
                        <a:t> </a:t>
                      </a:r>
                      <a:r>
                        <a:rPr kumimoji="0" lang="da-DK" sz="800" i="0" strike="noStrike" cap="none" normalizeH="0" baseline="0" dirty="0" smtClean="0">
                          <a:ln>
                            <a:noFill/>
                          </a:ln>
                          <a:effectLst/>
                          <a:latin typeface="+mn-lt"/>
                        </a:rPr>
                        <a:t>med fyld  (nederste eksempel).  Vær dog meget opmærksom på at læseren vanskeligt kan læse udviklingen i andet end den nederste linje.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Brug kun når det er interval- eller ratio-skaleret data. Alt andet vil forvirre.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Brug en ikke til at have andet end tid på x-aksen, da det vil forvirre læseren.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Hvis graferne krydser meget kan det være svært at læse. Overvej da et </a:t>
                      </a:r>
                      <a:r>
                        <a:rPr kumimoji="0" lang="da-DK" sz="800" i="0" strike="noStrike" cap="none" normalizeH="0" baseline="0" dirty="0" err="1" smtClean="0">
                          <a:ln>
                            <a:noFill/>
                          </a:ln>
                          <a:effectLst/>
                          <a:latin typeface="+mn-lt"/>
                        </a:rPr>
                        <a:t>column-chart</a:t>
                      </a: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Hvis dataserierne er meget ens (ligger tæt) er det svært at adskille. Overvej da et </a:t>
                      </a:r>
                      <a:r>
                        <a:rPr kumimoji="0" lang="da-DK" sz="800" i="0" strike="noStrike" cap="none" normalizeH="0" baseline="0" dirty="0" err="1" smtClean="0">
                          <a:ln>
                            <a:noFill/>
                          </a:ln>
                          <a:effectLst/>
                          <a:latin typeface="+mn-lt"/>
                        </a:rPr>
                        <a:t>column-chart</a:t>
                      </a:r>
                      <a:r>
                        <a:rPr kumimoji="0" lang="da-DK" sz="800" i="0" strike="noStrike" cap="none" normalizeH="0" baseline="0" dirty="0" smtClean="0">
                          <a:ln>
                            <a:noFill/>
                          </a:ln>
                          <a:effectLst/>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5" name="Tekstboks 4"/>
          <p:cNvSpPr txBox="1"/>
          <p:nvPr/>
        </p:nvSpPr>
        <p:spPr>
          <a:xfrm>
            <a:off x="755576" y="5877272"/>
            <a:ext cx="2448272" cy="215444"/>
          </a:xfrm>
          <a:prstGeom prst="rect">
            <a:avLst/>
          </a:prstGeom>
          <a:noFill/>
        </p:spPr>
        <p:txBody>
          <a:bodyPr wrap="square" lIns="0" tIns="0" rIns="0" bIns="0" rtlCol="0">
            <a:spAutoFit/>
          </a:bodyPr>
          <a:lstStyle/>
          <a:p>
            <a:pPr marL="268288" indent="-268288"/>
            <a:r>
              <a:rPr lang="da-DK" sz="700" dirty="0" smtClean="0"/>
              <a:t>Note: Mangler formalia rundt om diagrammet (eks</a:t>
            </a:r>
            <a:r>
              <a:rPr lang="da-DK" sz="700" dirty="0"/>
              <a:t>. måleenheder og titler).</a:t>
            </a:r>
            <a:endParaRPr lang="da-DK" sz="700" dirty="0" smtClean="0"/>
          </a:p>
        </p:txBody>
      </p:sp>
      <p:graphicFrame>
        <p:nvGraphicFramePr>
          <p:cNvPr id="22" name="Objekt 21"/>
          <p:cNvGraphicFramePr>
            <a:graphicFrameLocks/>
          </p:cNvGraphicFramePr>
          <p:nvPr>
            <p:custDataLst>
              <p:tags r:id="rId4"/>
            </p:custDataLst>
            <p:extLst>
              <p:ext uri="{D42A27DB-BD31-4B8C-83A1-F6EECF244321}">
                <p14:modId xmlns:p14="http://schemas.microsoft.com/office/powerpoint/2010/main" val="198447307"/>
              </p:ext>
            </p:extLst>
          </p:nvPr>
        </p:nvGraphicFramePr>
        <p:xfrm>
          <a:off x="1066801" y="1790701"/>
          <a:ext cx="1962057" cy="2190603"/>
        </p:xfrm>
        <a:graphic>
          <a:graphicData uri="http://schemas.openxmlformats.org/presentationml/2006/ole">
            <mc:AlternateContent xmlns:mc="http://schemas.openxmlformats.org/markup-compatibility/2006">
              <mc:Choice xmlns:v="urn:schemas-microsoft-com:vml" Requires="v">
                <p:oleObj spid="_x0000_s26735" name="Diagram" r:id="rId31" imgW="1962057" imgH="2190603" progId="MSGraph.Chart.8">
                  <p:embed followColorScheme="full"/>
                </p:oleObj>
              </mc:Choice>
              <mc:Fallback>
                <p:oleObj name="Diagram" r:id="rId31" imgW="1962057" imgH="2190603" progId="MSGraph.Chart.8">
                  <p:embed followColorScheme="full"/>
                  <p:pic>
                    <p:nvPicPr>
                      <p:cNvPr id="0" name="Picture 105"/>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66801" y="1790701"/>
                        <a:ext cx="1962057" cy="21906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ktangel 8"/>
          <p:cNvSpPr/>
          <p:nvPr>
            <p:custDataLst>
              <p:tags r:id="rId5"/>
            </p:custDataLst>
          </p:nvPr>
        </p:nvSpPr>
        <p:spPr bwMode="gray">
          <a:xfrm>
            <a:off x="1004888" y="371316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4DCD1C8E-2FF7-436B-A28E-925703EEC595}" type="datetime'''''''''''''''''''''''''''''''0'''''''''''''''''''''''">
              <a:rPr lang="en-US" sz="1400"/>
              <a:pPr algn="r" fontAlgn="base">
                <a:spcBef>
                  <a:spcPct val="0"/>
                </a:spcBef>
                <a:spcAft>
                  <a:spcPct val="0"/>
                </a:spcAft>
              </a:pPr>
              <a:t>0</a:t>
            </a:fld>
            <a:endParaRPr kumimoji="0" lang="da-DK" sz="1400" strike="noStrike" cap="none" normalizeH="0" dirty="0" err="1" smtClean="0">
              <a:ln>
                <a:noFill/>
              </a:ln>
              <a:effectLst/>
              <a:sym typeface="+mn-lt"/>
            </a:endParaRPr>
          </a:p>
        </p:txBody>
      </p:sp>
      <p:sp>
        <p:nvSpPr>
          <p:cNvPr id="26" name="Rektangel 25"/>
          <p:cNvSpPr/>
          <p:nvPr>
            <p:custDataLst>
              <p:tags r:id="rId6"/>
            </p:custDataLst>
          </p:nvPr>
        </p:nvSpPr>
        <p:spPr bwMode="gray">
          <a:xfrm>
            <a:off x="1004888" y="192246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8F6EE7EA-EFC6-42A6-B574-44E1A6B43AEB}" type="datetime'''''''''''''''''''6'''''''''''">
              <a:rPr lang="en-US" sz="1400">
                <a:sym typeface="+mn-lt"/>
              </a:rPr>
              <a:pPr algn="r" fontAlgn="base">
                <a:spcBef>
                  <a:spcPct val="0"/>
                </a:spcBef>
                <a:spcAft>
                  <a:spcPct val="0"/>
                </a:spcAft>
              </a:pPr>
              <a:t>6</a:t>
            </a:fld>
            <a:endParaRPr kumimoji="0" lang="da-DK" sz="1400" strike="noStrike" cap="none" normalizeH="0" dirty="0" err="1" smtClean="0">
              <a:ln>
                <a:noFill/>
              </a:ln>
              <a:effectLst/>
              <a:sym typeface="+mn-lt"/>
            </a:endParaRPr>
          </a:p>
        </p:txBody>
      </p:sp>
      <p:sp>
        <p:nvSpPr>
          <p:cNvPr id="8" name="Rektangel 7"/>
          <p:cNvSpPr/>
          <p:nvPr>
            <p:custDataLst>
              <p:tags r:id="rId7"/>
            </p:custDataLst>
          </p:nvPr>
        </p:nvSpPr>
        <p:spPr bwMode="gray">
          <a:xfrm>
            <a:off x="2622550" y="3981450"/>
            <a:ext cx="4508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0AFC3DD7-4BCF-4428-A9EC-8FFDCC8B0789}" type="datetime'''''''''''20''''''''''''''''''1''''3'''''''''''">
              <a:rPr lang="en-US" sz="1400">
                <a:sym typeface="+mn-lt"/>
              </a:rPr>
              <a:pPr algn="ctr" fontAlgn="base">
                <a:spcBef>
                  <a:spcPct val="0"/>
                </a:spcBef>
                <a:spcAft>
                  <a:spcPct val="0"/>
                </a:spcAft>
              </a:pPr>
              <a:t>2013</a:t>
            </a:fld>
            <a:endParaRPr kumimoji="0" lang="da-DK" sz="1400" strike="noStrike" cap="none" normalizeH="0" dirty="0" err="1" smtClean="0">
              <a:ln>
                <a:noFill/>
              </a:ln>
              <a:effectLst/>
              <a:sym typeface="+mn-lt"/>
            </a:endParaRPr>
          </a:p>
        </p:txBody>
      </p:sp>
      <p:sp>
        <p:nvSpPr>
          <p:cNvPr id="14" name="Rektangel 13"/>
          <p:cNvSpPr/>
          <p:nvPr>
            <p:custDataLst>
              <p:tags r:id="rId8"/>
            </p:custDataLst>
          </p:nvPr>
        </p:nvSpPr>
        <p:spPr bwMode="gray">
          <a:xfrm>
            <a:off x="1004888" y="311308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A952BABB-C4E0-4959-9EC1-CC8797063B7A}" type="datetime'''''''''''''''''''''''''''''''''2'''''''">
              <a:rPr lang="en-US" sz="1400"/>
              <a:pPr algn="r" fontAlgn="base">
                <a:spcBef>
                  <a:spcPct val="0"/>
                </a:spcBef>
                <a:spcAft>
                  <a:spcPct val="0"/>
                </a:spcAft>
              </a:pPr>
              <a:t>2</a:t>
            </a:fld>
            <a:endParaRPr kumimoji="0" lang="da-DK" sz="1400" strike="noStrike" cap="none" normalizeH="0" dirty="0" err="1" smtClean="0">
              <a:ln>
                <a:noFill/>
              </a:ln>
              <a:effectLst/>
              <a:sym typeface="+mn-lt"/>
            </a:endParaRPr>
          </a:p>
        </p:txBody>
      </p:sp>
      <p:sp>
        <p:nvSpPr>
          <p:cNvPr id="6" name="Rektangel 5"/>
          <p:cNvSpPr/>
          <p:nvPr>
            <p:custDataLst>
              <p:tags r:id="rId9"/>
            </p:custDataLst>
          </p:nvPr>
        </p:nvSpPr>
        <p:spPr bwMode="gray">
          <a:xfrm>
            <a:off x="1831975" y="3981450"/>
            <a:ext cx="4508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8849BB14-144F-44B1-A11F-51931E745F09}" type="datetime'''''''''''2''''''''''''0''''''''''''''''''1''''''''''2'">
              <a:rPr lang="en-US" sz="1400">
                <a:sym typeface="+mn-lt"/>
              </a:rPr>
              <a:pPr algn="ctr" fontAlgn="base">
                <a:spcBef>
                  <a:spcPct val="0"/>
                </a:spcBef>
                <a:spcAft>
                  <a:spcPct val="0"/>
                </a:spcAft>
              </a:pPr>
              <a:t>2012</a:t>
            </a:fld>
            <a:endParaRPr kumimoji="0" lang="da-DK" sz="1400" strike="noStrike" cap="none" normalizeH="0" dirty="0" err="1" smtClean="0">
              <a:ln>
                <a:noFill/>
              </a:ln>
              <a:effectLst/>
              <a:sym typeface="+mn-lt"/>
            </a:endParaRPr>
          </a:p>
        </p:txBody>
      </p:sp>
      <p:sp>
        <p:nvSpPr>
          <p:cNvPr id="16" name="Rektangel 15"/>
          <p:cNvSpPr/>
          <p:nvPr>
            <p:custDataLst>
              <p:tags r:id="rId10"/>
            </p:custDataLst>
          </p:nvPr>
        </p:nvSpPr>
        <p:spPr bwMode="gray">
          <a:xfrm>
            <a:off x="1004888" y="281781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56ED464B-6813-4171-BD38-D59EBDE63E63}" type="datetime'3'''">
              <a:rPr lang="en-US" sz="1400"/>
              <a:pPr algn="r" fontAlgn="base">
                <a:spcBef>
                  <a:spcPct val="0"/>
                </a:spcBef>
                <a:spcAft>
                  <a:spcPct val="0"/>
                </a:spcAft>
              </a:pPr>
              <a:t>3</a:t>
            </a:fld>
            <a:endParaRPr kumimoji="0" lang="da-DK" sz="1400" strike="noStrike" cap="none" normalizeH="0" dirty="0" err="1" smtClean="0">
              <a:ln>
                <a:noFill/>
              </a:ln>
              <a:effectLst/>
              <a:sym typeface="+mn-lt"/>
            </a:endParaRPr>
          </a:p>
        </p:txBody>
      </p:sp>
      <p:sp>
        <p:nvSpPr>
          <p:cNvPr id="12" name="Rektangel 11"/>
          <p:cNvSpPr/>
          <p:nvPr>
            <p:custDataLst>
              <p:tags r:id="rId11"/>
            </p:custDataLst>
          </p:nvPr>
        </p:nvSpPr>
        <p:spPr bwMode="gray">
          <a:xfrm>
            <a:off x="1004888" y="341788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2D252F23-15C1-4D0C-BB9C-E060E94A2EDC}" type="datetime'''''''''''''''''''''''''''1'''''''''''''''''''''''''''''''">
              <a:rPr lang="en-US" sz="1400"/>
              <a:pPr algn="r" fontAlgn="base">
                <a:spcBef>
                  <a:spcPct val="0"/>
                </a:spcBef>
                <a:spcAft>
                  <a:spcPct val="0"/>
                </a:spcAft>
              </a:pPr>
              <a:t>1</a:t>
            </a:fld>
            <a:endParaRPr kumimoji="0" lang="da-DK" sz="1400" strike="noStrike" cap="none" normalizeH="0" dirty="0" err="1" smtClean="0">
              <a:ln>
                <a:noFill/>
              </a:ln>
              <a:effectLst/>
              <a:sym typeface="+mn-lt"/>
            </a:endParaRPr>
          </a:p>
        </p:txBody>
      </p:sp>
      <p:sp>
        <p:nvSpPr>
          <p:cNvPr id="20" name="Rektangel 19"/>
          <p:cNvSpPr/>
          <p:nvPr>
            <p:custDataLst>
              <p:tags r:id="rId12"/>
            </p:custDataLst>
          </p:nvPr>
        </p:nvSpPr>
        <p:spPr bwMode="gray">
          <a:xfrm>
            <a:off x="1004888" y="221773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D8BD549F-D569-44ED-B5F0-468C157B92D0}" type="datetime'''''''''''''''''5'''''''''''''''''''''''''">
              <a:rPr lang="en-US" sz="1400"/>
              <a:pPr algn="r" fontAlgn="base">
                <a:spcBef>
                  <a:spcPct val="0"/>
                </a:spcBef>
                <a:spcAft>
                  <a:spcPct val="0"/>
                </a:spcAft>
              </a:pPr>
              <a:t>5</a:t>
            </a:fld>
            <a:endParaRPr kumimoji="0" lang="da-DK" sz="1400" strike="noStrike" cap="none" normalizeH="0" dirty="0" err="1" smtClean="0">
              <a:ln>
                <a:noFill/>
              </a:ln>
              <a:effectLst/>
              <a:sym typeface="+mn-lt"/>
            </a:endParaRPr>
          </a:p>
        </p:txBody>
      </p:sp>
      <p:sp>
        <p:nvSpPr>
          <p:cNvPr id="18" name="Rektangel 17"/>
          <p:cNvSpPr/>
          <p:nvPr>
            <p:custDataLst>
              <p:tags r:id="rId13"/>
            </p:custDataLst>
          </p:nvPr>
        </p:nvSpPr>
        <p:spPr bwMode="gray">
          <a:xfrm>
            <a:off x="1004888" y="252253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5EA448AD-A8A3-4B39-9F00-F2416DF11A85}" type="datetime'''''''''''''''''''''''''''''''''''''''''''4'''''''''''''''''''">
              <a:rPr lang="en-US" sz="1400"/>
              <a:pPr algn="r" fontAlgn="base">
                <a:spcBef>
                  <a:spcPct val="0"/>
                </a:spcBef>
                <a:spcAft>
                  <a:spcPct val="0"/>
                </a:spcAft>
              </a:pPr>
              <a:t>4</a:t>
            </a:fld>
            <a:endParaRPr kumimoji="0" lang="da-DK" sz="1400" strike="noStrike" cap="none" normalizeH="0" dirty="0" err="1" smtClean="0">
              <a:ln>
                <a:noFill/>
              </a:ln>
              <a:effectLst/>
              <a:sym typeface="+mn-lt"/>
            </a:endParaRPr>
          </a:p>
        </p:txBody>
      </p:sp>
      <p:sp>
        <p:nvSpPr>
          <p:cNvPr id="4" name="Rektangel 3"/>
          <p:cNvSpPr/>
          <p:nvPr>
            <p:custDataLst>
              <p:tags r:id="rId14"/>
            </p:custDataLst>
          </p:nvPr>
        </p:nvSpPr>
        <p:spPr bwMode="gray">
          <a:xfrm>
            <a:off x="1031875" y="3981450"/>
            <a:ext cx="4508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CD8F2BCF-EE49-4B0F-8D06-E862ACD2BF8D}" type="datetime'''''2''''''01''''''''''''''''''''''''''''''''''''1'''''''''''">
              <a:rPr lang="en-US" sz="1400">
                <a:sym typeface="+mn-lt"/>
              </a:rPr>
              <a:pPr algn="ctr" fontAlgn="base">
                <a:spcBef>
                  <a:spcPct val="0"/>
                </a:spcBef>
                <a:spcAft>
                  <a:spcPct val="0"/>
                </a:spcAft>
              </a:pPr>
              <a:t>2011</a:t>
            </a:fld>
            <a:endParaRPr kumimoji="0" lang="da-DK" sz="1400" strike="noStrike" cap="none" normalizeH="0" dirty="0" err="1" smtClean="0">
              <a:ln>
                <a:noFill/>
              </a:ln>
              <a:effectLst/>
              <a:sym typeface="+mn-lt"/>
            </a:endParaRPr>
          </a:p>
        </p:txBody>
      </p:sp>
      <p:sp>
        <p:nvSpPr>
          <p:cNvPr id="23" name="Rektangel 22"/>
          <p:cNvSpPr/>
          <p:nvPr>
            <p:custDataLst>
              <p:tags r:id="rId15"/>
            </p:custDataLst>
          </p:nvPr>
        </p:nvSpPr>
        <p:spPr bwMode="auto">
          <a:xfrm>
            <a:off x="3071813" y="2760663"/>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56300C62-71D1-42C2-9867-5975C55C7633}" type="datetime'''''''A'''''''''''''''''''''''''''''''''''''''''''''''''''">
              <a:rPr lang="en-US" sz="1400"/>
              <a:pPr fontAlgn="base">
                <a:spcBef>
                  <a:spcPct val="0"/>
                </a:spcBef>
                <a:spcAft>
                  <a:spcPct val="0"/>
                </a:spcAft>
              </a:pPr>
              <a:t>A</a:t>
            </a:fld>
            <a:endParaRPr kumimoji="0" lang="da-DK" sz="1400" strike="noStrike" cap="none" normalizeH="0" dirty="0" err="1" smtClean="0">
              <a:ln>
                <a:noFill/>
              </a:ln>
              <a:effectLst/>
              <a:sym typeface="+mn-lt"/>
            </a:endParaRPr>
          </a:p>
        </p:txBody>
      </p:sp>
      <p:sp>
        <p:nvSpPr>
          <p:cNvPr id="24" name="Rektangel 23"/>
          <p:cNvSpPr/>
          <p:nvPr>
            <p:custDataLst>
              <p:tags r:id="rId16"/>
            </p:custDataLst>
          </p:nvPr>
        </p:nvSpPr>
        <p:spPr bwMode="auto">
          <a:xfrm>
            <a:off x="3071813" y="3113088"/>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A770EE30-0037-44F0-9C18-EB7FFBD6FE4E}" type="datetime'''''''''''''''B'''''''''''''''''''''''''''''">
              <a:rPr lang="en-US" sz="1400"/>
              <a:pPr fontAlgn="base">
                <a:spcBef>
                  <a:spcPct val="0"/>
                </a:spcBef>
                <a:spcAft>
                  <a:spcPct val="0"/>
                </a:spcAft>
              </a:pPr>
              <a:t>B</a:t>
            </a:fld>
            <a:endParaRPr kumimoji="0" lang="da-DK" sz="1400" strike="noStrike" cap="none" normalizeH="0" dirty="0" err="1" smtClean="0">
              <a:ln>
                <a:noFill/>
              </a:ln>
              <a:effectLst/>
              <a:sym typeface="+mn-lt"/>
            </a:endParaRPr>
          </a:p>
        </p:txBody>
      </p:sp>
      <p:graphicFrame>
        <p:nvGraphicFramePr>
          <p:cNvPr id="38" name="Objekt 37"/>
          <p:cNvGraphicFramePr>
            <a:graphicFrameLocks/>
          </p:cNvGraphicFramePr>
          <p:nvPr>
            <p:custDataLst>
              <p:tags r:id="rId17"/>
            </p:custDataLst>
            <p:extLst>
              <p:ext uri="{D42A27DB-BD31-4B8C-83A1-F6EECF244321}">
                <p14:modId xmlns:p14="http://schemas.microsoft.com/office/powerpoint/2010/main" val="3390836513"/>
              </p:ext>
            </p:extLst>
          </p:nvPr>
        </p:nvGraphicFramePr>
        <p:xfrm>
          <a:off x="1066799" y="4381500"/>
          <a:ext cx="1895484" cy="1095302"/>
        </p:xfrm>
        <a:graphic>
          <a:graphicData uri="http://schemas.openxmlformats.org/presentationml/2006/ole">
            <mc:AlternateContent xmlns:mc="http://schemas.openxmlformats.org/markup-compatibility/2006">
              <mc:Choice xmlns:v="urn:schemas-microsoft-com:vml" Requires="v">
                <p:oleObj spid="_x0000_s26736" name="Diagram" r:id="rId33" imgW="1895484" imgH="1095302" progId="MSGraph.Chart.8">
                  <p:embed followColorScheme="full"/>
                </p:oleObj>
              </mc:Choice>
              <mc:Fallback>
                <p:oleObj name="Diagram" r:id="rId33" imgW="1895484" imgH="1095302" progId="MSGraph.Chart.8">
                  <p:embed followColorScheme="full"/>
                  <p:pic>
                    <p:nvPicPr>
                      <p:cNvPr id="0" name="Picture 106"/>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066799" y="4381500"/>
                        <a:ext cx="1895484" cy="10953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Rektangel 26"/>
          <p:cNvSpPr/>
          <p:nvPr>
            <p:custDataLst>
              <p:tags r:id="rId18"/>
            </p:custDataLst>
          </p:nvPr>
        </p:nvSpPr>
        <p:spPr bwMode="gray">
          <a:xfrm>
            <a:off x="985838" y="526573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1587D94C-D3A5-45CA-8950-5B8E41710443}" type="datetime'''''''''0'''''''''''''">
              <a:rPr lang="en-US" sz="1400">
                <a:sym typeface="+mn-lt"/>
              </a:rPr>
              <a:pPr algn="r" fontAlgn="base">
                <a:spcBef>
                  <a:spcPct val="0"/>
                </a:spcBef>
                <a:spcAft>
                  <a:spcPct val="0"/>
                </a:spcAft>
              </a:pPr>
              <a:t>0</a:t>
            </a:fld>
            <a:endParaRPr kumimoji="0" lang="da-DK" sz="1400" strike="noStrike" cap="none" normalizeH="0" dirty="0" err="1" smtClean="0">
              <a:ln>
                <a:noFill/>
              </a:ln>
              <a:effectLst/>
              <a:sym typeface="+mn-lt"/>
            </a:endParaRPr>
          </a:p>
        </p:txBody>
      </p:sp>
      <p:sp>
        <p:nvSpPr>
          <p:cNvPr id="44" name="Rektangel 43"/>
          <p:cNvSpPr/>
          <p:nvPr>
            <p:custDataLst>
              <p:tags r:id="rId19"/>
            </p:custDataLst>
          </p:nvPr>
        </p:nvSpPr>
        <p:spPr bwMode="gray">
          <a:xfrm>
            <a:off x="985838" y="483711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6612C599-C0C5-47C2-A98D-693A47026ED5}" type="datetime'''''''''''''''5'''''''''''''''''''''''''''''''">
              <a:rPr lang="en-US" sz="1400">
                <a:sym typeface="+mn-lt"/>
              </a:rPr>
              <a:pPr algn="r" fontAlgn="base">
                <a:spcBef>
                  <a:spcPct val="0"/>
                </a:spcBef>
                <a:spcAft>
                  <a:spcPct val="0"/>
                </a:spcAft>
              </a:pPr>
              <a:t>5</a:t>
            </a:fld>
            <a:endParaRPr kumimoji="0" lang="da-DK" sz="1400" strike="noStrike" cap="none" normalizeH="0" dirty="0" err="1" smtClean="0">
              <a:ln>
                <a:noFill/>
              </a:ln>
              <a:effectLst/>
              <a:sym typeface="+mn-lt"/>
            </a:endParaRPr>
          </a:p>
        </p:txBody>
      </p:sp>
      <p:sp>
        <p:nvSpPr>
          <p:cNvPr id="37" name="Rektangel 36"/>
          <p:cNvSpPr/>
          <p:nvPr>
            <p:custDataLst>
              <p:tags r:id="rId20"/>
            </p:custDataLst>
          </p:nvPr>
        </p:nvSpPr>
        <p:spPr bwMode="gray">
          <a:xfrm>
            <a:off x="873125" y="4398963"/>
            <a:ext cx="225425"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3E3FDC2A-634C-4305-A75C-3E25EC147666}" type="datetime'''''''''''''''''''''''''''''''''10'''''''''">
              <a:rPr lang="en-US" sz="1400">
                <a:sym typeface="+mn-lt"/>
              </a:rPr>
              <a:pPr algn="r" fontAlgn="base">
                <a:spcBef>
                  <a:spcPct val="0"/>
                </a:spcBef>
                <a:spcAft>
                  <a:spcPct val="0"/>
                </a:spcAft>
              </a:pPr>
              <a:t>10</a:t>
            </a:fld>
            <a:endParaRPr kumimoji="0" lang="da-DK" sz="1400" strike="noStrike" cap="none" normalizeH="0" dirty="0" err="1" smtClean="0">
              <a:ln>
                <a:noFill/>
              </a:ln>
              <a:effectLst/>
              <a:sym typeface="+mn-lt"/>
            </a:endParaRPr>
          </a:p>
        </p:txBody>
      </p:sp>
      <p:cxnSp>
        <p:nvCxnSpPr>
          <p:cNvPr id="45" name="Lige forbindelse 44"/>
          <p:cNvCxnSpPr/>
          <p:nvPr>
            <p:custDataLst>
              <p:tags r:id="rId21"/>
            </p:custDataLst>
          </p:nvPr>
        </p:nvCxnSpPr>
        <p:spPr bwMode="auto">
          <a:xfrm flipH="1">
            <a:off x="2909888" y="5189538"/>
            <a:ext cx="77787" cy="96837"/>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43" name="Rektangel 42"/>
          <p:cNvSpPr/>
          <p:nvPr>
            <p:custDataLst>
              <p:tags r:id="rId22"/>
            </p:custDataLst>
          </p:nvPr>
        </p:nvSpPr>
        <p:spPr bwMode="auto">
          <a:xfrm>
            <a:off x="3013075" y="5083175"/>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DC29E044-526B-446F-BAEF-CDB3A0A3AEA8}" type="datetime'''B'''''''''''''''''''''''''''''''''''''">
              <a:rPr lang="en-US" sz="1400"/>
              <a:pPr fontAlgn="base">
                <a:spcBef>
                  <a:spcPct val="0"/>
                </a:spcBef>
                <a:spcAft>
                  <a:spcPct val="0"/>
                </a:spcAft>
              </a:pPr>
              <a:t>B</a:t>
            </a:fld>
            <a:endParaRPr kumimoji="0" lang="da-DK" sz="1400" strike="noStrike" cap="none" normalizeH="0" dirty="0" err="1" smtClean="0">
              <a:ln>
                <a:noFill/>
              </a:ln>
              <a:effectLst/>
              <a:sym typeface="+mn-lt"/>
            </a:endParaRPr>
          </a:p>
        </p:txBody>
      </p:sp>
      <p:sp>
        <p:nvSpPr>
          <p:cNvPr id="42" name="Rektangel 41"/>
          <p:cNvSpPr/>
          <p:nvPr>
            <p:custDataLst>
              <p:tags r:id="rId23"/>
            </p:custDataLst>
          </p:nvPr>
        </p:nvSpPr>
        <p:spPr bwMode="auto">
          <a:xfrm>
            <a:off x="3013075" y="4819650"/>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fld id="{9054136D-BAF1-4F78-BA4B-D2FABD41C449}" type="datetime'''''''''''''''''''''''''''''''A'">
              <a:rPr lang="en-US" sz="1400"/>
              <a:pPr fontAlgn="base">
                <a:spcBef>
                  <a:spcPct val="0"/>
                </a:spcBef>
                <a:spcAft>
                  <a:spcPct val="0"/>
                </a:spcAft>
              </a:pPr>
              <a:t>A</a:t>
            </a:fld>
            <a:endParaRPr kumimoji="0" lang="da-DK" sz="1400" strike="noStrike" cap="none" normalizeH="0" dirty="0" err="1" smtClean="0">
              <a:ln>
                <a:noFill/>
              </a:ln>
              <a:effectLst/>
              <a:sym typeface="+mn-lt"/>
            </a:endParaRPr>
          </a:p>
        </p:txBody>
      </p:sp>
      <p:sp>
        <p:nvSpPr>
          <p:cNvPr id="41" name="Rektangel 40"/>
          <p:cNvSpPr/>
          <p:nvPr>
            <p:custDataLst>
              <p:tags r:id="rId24"/>
            </p:custDataLst>
          </p:nvPr>
        </p:nvSpPr>
        <p:spPr bwMode="auto">
          <a:xfrm>
            <a:off x="2635250" y="5534025"/>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226EAC9D-F84A-4311-99CE-F93AC1BA9ED9}" type="datetime'20''''''''''''''''''''''''''''''''1''3'''''''''''''''''''''''">
              <a:rPr lang="en-US" sz="1400">
                <a:sym typeface="+mn-lt"/>
              </a:rPr>
              <a:pPr algn="ctr" fontAlgn="base">
                <a:spcBef>
                  <a:spcPct val="0"/>
                </a:spcBef>
                <a:spcAft>
                  <a:spcPct val="0"/>
                </a:spcAft>
              </a:pPr>
              <a:t>2013</a:t>
            </a:fld>
            <a:endParaRPr kumimoji="0" lang="da-DK" sz="1400" strike="noStrike" cap="none" normalizeH="0" dirty="0" err="1" smtClean="0">
              <a:ln>
                <a:noFill/>
              </a:ln>
              <a:effectLst/>
              <a:sym typeface="+mn-lt"/>
            </a:endParaRPr>
          </a:p>
        </p:txBody>
      </p:sp>
      <p:sp>
        <p:nvSpPr>
          <p:cNvPr id="40" name="Rektangel 39"/>
          <p:cNvSpPr/>
          <p:nvPr>
            <p:custDataLst>
              <p:tags r:id="rId25"/>
            </p:custDataLst>
          </p:nvPr>
        </p:nvSpPr>
        <p:spPr bwMode="auto">
          <a:xfrm>
            <a:off x="1825625" y="5534025"/>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90EFC47E-174A-4F26-95DC-698EBBD4AFC2}" type="datetime'''''''''2''0''''''''''''''''''''''1''''''''2'''''''''''''''''">
              <a:rPr lang="en-US" sz="1400">
                <a:sym typeface="+mn-lt"/>
              </a:rPr>
              <a:pPr algn="ctr" fontAlgn="base">
                <a:spcBef>
                  <a:spcPct val="0"/>
                </a:spcBef>
                <a:spcAft>
                  <a:spcPct val="0"/>
                </a:spcAft>
              </a:pPr>
              <a:t>2012</a:t>
            </a:fld>
            <a:endParaRPr kumimoji="0" lang="da-DK" sz="1400" strike="noStrike" cap="none" normalizeH="0" dirty="0" err="1" smtClean="0">
              <a:ln>
                <a:noFill/>
              </a:ln>
              <a:effectLst/>
              <a:sym typeface="+mn-lt"/>
            </a:endParaRPr>
          </a:p>
        </p:txBody>
      </p:sp>
      <p:sp>
        <p:nvSpPr>
          <p:cNvPr id="39" name="Rektangel 38"/>
          <p:cNvSpPr/>
          <p:nvPr>
            <p:custDataLst>
              <p:tags r:id="rId26"/>
            </p:custDataLst>
          </p:nvPr>
        </p:nvSpPr>
        <p:spPr bwMode="auto">
          <a:xfrm>
            <a:off x="1006475" y="5534025"/>
            <a:ext cx="463550"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square" lIns="0" tIns="0" rIns="0" bIns="0" numCol="1" rtlCol="0" anchor="t" anchorCtr="0" compatLnSpc="1">
            <a:prstTxWarp prst="textNoShape">
              <a:avLst/>
            </a:prstTxWarp>
          </a:bodyPr>
          <a:lstStyle/>
          <a:p>
            <a:pPr algn="ctr" fontAlgn="base">
              <a:spcBef>
                <a:spcPct val="0"/>
              </a:spcBef>
              <a:spcAft>
                <a:spcPct val="0"/>
              </a:spcAft>
            </a:pPr>
            <a:fld id="{5DA3698C-0BB6-40FC-8EFB-5ECDA36BA2E9}" type="datetime'''''2''''''''0''''''''''''''''''''''''''1''''''''''''1'''''">
              <a:rPr lang="en-US" sz="1400">
                <a:sym typeface="+mn-lt"/>
              </a:rPr>
              <a:pPr algn="ctr" fontAlgn="base">
                <a:spcBef>
                  <a:spcPct val="0"/>
                </a:spcBef>
                <a:spcAft>
                  <a:spcPct val="0"/>
                </a:spcAft>
              </a:pPr>
              <a:t>2011</a:t>
            </a:fld>
            <a:endParaRPr kumimoji="0" lang="da-DK" sz="1400" strike="noStrike" cap="none" normalizeH="0" dirty="0" err="1" smtClean="0">
              <a:ln>
                <a:noFill/>
              </a:ln>
              <a:effectLst/>
              <a:sym typeface="+mn-lt"/>
            </a:endParaRPr>
          </a:p>
        </p:txBody>
      </p:sp>
      <p:cxnSp>
        <p:nvCxnSpPr>
          <p:cNvPr id="46" name="Lige forbindelse 45"/>
          <p:cNvCxnSpPr/>
          <p:nvPr/>
        </p:nvCxnSpPr>
        <p:spPr bwMode="auto">
          <a:xfrm>
            <a:off x="755576" y="4293096"/>
            <a:ext cx="2448272" cy="0"/>
          </a:xfrm>
          <a:prstGeom prst="line">
            <a:avLst/>
          </a:prstGeom>
          <a:solidFill>
            <a:schemeClr val="accent2"/>
          </a:solidFill>
          <a:ln w="6350" cap="flat" cmpd="sng" algn="ctr">
            <a:solidFill>
              <a:schemeClr val="tx1"/>
            </a:solidFill>
            <a:prstDash val="dashDot"/>
            <a:round/>
            <a:headEnd type="none" w="med" len="med"/>
            <a:tailEnd type="none" w="med" len="med"/>
          </a:ln>
          <a:effectLst/>
        </p:spPr>
      </p:cxnSp>
    </p:spTree>
    <p:extLst>
      <p:ext uri="{BB962C8B-B14F-4D97-AF65-F5344CB8AC3E}">
        <p14:creationId xmlns:p14="http://schemas.microsoft.com/office/powerpoint/2010/main" val="1688223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kt 31" hidden="1"/>
          <p:cNvGraphicFramePr>
            <a:graphicFrameLocks noChangeAspect="1"/>
          </p:cNvGraphicFramePr>
          <p:nvPr>
            <p:custDataLst>
              <p:tags r:id="rId2"/>
            </p:custDataLst>
            <p:extLst>
              <p:ext uri="{D42A27DB-BD31-4B8C-83A1-F6EECF244321}">
                <p14:modId xmlns:p14="http://schemas.microsoft.com/office/powerpoint/2010/main" val="34804259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754" name="think-cell Slide" r:id="rId34" imgW="360" imgH="360" progId="TCLayout.ActiveDocument.1">
                  <p:embed/>
                </p:oleObj>
              </mc:Choice>
              <mc:Fallback>
                <p:oleObj name="think-cell Slide" r:id="rId34" imgW="360" imgH="360" progId="TCLayout.ActiveDocument.1">
                  <p:embed/>
                  <p:pic>
                    <p:nvPicPr>
                      <p:cNvPr id="0" name="Picture 100"/>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ktangel 2"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1400" u="none" strike="noStrike" cap="none" normalizeH="0" dirty="0" err="1" smtClean="0">
              <a:ln>
                <a:noFill/>
              </a:ln>
              <a:solidFill>
                <a:schemeClr val="bg1"/>
              </a:solidFill>
              <a:effectLst/>
              <a:sym typeface="+mn-lt"/>
            </a:endParaRPr>
          </a:p>
        </p:txBody>
      </p:sp>
      <p:pic>
        <p:nvPicPr>
          <p:cNvPr id="5" name="Billede 4"/>
          <p:cNvPicPr>
            <a:picLocks noChangeAspect="1"/>
          </p:cNvPicPr>
          <p:nvPr/>
        </p:nvPicPr>
        <p:blipFill rotWithShape="1">
          <a:blip r:embed="rId36" cstate="print">
            <a:clrChange>
              <a:clrFrom>
                <a:srgbClr val="FFFFFF"/>
              </a:clrFrom>
              <a:clrTo>
                <a:srgbClr val="FFFFFF">
                  <a:alpha val="0"/>
                </a:srgbClr>
              </a:clrTo>
            </a:clrChange>
          </a:blip>
          <a:srcRect l="-15" t="12200" r="86548" b="12201"/>
          <a:stretch/>
        </p:blipFill>
        <p:spPr>
          <a:xfrm>
            <a:off x="8074191" y="27030"/>
            <a:ext cx="1188937" cy="1019089"/>
          </a:xfrm>
          <a:prstGeom prst="rect">
            <a:avLst/>
          </a:prstGeom>
        </p:spPr>
      </p:pic>
      <p:sp>
        <p:nvSpPr>
          <p:cNvPr id="2" name="Titel 1"/>
          <p:cNvSpPr>
            <a:spLocks noGrp="1"/>
          </p:cNvSpPr>
          <p:nvPr>
            <p:ph type="title"/>
          </p:nvPr>
        </p:nvSpPr>
        <p:spPr>
          <a:noFill/>
        </p:spPr>
        <p:txBody>
          <a:bodyPr/>
          <a:lstStyle/>
          <a:p>
            <a:r>
              <a:rPr lang="da-DK" sz="2800" dirty="0" err="1" smtClean="0"/>
              <a:t>Scatter</a:t>
            </a:r>
            <a:r>
              <a:rPr lang="da-DK" sz="2800" dirty="0" smtClean="0"/>
              <a:t> </a:t>
            </a:r>
            <a:r>
              <a:rPr lang="da-DK" dirty="0" err="1" smtClean="0"/>
              <a:t>chart</a:t>
            </a:r>
            <a:endParaRPr lang="da-DK" dirty="0"/>
          </a:p>
        </p:txBody>
      </p:sp>
      <p:sp>
        <p:nvSpPr>
          <p:cNvPr id="7" name="Pladsholder til slidenummer 6"/>
          <p:cNvSpPr>
            <a:spLocks noGrp="1"/>
          </p:cNvSpPr>
          <p:nvPr>
            <p:ph type="sldNum" sz="quarter" idx="11"/>
          </p:nvPr>
        </p:nvSpPr>
        <p:spPr/>
        <p:txBody>
          <a:bodyPr/>
          <a:lstStyle/>
          <a:p>
            <a:fld id="{E2E1D250-0014-450E-ADD3-929C6907FF4E}" type="slidenum">
              <a:rPr lang="da-DK" smtClean="0"/>
              <a:pPr/>
              <a:t>43</a:t>
            </a:fld>
            <a:endParaRPr lang="da-DK"/>
          </a:p>
        </p:txBody>
      </p:sp>
      <p:graphicFrame>
        <p:nvGraphicFramePr>
          <p:cNvPr id="10" name="Tabel 9"/>
          <p:cNvGraphicFramePr>
            <a:graphicFrameLocks noGrp="1"/>
          </p:cNvGraphicFramePr>
          <p:nvPr>
            <p:extLst>
              <p:ext uri="{D42A27DB-BD31-4B8C-83A1-F6EECF244321}">
                <p14:modId xmlns:p14="http://schemas.microsoft.com/office/powerpoint/2010/main" val="3736135963"/>
              </p:ext>
            </p:extLst>
          </p:nvPr>
        </p:nvGraphicFramePr>
        <p:xfrm>
          <a:off x="719138" y="1628800"/>
          <a:ext cx="7920000" cy="4613312"/>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288032">
                <a:tc>
                  <a:txBody>
                    <a:bodyPr/>
                    <a:lstStyle/>
                    <a:p>
                      <a:r>
                        <a:rPr lang="da-DK" sz="1100" b="1" dirty="0" smtClean="0">
                          <a:solidFill>
                            <a:schemeClr val="bg1"/>
                          </a:solidFill>
                          <a:latin typeface="+mn-lt"/>
                        </a:rPr>
                        <a:t>Eksempler</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Godt til</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dirty="0" smtClean="0">
                          <a:solidFill>
                            <a:schemeClr val="bg1"/>
                          </a:solidFill>
                          <a:latin typeface="+mn-lt"/>
                        </a:rPr>
                        <a:t>Konstruktion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a:ln>
                          <a:noFill/>
                        </a:ln>
                        <a:solidFill>
                          <a:srgbClr val="00000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a-DK" sz="800" dirty="0" smtClean="0">
                          <a:effectLst/>
                          <a:latin typeface="+mn-lt"/>
                        </a:rPr>
                        <a:t>Super</a:t>
                      </a:r>
                      <a:r>
                        <a:rPr lang="da-DK" sz="800" baseline="0" dirty="0" smtClean="0">
                          <a:effectLst/>
                          <a:latin typeface="+mn-lt"/>
                        </a:rPr>
                        <a:t> god til at vise   korrelationer og relationer mellem data i to dimensioner</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a-DK" sz="800" baseline="0" dirty="0" smtClean="0">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a-DK" sz="800" baseline="0" dirty="0" smtClean="0">
                          <a:effectLst/>
                          <a:latin typeface="+mn-lt"/>
                        </a:rPr>
                        <a:t>Det er muligt at tilføje en tredje dimension ved at give punkterne et omfang der svarer til et tredje datapunkt (eks. omsætningsstørrelse). Dette diagram kaldes også et </a:t>
                      </a:r>
                      <a:r>
                        <a:rPr lang="en-US" sz="800" baseline="0" noProof="0" dirty="0" smtClean="0">
                          <a:effectLst/>
                          <a:latin typeface="+mn-lt"/>
                        </a:rPr>
                        <a:t>bubble-chart</a:t>
                      </a:r>
                      <a:endParaRPr lang="en-US" sz="800" noProof="0" dirty="0" smtClean="0">
                        <a:effectLst/>
                        <a:latin typeface="+mn-lt"/>
                      </a:endParaRPr>
                    </a:p>
                    <a:p>
                      <a:endParaRPr lang="da-DK" sz="11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pPr marL="228600" indent="-228600">
                        <a:buFont typeface="+mj-lt"/>
                        <a:buAutoNum type="arabicPeriod"/>
                      </a:pPr>
                      <a:r>
                        <a:rPr lang="da-DK" sz="800" b="1" dirty="0" smtClean="0">
                          <a:latin typeface="+mn-lt"/>
                        </a:rPr>
                        <a:t>Behold akserne</a:t>
                      </a:r>
                      <a:br>
                        <a:rPr lang="da-DK" sz="800" b="1" dirty="0" smtClean="0">
                          <a:latin typeface="+mn-lt"/>
                        </a:rPr>
                      </a:br>
                      <a:r>
                        <a:rPr lang="da-DK" sz="800" dirty="0" smtClean="0">
                          <a:latin typeface="+mn-lt"/>
                        </a:rPr>
                        <a:t>Behold begge akser.</a:t>
                      </a:r>
                      <a:br>
                        <a:rPr lang="da-DK" sz="800" dirty="0" smtClean="0">
                          <a:latin typeface="+mn-lt"/>
                        </a:rPr>
                      </a:br>
                      <a:endParaRPr lang="da-DK" sz="800" dirty="0" smtClean="0">
                        <a:latin typeface="+mn-lt"/>
                      </a:endParaRPr>
                    </a:p>
                    <a:p>
                      <a:pPr marL="228600" indent="-228600">
                        <a:buFont typeface="+mj-lt"/>
                        <a:buAutoNum type="arabicPeriod"/>
                      </a:pPr>
                      <a:r>
                        <a:rPr lang="da-DK" sz="800" b="1" dirty="0" smtClean="0">
                          <a:latin typeface="+mn-lt"/>
                        </a:rPr>
                        <a:t>Udvalgte datapunkter</a:t>
                      </a:r>
                      <a:r>
                        <a:rPr lang="da-DK" sz="800" b="1" baseline="0" dirty="0" smtClean="0">
                          <a:latin typeface="+mn-lt"/>
                        </a:rPr>
                        <a:t/>
                      </a:r>
                      <a:br>
                        <a:rPr lang="da-DK" sz="800" b="1" baseline="0" dirty="0" smtClean="0">
                          <a:latin typeface="+mn-lt"/>
                        </a:rPr>
                      </a:br>
                      <a:r>
                        <a:rPr lang="da-DK" sz="800" b="0" baseline="0" dirty="0" smtClean="0">
                          <a:latin typeface="+mn-lt"/>
                        </a:rPr>
                        <a:t>Fremhæv gerne nogle vigtige datapunkter enten for dit budskab eller fordi de er højest/lavest/sidst. Det øger læsevenligheden.</a:t>
                      </a:r>
                      <a:endParaRPr lang="da-DK" sz="800" baseline="0" dirty="0" smtClean="0">
                        <a:latin typeface="+mn-lt"/>
                      </a:endParaRPr>
                    </a:p>
                    <a:p>
                      <a:pPr marL="228600" indent="-228600">
                        <a:buFont typeface="+mj-lt"/>
                        <a:buAutoNum type="arabicPeriod"/>
                      </a:pPr>
                      <a:endParaRPr lang="da-DK" sz="800" baseline="0" dirty="0" smtClean="0">
                        <a:latin typeface="+mn-lt"/>
                      </a:endParaRPr>
                    </a:p>
                    <a:p>
                      <a:pPr marL="228600" indent="-228600">
                        <a:buFont typeface="+mj-lt"/>
                        <a:buAutoNum type="arabicPeriod"/>
                      </a:pPr>
                      <a:r>
                        <a:rPr lang="da-DK" sz="800" b="1" dirty="0" smtClean="0">
                          <a:latin typeface="+mn-lt"/>
                        </a:rPr>
                        <a:t>Måleenhed skal fremgå</a:t>
                      </a:r>
                      <a:r>
                        <a:rPr lang="da-DK" sz="800" b="1" baseline="0" dirty="0" smtClean="0">
                          <a:latin typeface="+mn-lt"/>
                        </a:rPr>
                        <a:t/>
                      </a:r>
                      <a:br>
                        <a:rPr lang="da-DK" sz="800" b="1" baseline="0" dirty="0" smtClean="0">
                          <a:latin typeface="+mn-lt"/>
                        </a:rPr>
                      </a:br>
                      <a:r>
                        <a:rPr lang="da-DK" sz="800" b="0" baseline="0" dirty="0" smtClean="0">
                          <a:latin typeface="+mn-lt"/>
                        </a:rPr>
                        <a:t>Skriv måleenheden for enden af hver af akserne.</a:t>
                      </a:r>
                      <a:br>
                        <a:rPr lang="da-DK" sz="800" b="0" baseline="0" dirty="0" smtClean="0">
                          <a:latin typeface="+mn-lt"/>
                        </a:rPr>
                      </a:br>
                      <a:endParaRPr lang="da-DK" sz="8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b="1" baseline="0" dirty="0" smtClean="0">
                          <a:latin typeface="+mn-lt"/>
                        </a:rPr>
                        <a:t>Navn på dataserier</a:t>
                      </a:r>
                      <a:br>
                        <a:rPr lang="da-DK" sz="800" b="1" baseline="0" dirty="0" smtClean="0">
                          <a:latin typeface="+mn-lt"/>
                        </a:rPr>
                      </a:br>
                      <a:r>
                        <a:rPr lang="da-DK" sz="800" b="0" baseline="0" dirty="0" smtClean="0">
                          <a:latin typeface="+mn-lt"/>
                        </a:rPr>
                        <a:t>Navne på dataserier skal fremgå af en signaturforklaring, der placeres uden for  området hvorpå datapunkterne er tegnet</a:t>
                      </a:r>
                      <a:br>
                        <a:rPr lang="da-DK" sz="800" b="0" baseline="0" dirty="0" smtClean="0">
                          <a:latin typeface="+mn-lt"/>
                        </a:rPr>
                      </a:br>
                      <a:endParaRPr lang="da-DK" sz="8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b="1" baseline="0" dirty="0" smtClean="0">
                          <a:latin typeface="+mn-lt"/>
                        </a:rPr>
                        <a:t>Brug gerne trendlines</a:t>
                      </a:r>
                      <a:br>
                        <a:rPr lang="da-DK" sz="800" b="1" baseline="0" dirty="0" smtClean="0">
                          <a:latin typeface="+mn-lt"/>
                        </a:rPr>
                      </a:br>
                      <a:r>
                        <a:rPr lang="da-DK" sz="800" b="0" baseline="0" dirty="0" smtClean="0">
                          <a:latin typeface="+mn-lt"/>
                        </a:rPr>
                        <a:t>Brug gerne trendlines til at vise en sammenhæng, men sørg for at have statistikken i orden.</a:t>
                      </a:r>
                      <a:br>
                        <a:rPr lang="da-DK" sz="800" b="0" baseline="0" dirty="0" smtClean="0">
                          <a:latin typeface="+mn-lt"/>
                        </a:rPr>
                      </a:br>
                      <a:endParaRPr lang="da-DK" sz="8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b="1" baseline="0" dirty="0" smtClean="0">
                          <a:latin typeface="+mn-lt"/>
                        </a:rPr>
                        <a:t>Farvelæg eventuelt baggrunden</a:t>
                      </a:r>
                      <a:br>
                        <a:rPr lang="da-DK" sz="800" b="1" baseline="0" dirty="0" smtClean="0">
                          <a:latin typeface="+mn-lt"/>
                        </a:rPr>
                      </a:br>
                      <a:r>
                        <a:rPr lang="da-DK" sz="800" b="0" baseline="0" dirty="0" smtClean="0">
                          <a:latin typeface="+mn-lt"/>
                        </a:rPr>
                        <a:t>Det kan være givtig at markere forskellige områder af baggrunden for eksempelvis at vise, om sammenhængen falder inden for et givent område med en bestemt beta-</a:t>
                      </a:r>
                      <a:r>
                        <a:rPr lang="da-DK" sz="800" b="0" baseline="0" dirty="0" err="1" smtClean="0">
                          <a:latin typeface="+mn-lt"/>
                        </a:rPr>
                        <a:t>koficient</a:t>
                      </a:r>
                      <a:r>
                        <a:rPr lang="da-DK" sz="800" b="0" baseline="0" dirty="0" smtClean="0">
                          <a:latin typeface="+mn-lt"/>
                        </a:rPr>
                        <a:t> (statistisk snak for hvad der skal ganges på den ene akse for at få tallet på den anden). Det kan lette læsevenligheden, men skal kun gøres, når det er meget nødvendigt.</a:t>
                      </a:r>
                      <a:endParaRPr lang="da-DK" sz="800" b="1"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600" dirty="0">
                        <a:latin typeface="+mn-lt"/>
                      </a:endParaRP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latin typeface="+mn-lt"/>
                      </a:endParaRP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100" b="1" dirty="0">
                        <a:solidFill>
                          <a:schemeClr val="bg1"/>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latin typeface="+mn-lt"/>
                        </a:rPr>
                        <a:t>Pas på med</a:t>
                      </a:r>
                      <a:endParaRPr lang="da-DK" sz="1100" b="1"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dirty="0" smtClean="0">
                          <a:ln>
                            <a:noFill/>
                          </a:ln>
                          <a:effectLst/>
                          <a:latin typeface="+mn-lt"/>
                        </a:rPr>
                        <a:t>Undgå alt for mange</a:t>
                      </a:r>
                      <a:r>
                        <a:rPr kumimoji="0" lang="da-DK" sz="800" i="0" strike="noStrike" cap="none" normalizeH="0" baseline="0" dirty="0" smtClean="0">
                          <a:ln>
                            <a:noFill/>
                          </a:ln>
                          <a:effectLst/>
                          <a:latin typeface="+mn-lt"/>
                        </a:rPr>
                        <a:t> datapunker, hvis det ikke danner en fin ”linje”, da det ellers hurtigt bliver svært at læse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Undgå at lave tekstnavne på alle datapunkterne. Gør det kun på dem, der skal fremhæves.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Hvis en trendlinje benyttes (nederste eksempel), skal de statistiske beregninger være på plads. Det er ikke nok bare at lave stregen. Angiv altid en p-værdi samt </a:t>
                      </a:r>
                      <a:r>
                        <a:rPr kumimoji="0" lang="da-DK" sz="800" i="0" strike="noStrike" cap="none" normalizeH="0" baseline="0" dirty="0" err="1" smtClean="0">
                          <a:ln>
                            <a:noFill/>
                          </a:ln>
                          <a:effectLst/>
                          <a:latin typeface="+mn-lt"/>
                        </a:rPr>
                        <a:t>fit</a:t>
                      </a:r>
                      <a:r>
                        <a:rPr kumimoji="0" lang="da-DK" sz="800" i="0" strike="noStrike" cap="none" normalizeH="0" baseline="0" dirty="0" smtClean="0">
                          <a:ln>
                            <a:noFill/>
                          </a:ln>
                          <a:effectLst/>
                          <a:latin typeface="+mn-lt"/>
                        </a:rPr>
                        <a:t>.</a:t>
                      </a:r>
                      <a:br>
                        <a:rPr kumimoji="0" lang="da-DK" sz="800" i="0" strike="noStrike" cap="none" normalizeH="0" baseline="0" dirty="0" smtClean="0">
                          <a:ln>
                            <a:noFill/>
                          </a:ln>
                          <a:effectLst/>
                          <a:latin typeface="+mn-lt"/>
                        </a:rPr>
                      </a:br>
                      <a:endParaRPr kumimoji="0" lang="da-DK" sz="800" i="0" strike="noStrike" cap="none" normalizeH="0" baseline="0" dirty="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Undgå mange dataserier, da det er vanskeligt at se forskel på meget mere end 3</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da-DK" sz="800" i="0" strike="noStrike" cap="none" normalizeH="0" baseline="0" dirty="0" smtClean="0">
                        <a:ln>
                          <a:noFill/>
                        </a:ln>
                        <a:effectLst/>
                        <a:latin typeface="+mn-lt"/>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da-DK" sz="800" i="0" strike="noStrike" cap="none" normalizeH="0" baseline="0" dirty="0" smtClean="0">
                          <a:ln>
                            <a:noFill/>
                          </a:ln>
                          <a:effectLst/>
                          <a:latin typeface="+mn-lt"/>
                        </a:rPr>
                        <a:t>Brug aldrig streger til at forbinde punkterne. Det bliver hurtigt helt ulæseligt.</a:t>
                      </a:r>
                      <a:endParaRPr kumimoji="0" lang="da-DK" sz="400" i="0" strike="noStrike" cap="none" normalizeH="0" dirty="0" smtClean="0">
                        <a:ln>
                          <a:noFill/>
                        </a:ln>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6" name="Tekstboks 5"/>
          <p:cNvSpPr txBox="1"/>
          <p:nvPr/>
        </p:nvSpPr>
        <p:spPr>
          <a:xfrm>
            <a:off x="755576" y="5877272"/>
            <a:ext cx="2448272" cy="215444"/>
          </a:xfrm>
          <a:prstGeom prst="rect">
            <a:avLst/>
          </a:prstGeom>
          <a:noFill/>
        </p:spPr>
        <p:txBody>
          <a:bodyPr wrap="square" lIns="0" tIns="0" rIns="0" bIns="0" rtlCol="0">
            <a:spAutoFit/>
          </a:bodyPr>
          <a:lstStyle/>
          <a:p>
            <a:pPr marL="268288" indent="-268288"/>
            <a:r>
              <a:rPr lang="da-DK" sz="700" dirty="0" smtClean="0"/>
              <a:t>Note: Mangler formalia rundt om diagrammet (eks</a:t>
            </a:r>
            <a:r>
              <a:rPr lang="da-DK" sz="700" dirty="0"/>
              <a:t>. måleenheder og titler).</a:t>
            </a:r>
            <a:endParaRPr lang="da-DK" sz="700" dirty="0" smtClean="0"/>
          </a:p>
        </p:txBody>
      </p:sp>
      <p:graphicFrame>
        <p:nvGraphicFramePr>
          <p:cNvPr id="25" name="Objekt 24"/>
          <p:cNvGraphicFramePr>
            <a:graphicFrameLocks/>
          </p:cNvGraphicFramePr>
          <p:nvPr>
            <p:custDataLst>
              <p:tags r:id="rId4"/>
            </p:custDataLst>
            <p:extLst>
              <p:ext uri="{D42A27DB-BD31-4B8C-83A1-F6EECF244321}">
                <p14:modId xmlns:p14="http://schemas.microsoft.com/office/powerpoint/2010/main" val="3519251775"/>
              </p:ext>
            </p:extLst>
          </p:nvPr>
        </p:nvGraphicFramePr>
        <p:xfrm>
          <a:off x="990601" y="2171701"/>
          <a:ext cx="2019263" cy="1276313"/>
        </p:xfrm>
        <a:graphic>
          <a:graphicData uri="http://schemas.openxmlformats.org/presentationml/2006/ole">
            <mc:AlternateContent xmlns:mc="http://schemas.openxmlformats.org/markup-compatibility/2006">
              <mc:Choice xmlns:v="urn:schemas-microsoft-com:vml" Requires="v">
                <p:oleObj spid="_x0000_s27755" name="Diagram" r:id="rId37" imgW="2019263" imgH="1276313" progId="MSGraph.Chart.8">
                  <p:embed followColorScheme="full"/>
                </p:oleObj>
              </mc:Choice>
              <mc:Fallback>
                <p:oleObj name="Diagram" r:id="rId37" imgW="2019263" imgH="1276313" progId="MSGraph.Chart.8">
                  <p:embed followColorScheme="full"/>
                  <p:pic>
                    <p:nvPicPr>
                      <p:cNvPr id="0" name="Picture 101"/>
                      <p:cNvPicPr>
                        <a:picLocks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990601" y="2171701"/>
                        <a:ext cx="2019263" cy="1276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ktangel 18"/>
          <p:cNvSpPr/>
          <p:nvPr>
            <p:custDataLst>
              <p:tags r:id="rId5"/>
            </p:custDataLst>
          </p:nvPr>
        </p:nvSpPr>
        <p:spPr bwMode="gray">
          <a:xfrm>
            <a:off x="938213" y="267493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052EF36F-2E10-428D-9C9C-4750EC8AEB93}" type="datetime'''''''''''''''2'''''''''''''''''''''''''''''">
              <a:rPr lang="en-US" sz="1400"/>
              <a:pPr algn="r" fontAlgn="base">
                <a:spcBef>
                  <a:spcPct val="0"/>
                </a:spcBef>
                <a:spcAft>
                  <a:spcPct val="0"/>
                </a:spcAft>
              </a:pPr>
              <a:t>2</a:t>
            </a:fld>
            <a:endParaRPr kumimoji="0" lang="da-DK" sz="1400" strike="noStrike" cap="none" normalizeH="0" dirty="0" err="1" smtClean="0">
              <a:ln>
                <a:noFill/>
              </a:ln>
              <a:effectLst/>
              <a:sym typeface="+mn-lt"/>
            </a:endParaRPr>
          </a:p>
        </p:txBody>
      </p:sp>
      <p:sp>
        <p:nvSpPr>
          <p:cNvPr id="15" name="Rektangel 14"/>
          <p:cNvSpPr/>
          <p:nvPr>
            <p:custDataLst>
              <p:tags r:id="rId6"/>
            </p:custDataLst>
          </p:nvPr>
        </p:nvSpPr>
        <p:spPr bwMode="gray">
          <a:xfrm>
            <a:off x="938213" y="317976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E8664329-CF6B-4BE7-BF44-21262969B4DC}" type="datetime'''''''''''''''''''0'''''''''''''">
              <a:rPr lang="en-US" sz="1400"/>
              <a:pPr algn="r" fontAlgn="base">
                <a:spcBef>
                  <a:spcPct val="0"/>
                </a:spcBef>
                <a:spcAft>
                  <a:spcPct val="0"/>
                </a:spcAft>
              </a:pPr>
              <a:t>0</a:t>
            </a:fld>
            <a:endParaRPr kumimoji="0" lang="da-DK" sz="1400" strike="noStrike" cap="none" normalizeH="0" dirty="0" err="1" smtClean="0">
              <a:ln>
                <a:noFill/>
              </a:ln>
              <a:effectLst/>
              <a:sym typeface="+mn-lt"/>
            </a:endParaRPr>
          </a:p>
        </p:txBody>
      </p:sp>
      <p:sp>
        <p:nvSpPr>
          <p:cNvPr id="13" name="Rektangel 12"/>
          <p:cNvSpPr/>
          <p:nvPr>
            <p:custDataLst>
              <p:tags r:id="rId7"/>
            </p:custDataLst>
          </p:nvPr>
        </p:nvSpPr>
        <p:spPr bwMode="gray">
          <a:xfrm>
            <a:off x="2849563" y="3448050"/>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FD97701F-C758-4F73-9528-7B102F3AD8F8}" type="datetime'''''''3'''''''''''''''''''''''''''''''''''">
              <a:rPr lang="en-US" sz="1400"/>
              <a:pPr algn="ctr" fontAlgn="base">
                <a:spcBef>
                  <a:spcPct val="0"/>
                </a:spcBef>
                <a:spcAft>
                  <a:spcPct val="0"/>
                </a:spcAft>
              </a:pPr>
              <a:t>3</a:t>
            </a:fld>
            <a:endParaRPr kumimoji="0" lang="da-DK" sz="1400" strike="noStrike" cap="none" normalizeH="0" dirty="0" err="1" smtClean="0">
              <a:ln>
                <a:noFill/>
              </a:ln>
              <a:effectLst/>
              <a:sym typeface="+mn-lt"/>
            </a:endParaRPr>
          </a:p>
        </p:txBody>
      </p:sp>
      <p:sp>
        <p:nvSpPr>
          <p:cNvPr id="11" name="Rektangel 10"/>
          <p:cNvSpPr/>
          <p:nvPr>
            <p:custDataLst>
              <p:tags r:id="rId8"/>
            </p:custDataLst>
          </p:nvPr>
        </p:nvSpPr>
        <p:spPr bwMode="gray">
          <a:xfrm>
            <a:off x="2278063" y="3448050"/>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DCA2D323-81DD-4BF8-B765-B2CCBD259010}" type="datetime'''''''''''''''''''''''''''''''''''''''''''''''''''''''''2'''''">
              <a:rPr lang="en-US" sz="1400"/>
              <a:pPr algn="ctr" fontAlgn="base">
                <a:spcBef>
                  <a:spcPct val="0"/>
                </a:spcBef>
                <a:spcAft>
                  <a:spcPct val="0"/>
                </a:spcAft>
              </a:pPr>
              <a:t>2</a:t>
            </a:fld>
            <a:endParaRPr kumimoji="0" lang="da-DK" sz="1400" strike="noStrike" cap="none" normalizeH="0" dirty="0" err="1" smtClean="0">
              <a:ln>
                <a:noFill/>
              </a:ln>
              <a:effectLst/>
              <a:sym typeface="+mn-lt"/>
            </a:endParaRPr>
          </a:p>
        </p:txBody>
      </p:sp>
      <p:sp>
        <p:nvSpPr>
          <p:cNvPr id="8" name="Rektangel 7"/>
          <p:cNvSpPr/>
          <p:nvPr>
            <p:custDataLst>
              <p:tags r:id="rId9"/>
            </p:custDataLst>
          </p:nvPr>
        </p:nvSpPr>
        <p:spPr bwMode="gray">
          <a:xfrm>
            <a:off x="1706563" y="3448050"/>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9D9224D6-69C8-4D7C-AF4D-58A7ED509ECD}" type="datetime'''''''''''''''''''''1'''''''''''''''''''''">
              <a:rPr lang="en-US" sz="1400"/>
              <a:pPr algn="ctr" fontAlgn="base">
                <a:spcBef>
                  <a:spcPct val="0"/>
                </a:spcBef>
                <a:spcAft>
                  <a:spcPct val="0"/>
                </a:spcAft>
              </a:pPr>
              <a:t>1</a:t>
            </a:fld>
            <a:endParaRPr kumimoji="0" lang="da-DK" sz="1400" strike="noStrike" cap="none" normalizeH="0" dirty="0" err="1" smtClean="0">
              <a:ln>
                <a:noFill/>
              </a:ln>
              <a:effectLst/>
              <a:sym typeface="+mn-lt"/>
            </a:endParaRPr>
          </a:p>
        </p:txBody>
      </p:sp>
      <p:sp>
        <p:nvSpPr>
          <p:cNvPr id="4" name="Rektangel 3"/>
          <p:cNvSpPr/>
          <p:nvPr>
            <p:custDataLst>
              <p:tags r:id="rId10"/>
            </p:custDataLst>
          </p:nvPr>
        </p:nvSpPr>
        <p:spPr bwMode="gray">
          <a:xfrm>
            <a:off x="1135063" y="3448050"/>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5814EA85-74E6-4B66-BE21-D211D9475E56}" type="datetime'''0'">
              <a:rPr lang="en-US" sz="1400"/>
              <a:pPr algn="ctr" fontAlgn="base">
                <a:spcBef>
                  <a:spcPct val="0"/>
                </a:spcBef>
                <a:spcAft>
                  <a:spcPct val="0"/>
                </a:spcAft>
              </a:pPr>
              <a:t>0</a:t>
            </a:fld>
            <a:endParaRPr kumimoji="0" lang="da-DK" sz="1400" strike="noStrike" cap="none" normalizeH="0" dirty="0" err="1" smtClean="0">
              <a:ln>
                <a:noFill/>
              </a:ln>
              <a:effectLst/>
              <a:sym typeface="+mn-lt"/>
            </a:endParaRPr>
          </a:p>
        </p:txBody>
      </p:sp>
      <p:sp>
        <p:nvSpPr>
          <p:cNvPr id="23" name="Rektangel 22"/>
          <p:cNvSpPr/>
          <p:nvPr>
            <p:custDataLst>
              <p:tags r:id="rId11"/>
            </p:custDataLst>
          </p:nvPr>
        </p:nvSpPr>
        <p:spPr bwMode="gray">
          <a:xfrm>
            <a:off x="938213" y="216058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694922A5-FE6D-43C8-9850-5EBBE030033E}" type="datetime'''''''''''''''''''''''''''''''''4'''">
              <a:rPr lang="en-US" sz="1400"/>
              <a:pPr algn="r" fontAlgn="base">
                <a:spcBef>
                  <a:spcPct val="0"/>
                </a:spcBef>
                <a:spcAft>
                  <a:spcPct val="0"/>
                </a:spcAft>
              </a:pPr>
              <a:t>4</a:t>
            </a:fld>
            <a:endParaRPr kumimoji="0" lang="da-DK" sz="1400" strike="noStrike" cap="none" normalizeH="0" dirty="0" err="1" smtClean="0">
              <a:ln>
                <a:noFill/>
              </a:ln>
              <a:effectLst/>
              <a:sym typeface="+mn-lt"/>
            </a:endParaRPr>
          </a:p>
        </p:txBody>
      </p:sp>
      <p:cxnSp>
        <p:nvCxnSpPr>
          <p:cNvPr id="55" name="Lige forbindelse 54"/>
          <p:cNvCxnSpPr/>
          <p:nvPr>
            <p:custDataLst>
              <p:tags r:id="rId12"/>
            </p:custDataLst>
          </p:nvPr>
        </p:nvCxnSpPr>
        <p:spPr bwMode="auto">
          <a:xfrm flipH="1" flipV="1">
            <a:off x="2373313" y="2306638"/>
            <a:ext cx="26988" cy="2698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useBgFill="1">
        <p:nvSpPr>
          <p:cNvPr id="30" name="Rektangel 29"/>
          <p:cNvSpPr/>
          <p:nvPr>
            <p:custDataLst>
              <p:tags r:id="rId13"/>
            </p:custDataLst>
          </p:nvPr>
        </p:nvSpPr>
        <p:spPr bwMode="gray">
          <a:xfrm>
            <a:off x="2400300" y="2290763"/>
            <a:ext cx="1254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971C29D4-1760-4000-A390-8CE71D898331}" type="datetime'''''''''''''''''I'''''''''''''''''''''''''''''''''''''''''">
              <a:rPr lang="en-US" sz="1400"/>
              <a:pPr fontAlgn="base">
                <a:spcBef>
                  <a:spcPct val="0"/>
                </a:spcBef>
                <a:spcAft>
                  <a:spcPct val="0"/>
                </a:spcAft>
              </a:pPr>
              <a:t>I</a:t>
            </a:fld>
            <a:endParaRPr kumimoji="0" lang="da-DK" sz="1400" strike="noStrike" cap="none" normalizeH="0" dirty="0" err="1" smtClean="0">
              <a:ln>
                <a:noFill/>
              </a:ln>
              <a:effectLst/>
              <a:sym typeface="+mn-lt"/>
            </a:endParaRPr>
          </a:p>
        </p:txBody>
      </p:sp>
      <p:sp useBgFill="1">
        <p:nvSpPr>
          <p:cNvPr id="26" name="Rektangel 25"/>
          <p:cNvSpPr/>
          <p:nvPr>
            <p:custDataLst>
              <p:tags r:id="rId14"/>
            </p:custDataLst>
          </p:nvPr>
        </p:nvSpPr>
        <p:spPr bwMode="gray">
          <a:xfrm>
            <a:off x="1676400" y="2852738"/>
            <a:ext cx="1730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1CD119E9-82C7-4F0A-AF68-AC62FBE8A576}" type="datetime'''''''''''''''''''''''''''X'''''''''''''''''''''''''''">
              <a:rPr lang="en-US" sz="1400"/>
              <a:pPr fontAlgn="base">
                <a:spcBef>
                  <a:spcPct val="0"/>
                </a:spcBef>
                <a:spcAft>
                  <a:spcPct val="0"/>
                </a:spcAft>
              </a:pPr>
              <a:t>X</a:t>
            </a:fld>
            <a:endParaRPr kumimoji="0" lang="da-DK" sz="1400" strike="noStrike" cap="none" normalizeH="0" dirty="0" err="1" smtClean="0">
              <a:ln>
                <a:noFill/>
              </a:ln>
              <a:effectLst/>
              <a:sym typeface="+mn-lt"/>
            </a:endParaRPr>
          </a:p>
        </p:txBody>
      </p:sp>
      <p:sp>
        <p:nvSpPr>
          <p:cNvPr id="14" name="Rektangel 13"/>
          <p:cNvSpPr/>
          <p:nvPr>
            <p:custDataLst>
              <p:tags r:id="rId15"/>
            </p:custDataLst>
          </p:nvPr>
        </p:nvSpPr>
        <p:spPr bwMode="auto">
          <a:xfrm>
            <a:off x="3051175" y="3179763"/>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r>
              <a:rPr lang="en-US" sz="1400" dirty="0" smtClean="0">
                <a:sym typeface="+mn-lt"/>
              </a:rPr>
              <a:t>X</a:t>
            </a:r>
            <a:endParaRPr kumimoji="0" lang="da-DK" sz="1400" strike="noStrike" cap="none" normalizeH="0" dirty="0" err="1" smtClean="0">
              <a:ln>
                <a:noFill/>
              </a:ln>
              <a:effectLst/>
              <a:sym typeface="+mn-lt"/>
            </a:endParaRPr>
          </a:p>
        </p:txBody>
      </p:sp>
      <p:sp>
        <p:nvSpPr>
          <p:cNvPr id="24" name="Rektangel 23"/>
          <p:cNvSpPr/>
          <p:nvPr>
            <p:custDataLst>
              <p:tags r:id="rId16"/>
            </p:custDataLst>
          </p:nvPr>
        </p:nvSpPr>
        <p:spPr bwMode="auto">
          <a:xfrm>
            <a:off x="1136650" y="1908175"/>
            <a:ext cx="1095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b" anchorCtr="0" compatLnSpc="1">
            <a:prstTxWarp prst="textNoShape">
              <a:avLst/>
            </a:prstTxWarp>
          </a:bodyPr>
          <a:lstStyle/>
          <a:p>
            <a:pPr algn="ctr" fontAlgn="base">
              <a:spcBef>
                <a:spcPct val="0"/>
              </a:spcBef>
              <a:spcAft>
                <a:spcPct val="0"/>
              </a:spcAft>
            </a:pPr>
            <a:r>
              <a:rPr lang="en-US" sz="1400" dirty="0" smtClean="0">
                <a:sym typeface="+mn-lt"/>
              </a:rPr>
              <a:t>Y</a:t>
            </a:r>
            <a:endParaRPr kumimoji="0" lang="da-DK" sz="1400" strike="noStrike" cap="none" normalizeH="0" dirty="0" err="1" smtClean="0">
              <a:ln>
                <a:noFill/>
              </a:ln>
              <a:effectLst/>
              <a:sym typeface="+mn-lt"/>
            </a:endParaRPr>
          </a:p>
        </p:txBody>
      </p:sp>
      <p:cxnSp>
        <p:nvCxnSpPr>
          <p:cNvPr id="40" name="Lige forbindelse 39"/>
          <p:cNvCxnSpPr/>
          <p:nvPr/>
        </p:nvCxnSpPr>
        <p:spPr bwMode="auto">
          <a:xfrm>
            <a:off x="755576" y="3861048"/>
            <a:ext cx="2448272" cy="0"/>
          </a:xfrm>
          <a:prstGeom prst="line">
            <a:avLst/>
          </a:prstGeom>
          <a:solidFill>
            <a:schemeClr val="accent2"/>
          </a:solidFill>
          <a:ln w="6350" cap="flat" cmpd="sng" algn="ctr">
            <a:solidFill>
              <a:schemeClr val="tx1"/>
            </a:solidFill>
            <a:prstDash val="dashDot"/>
            <a:round/>
            <a:headEnd type="none" w="med" len="med"/>
            <a:tailEnd type="none" w="med" len="med"/>
          </a:ln>
          <a:effectLst/>
        </p:spPr>
      </p:cxnSp>
      <p:graphicFrame>
        <p:nvGraphicFramePr>
          <p:cNvPr id="41" name="Objekt 40"/>
          <p:cNvGraphicFramePr>
            <a:graphicFrameLocks/>
          </p:cNvGraphicFramePr>
          <p:nvPr>
            <p:custDataLst>
              <p:tags r:id="rId17"/>
            </p:custDataLst>
            <p:extLst>
              <p:ext uri="{D42A27DB-BD31-4B8C-83A1-F6EECF244321}">
                <p14:modId xmlns:p14="http://schemas.microsoft.com/office/powerpoint/2010/main" val="124940813"/>
              </p:ext>
            </p:extLst>
          </p:nvPr>
        </p:nvGraphicFramePr>
        <p:xfrm>
          <a:off x="990600" y="4191000"/>
          <a:ext cx="1990827" cy="1285875"/>
        </p:xfrm>
        <a:graphic>
          <a:graphicData uri="http://schemas.openxmlformats.org/presentationml/2006/ole">
            <mc:AlternateContent xmlns:mc="http://schemas.openxmlformats.org/markup-compatibility/2006">
              <mc:Choice xmlns:v="urn:schemas-microsoft-com:vml" Requires="v">
                <p:oleObj spid="_x0000_s27756" name="Diagram" r:id="rId39" imgW="1990827" imgH="1285875" progId="MSGraph.Chart.8">
                  <p:embed followColorScheme="full"/>
                </p:oleObj>
              </mc:Choice>
              <mc:Fallback>
                <p:oleObj name="Diagram" r:id="rId39" imgW="1990827" imgH="1285875" progId="MSGraph.Chart.8">
                  <p:embed followColorScheme="full"/>
                  <p:pic>
                    <p:nvPicPr>
                      <p:cNvPr id="0" name="Picture 102"/>
                      <p:cNvPicPr>
                        <a:picLocks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90600" y="4191000"/>
                        <a:ext cx="1990827" cy="1285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Rektangel 49"/>
          <p:cNvSpPr/>
          <p:nvPr>
            <p:custDataLst>
              <p:tags r:id="rId18"/>
            </p:custDataLst>
          </p:nvPr>
        </p:nvSpPr>
        <p:spPr bwMode="gray">
          <a:xfrm>
            <a:off x="909638" y="417988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6976E2BA-5B1B-4DE5-9ED9-052D53D513DB}" type="datetime'''''''''''''''''''''4'''''''''''''''''''''''''''''''''">
              <a:rPr lang="en-US" sz="1400"/>
              <a:pPr algn="r" fontAlgn="base">
                <a:spcBef>
                  <a:spcPct val="0"/>
                </a:spcBef>
                <a:spcAft>
                  <a:spcPct val="0"/>
                </a:spcAft>
              </a:pPr>
              <a:t>4</a:t>
            </a:fld>
            <a:endParaRPr kumimoji="0" lang="da-DK" sz="1400" strike="noStrike" cap="none" normalizeH="0" dirty="0" err="1" smtClean="0">
              <a:ln>
                <a:noFill/>
              </a:ln>
              <a:effectLst/>
              <a:sym typeface="+mn-lt"/>
            </a:endParaRPr>
          </a:p>
        </p:txBody>
      </p:sp>
      <p:sp>
        <p:nvSpPr>
          <p:cNvPr id="43" name="Rektangel 42"/>
          <p:cNvSpPr/>
          <p:nvPr>
            <p:custDataLst>
              <p:tags r:id="rId19"/>
            </p:custDataLst>
          </p:nvPr>
        </p:nvSpPr>
        <p:spPr bwMode="gray">
          <a:xfrm>
            <a:off x="909638" y="469423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86861CAF-34A9-45BA-A7D0-08A2B6527211}" type="datetime'''''''''''''''2'''''''''''''''''''''''''''''''''''''''''''''''">
              <a:rPr lang="en-US" sz="1400"/>
              <a:pPr algn="r" fontAlgn="base">
                <a:spcBef>
                  <a:spcPct val="0"/>
                </a:spcBef>
                <a:spcAft>
                  <a:spcPct val="0"/>
                </a:spcAft>
              </a:pPr>
              <a:t>2</a:t>
            </a:fld>
            <a:endParaRPr kumimoji="0" lang="da-DK" sz="1400" strike="noStrike" cap="none" normalizeH="0" dirty="0" err="1" smtClean="0">
              <a:ln>
                <a:noFill/>
              </a:ln>
              <a:effectLst/>
              <a:sym typeface="+mn-lt"/>
            </a:endParaRPr>
          </a:p>
        </p:txBody>
      </p:sp>
      <p:sp>
        <p:nvSpPr>
          <p:cNvPr id="48" name="Rektangel 47"/>
          <p:cNvSpPr/>
          <p:nvPr>
            <p:custDataLst>
              <p:tags r:id="rId20"/>
            </p:custDataLst>
          </p:nvPr>
        </p:nvSpPr>
        <p:spPr bwMode="gray">
          <a:xfrm>
            <a:off x="1106488" y="5476875"/>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16C312B8-D945-48B2-8336-F0B2CE01C27E}" type="datetime'''''''''''''''''0'''''''''''''''''''''''''''''">
              <a:rPr lang="en-US" sz="1400"/>
              <a:pPr algn="ctr" fontAlgn="base">
                <a:spcBef>
                  <a:spcPct val="0"/>
                </a:spcBef>
                <a:spcAft>
                  <a:spcPct val="0"/>
                </a:spcAft>
              </a:pPr>
              <a:t>0</a:t>
            </a:fld>
            <a:endParaRPr kumimoji="0" lang="da-DK" sz="1400" strike="noStrike" cap="none" normalizeH="0" dirty="0" err="1" smtClean="0">
              <a:ln>
                <a:noFill/>
              </a:ln>
              <a:effectLst/>
              <a:sym typeface="+mn-lt"/>
            </a:endParaRPr>
          </a:p>
        </p:txBody>
      </p:sp>
      <p:sp>
        <p:nvSpPr>
          <p:cNvPr id="44" name="Rektangel 43"/>
          <p:cNvSpPr/>
          <p:nvPr>
            <p:custDataLst>
              <p:tags r:id="rId21"/>
            </p:custDataLst>
          </p:nvPr>
        </p:nvSpPr>
        <p:spPr bwMode="gray">
          <a:xfrm>
            <a:off x="909638" y="5208588"/>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5A1107E8-92D4-461D-810A-2C60CCC6EA43}" type="datetime'''''''''''''0'''''''''''''''''''''''''''''''''''''">
              <a:rPr lang="en-US" sz="1400"/>
              <a:pPr algn="r" fontAlgn="base">
                <a:spcBef>
                  <a:spcPct val="0"/>
                </a:spcBef>
                <a:spcAft>
                  <a:spcPct val="0"/>
                </a:spcAft>
              </a:pPr>
              <a:t>0</a:t>
            </a:fld>
            <a:endParaRPr kumimoji="0" lang="da-DK" sz="1400" strike="noStrike" cap="none" normalizeH="0" dirty="0" err="1" smtClean="0">
              <a:ln>
                <a:noFill/>
              </a:ln>
              <a:effectLst/>
              <a:sym typeface="+mn-lt"/>
            </a:endParaRPr>
          </a:p>
        </p:txBody>
      </p:sp>
      <p:sp>
        <p:nvSpPr>
          <p:cNvPr id="49" name="Rektangel 48"/>
          <p:cNvSpPr/>
          <p:nvPr>
            <p:custDataLst>
              <p:tags r:id="rId22"/>
            </p:custDataLst>
          </p:nvPr>
        </p:nvSpPr>
        <p:spPr bwMode="gray">
          <a:xfrm>
            <a:off x="909638" y="443706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7AB617C8-B53E-444F-B3C8-FE5ACD609B55}" type="datetime'''''''''''''''''''''''''''''''''3'''''''''">
              <a:rPr lang="en-US" sz="1400"/>
              <a:pPr algn="r" fontAlgn="base">
                <a:spcBef>
                  <a:spcPct val="0"/>
                </a:spcBef>
                <a:spcAft>
                  <a:spcPct val="0"/>
                </a:spcAft>
              </a:pPr>
              <a:t>3</a:t>
            </a:fld>
            <a:endParaRPr kumimoji="0" lang="da-DK" sz="1400" strike="noStrike" cap="none" normalizeH="0" dirty="0" err="1" smtClean="0">
              <a:ln>
                <a:noFill/>
              </a:ln>
              <a:effectLst/>
              <a:sym typeface="+mn-lt"/>
            </a:endParaRPr>
          </a:p>
        </p:txBody>
      </p:sp>
      <p:sp>
        <p:nvSpPr>
          <p:cNvPr id="42" name="Rektangel 41"/>
          <p:cNvSpPr/>
          <p:nvPr>
            <p:custDataLst>
              <p:tags r:id="rId23"/>
            </p:custDataLst>
          </p:nvPr>
        </p:nvSpPr>
        <p:spPr bwMode="gray">
          <a:xfrm>
            <a:off x="909638" y="4951413"/>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algn="r" fontAlgn="base">
              <a:spcBef>
                <a:spcPct val="0"/>
              </a:spcBef>
              <a:spcAft>
                <a:spcPct val="0"/>
              </a:spcAft>
            </a:pPr>
            <a:fld id="{E94BDA42-9E69-45D9-A095-75B41DEE3037}" type="datetime'''''''''''''''''''''''''''''''''''''''''1'''''''''">
              <a:rPr lang="en-US" sz="1400"/>
              <a:pPr algn="r" fontAlgn="base">
                <a:spcBef>
                  <a:spcPct val="0"/>
                </a:spcBef>
                <a:spcAft>
                  <a:spcPct val="0"/>
                </a:spcAft>
              </a:pPr>
              <a:t>1</a:t>
            </a:fld>
            <a:endParaRPr kumimoji="0" lang="da-DK" sz="1400" strike="noStrike" cap="none" normalizeH="0" dirty="0" err="1" smtClean="0">
              <a:ln>
                <a:noFill/>
              </a:ln>
              <a:effectLst/>
              <a:sym typeface="+mn-lt"/>
            </a:endParaRPr>
          </a:p>
        </p:txBody>
      </p:sp>
      <p:sp>
        <p:nvSpPr>
          <p:cNvPr id="47" name="Rektangel 46"/>
          <p:cNvSpPr/>
          <p:nvPr>
            <p:custDataLst>
              <p:tags r:id="rId24"/>
            </p:custDataLst>
          </p:nvPr>
        </p:nvSpPr>
        <p:spPr bwMode="gray">
          <a:xfrm>
            <a:off x="1677988" y="5476875"/>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6FEEC282-E20B-4C12-B209-E9C44F1DA1B6}" type="datetime'''''''''''''''''''''''''''''''''''''''''''''''''''1'''''''">
              <a:rPr lang="en-US" sz="1400"/>
              <a:pPr algn="ctr" fontAlgn="base">
                <a:spcBef>
                  <a:spcPct val="0"/>
                </a:spcBef>
                <a:spcAft>
                  <a:spcPct val="0"/>
                </a:spcAft>
              </a:pPr>
              <a:t>1</a:t>
            </a:fld>
            <a:endParaRPr kumimoji="0" lang="da-DK" sz="1400" strike="noStrike" cap="none" normalizeH="0" dirty="0" err="1" smtClean="0">
              <a:ln>
                <a:noFill/>
              </a:ln>
              <a:effectLst/>
              <a:sym typeface="+mn-lt"/>
            </a:endParaRPr>
          </a:p>
        </p:txBody>
      </p:sp>
      <p:sp>
        <p:nvSpPr>
          <p:cNvPr id="45" name="Rektangel 44"/>
          <p:cNvSpPr/>
          <p:nvPr>
            <p:custDataLst>
              <p:tags r:id="rId25"/>
            </p:custDataLst>
          </p:nvPr>
        </p:nvSpPr>
        <p:spPr bwMode="gray">
          <a:xfrm>
            <a:off x="2820988" y="5476875"/>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886D0CD2-25EE-4F13-8830-371431D7AB2B}" type="datetime'''''''''''''''''''''''''''''''''''''''''''''''''3'''">
              <a:rPr lang="en-US" sz="1400"/>
              <a:pPr algn="ctr" fontAlgn="base">
                <a:spcBef>
                  <a:spcPct val="0"/>
                </a:spcBef>
                <a:spcAft>
                  <a:spcPct val="0"/>
                </a:spcAft>
              </a:pPr>
              <a:t>3</a:t>
            </a:fld>
            <a:endParaRPr kumimoji="0" lang="da-DK" sz="1400" strike="noStrike" cap="none" normalizeH="0" dirty="0" err="1" smtClean="0">
              <a:ln>
                <a:noFill/>
              </a:ln>
              <a:effectLst/>
              <a:sym typeface="+mn-lt"/>
            </a:endParaRPr>
          </a:p>
        </p:txBody>
      </p:sp>
      <p:sp>
        <p:nvSpPr>
          <p:cNvPr id="46" name="Rektangel 45"/>
          <p:cNvSpPr/>
          <p:nvPr>
            <p:custDataLst>
              <p:tags r:id="rId26"/>
            </p:custDataLst>
          </p:nvPr>
        </p:nvSpPr>
        <p:spPr bwMode="gray">
          <a:xfrm>
            <a:off x="2249488" y="5476875"/>
            <a:ext cx="1127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t" anchorCtr="0" compatLnSpc="1">
            <a:prstTxWarp prst="textNoShape">
              <a:avLst/>
            </a:prstTxWarp>
          </a:bodyPr>
          <a:lstStyle/>
          <a:p>
            <a:pPr algn="ctr" fontAlgn="base">
              <a:spcBef>
                <a:spcPct val="0"/>
              </a:spcBef>
              <a:spcAft>
                <a:spcPct val="0"/>
              </a:spcAft>
            </a:pPr>
            <a:fld id="{B744C6CD-D66D-46D0-906E-5C98C061FC23}" type="datetime'''''''''''2'''''''''''''''''''">
              <a:rPr lang="en-US" sz="1400"/>
              <a:pPr algn="ctr" fontAlgn="base">
                <a:spcBef>
                  <a:spcPct val="0"/>
                </a:spcBef>
                <a:spcAft>
                  <a:spcPct val="0"/>
                </a:spcAft>
              </a:pPr>
              <a:t>2</a:t>
            </a:fld>
            <a:endParaRPr kumimoji="0" lang="da-DK" sz="1400" strike="noStrike" cap="none" normalizeH="0" dirty="0" err="1" smtClean="0">
              <a:ln>
                <a:noFill/>
              </a:ln>
              <a:effectLst/>
              <a:sym typeface="+mn-lt"/>
            </a:endParaRPr>
          </a:p>
        </p:txBody>
      </p:sp>
      <p:cxnSp>
        <p:nvCxnSpPr>
          <p:cNvPr id="57" name="Lige forbindelse 56"/>
          <p:cNvCxnSpPr/>
          <p:nvPr>
            <p:custDataLst>
              <p:tags r:id="rId27"/>
            </p:custDataLst>
          </p:nvPr>
        </p:nvCxnSpPr>
        <p:spPr bwMode="auto">
          <a:xfrm flipV="1">
            <a:off x="1219200" y="4448175"/>
            <a:ext cx="1657350" cy="742950"/>
          </a:xfrm>
          <a:prstGeom prst="line">
            <a:avLst/>
          </a:prstGeom>
          <a:solidFill>
            <a:schemeClr val="accent2"/>
          </a:solidFill>
          <a:ln w="9525" cap="flat" cmpd="sng" algn="ctr">
            <a:solidFill>
              <a:schemeClr val="tx1"/>
            </a:solidFill>
            <a:prstDash val="solid"/>
            <a:round/>
            <a:headEnd type="none" w="med" len="med"/>
            <a:tailEnd type="none" w="med" len="med"/>
          </a:ln>
          <a:effectLst/>
        </p:spPr>
      </p:cxnSp>
      <p:cxnSp>
        <p:nvCxnSpPr>
          <p:cNvPr id="56" name="Lige forbindelse 55"/>
          <p:cNvCxnSpPr/>
          <p:nvPr>
            <p:custDataLst>
              <p:tags r:id="rId28"/>
            </p:custDataLst>
          </p:nvPr>
        </p:nvCxnSpPr>
        <p:spPr bwMode="auto">
          <a:xfrm flipH="1" flipV="1">
            <a:off x="2344738" y="4325938"/>
            <a:ext cx="26988" cy="2698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54" name="Rektangel 53"/>
          <p:cNvSpPr/>
          <p:nvPr>
            <p:custDataLst>
              <p:tags r:id="rId29"/>
            </p:custDataLst>
          </p:nvPr>
        </p:nvSpPr>
        <p:spPr bwMode="auto">
          <a:xfrm>
            <a:off x="1108075" y="3927475"/>
            <a:ext cx="1095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b" anchorCtr="0" compatLnSpc="1">
            <a:prstTxWarp prst="textNoShape">
              <a:avLst/>
            </a:prstTxWarp>
          </a:bodyPr>
          <a:lstStyle/>
          <a:p>
            <a:pPr algn="ctr" fontAlgn="base">
              <a:spcBef>
                <a:spcPct val="0"/>
              </a:spcBef>
              <a:spcAft>
                <a:spcPct val="0"/>
              </a:spcAft>
            </a:pPr>
            <a:r>
              <a:rPr lang="en-US" sz="1400" dirty="0" smtClean="0">
                <a:sym typeface="+mn-lt"/>
              </a:rPr>
              <a:t>Y</a:t>
            </a:r>
            <a:endParaRPr kumimoji="0" lang="da-DK" sz="1400" strike="noStrike" cap="none" normalizeH="0" dirty="0" err="1" smtClean="0">
              <a:ln>
                <a:noFill/>
              </a:ln>
              <a:effectLst/>
              <a:sym typeface="+mn-lt"/>
            </a:endParaRPr>
          </a:p>
        </p:txBody>
      </p:sp>
      <p:sp>
        <p:nvSpPr>
          <p:cNvPr id="53" name="Rektangel 52"/>
          <p:cNvSpPr/>
          <p:nvPr>
            <p:custDataLst>
              <p:tags r:id="rId30"/>
            </p:custDataLst>
          </p:nvPr>
        </p:nvSpPr>
        <p:spPr bwMode="auto">
          <a:xfrm>
            <a:off x="3022600" y="5208588"/>
            <a:ext cx="122238"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r>
              <a:rPr lang="en-US" sz="1400" dirty="0" smtClean="0">
                <a:sym typeface="+mn-lt"/>
              </a:rPr>
              <a:t>X</a:t>
            </a:r>
            <a:endParaRPr kumimoji="0" lang="da-DK" sz="1400" strike="noStrike" cap="none" normalizeH="0" dirty="0" err="1" smtClean="0">
              <a:ln>
                <a:noFill/>
              </a:ln>
              <a:effectLst/>
              <a:sym typeface="+mn-lt"/>
            </a:endParaRPr>
          </a:p>
        </p:txBody>
      </p:sp>
      <p:sp useBgFill="1">
        <p:nvSpPr>
          <p:cNvPr id="51" name="Rektangel 50"/>
          <p:cNvSpPr/>
          <p:nvPr>
            <p:custDataLst>
              <p:tags r:id="rId31"/>
            </p:custDataLst>
          </p:nvPr>
        </p:nvSpPr>
        <p:spPr bwMode="gray">
          <a:xfrm>
            <a:off x="2371725" y="4310063"/>
            <a:ext cx="125413" cy="2127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8865F447-1238-4D57-8ABD-5D8974478ED5}" type="datetime'''''''''''''''I'''''''''''''''''''''''''''''">
              <a:rPr lang="en-US" sz="1400"/>
              <a:pPr fontAlgn="base">
                <a:spcBef>
                  <a:spcPct val="0"/>
                </a:spcBef>
                <a:spcAft>
                  <a:spcPct val="0"/>
                </a:spcAft>
              </a:pPr>
              <a:t>I</a:t>
            </a:fld>
            <a:endParaRPr kumimoji="0" lang="da-DK" sz="1400" strike="noStrike" cap="none" normalizeH="0" dirty="0" err="1" smtClean="0">
              <a:ln>
                <a:noFill/>
              </a:ln>
              <a:effectLst/>
              <a:sym typeface="+mn-lt"/>
            </a:endParaRPr>
          </a:p>
        </p:txBody>
      </p:sp>
      <p:sp useBgFill="1">
        <p:nvSpPr>
          <p:cNvPr id="52" name="Rektangel 51"/>
          <p:cNvSpPr/>
          <p:nvPr>
            <p:custDataLst>
              <p:tags r:id="rId32"/>
            </p:custDataLst>
          </p:nvPr>
        </p:nvSpPr>
        <p:spPr bwMode="gray">
          <a:xfrm>
            <a:off x="1647825" y="4872038"/>
            <a:ext cx="173038" cy="212725"/>
          </a:xfrm>
          <a:prstGeom prst="rect">
            <a:avLst/>
          </a:prstGeom>
          <a:ln w="6350" cap="flat" cmpd="sng" algn="ctr">
            <a:noFill/>
            <a:prstDash val="solid"/>
            <a:round/>
            <a:headEnd type="none" w="med" len="med"/>
            <a:tailEnd type="none" w="med" len="med"/>
          </a:ln>
          <a:effectLst/>
        </p:spPr>
        <p:txBody>
          <a:bodyPr vert="horz" wrap="none" lIns="25400" tIns="0" rIns="25400" bIns="0" numCol="1" rtlCol="0" anchor="ctr" anchorCtr="0" compatLnSpc="1">
            <a:prstTxWarp prst="textNoShape">
              <a:avLst/>
            </a:prstTxWarp>
          </a:bodyPr>
          <a:lstStyle/>
          <a:p>
            <a:pPr fontAlgn="base">
              <a:spcBef>
                <a:spcPct val="0"/>
              </a:spcBef>
              <a:spcAft>
                <a:spcPct val="0"/>
              </a:spcAft>
            </a:pPr>
            <a:fld id="{C5A0D599-92B6-462E-BE18-C59793015807}" type="datetime'''''''''''''''''''''''''''''X'''''''''''''''''">
              <a:rPr lang="en-US" sz="1400"/>
              <a:pPr fontAlgn="base">
                <a:spcBef>
                  <a:spcPct val="0"/>
                </a:spcBef>
                <a:spcAft>
                  <a:spcPct val="0"/>
                </a:spcAft>
              </a:pPr>
              <a:t>X</a:t>
            </a:fld>
            <a:endParaRPr kumimoji="0" lang="da-DK" sz="1400" strike="noStrike" cap="none" normalizeH="0" dirty="0" err="1" smtClean="0">
              <a:ln>
                <a:noFill/>
              </a:ln>
              <a:effectLst/>
              <a:sym typeface="+mn-lt"/>
            </a:endParaRPr>
          </a:p>
        </p:txBody>
      </p:sp>
    </p:spTree>
    <p:extLst>
      <p:ext uri="{BB962C8B-B14F-4D97-AF65-F5344CB8AC3E}">
        <p14:creationId xmlns:p14="http://schemas.microsoft.com/office/powerpoint/2010/main" val="58570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rotWithShape="1">
          <a:blip r:embed="rId2" cstate="print">
            <a:clrChange>
              <a:clrFrom>
                <a:srgbClr val="FFFFFF"/>
              </a:clrFrom>
              <a:clrTo>
                <a:srgbClr val="FFFFFF">
                  <a:alpha val="0"/>
                </a:srgbClr>
              </a:clrTo>
            </a:clrChange>
            <a:duotone>
              <a:schemeClr val="accent1">
                <a:shade val="45000"/>
                <a:satMod val="135000"/>
              </a:schemeClr>
              <a:prstClr val="white"/>
            </a:duotone>
          </a:blip>
          <a:srcRect l="16104" t="17181" r="11427" b="19494"/>
          <a:stretch/>
        </p:blipFill>
        <p:spPr>
          <a:xfrm>
            <a:off x="8156808" y="21733"/>
            <a:ext cx="973410" cy="865254"/>
          </a:xfrm>
          <a:prstGeom prst="rect">
            <a:avLst/>
          </a:prstGeom>
        </p:spPr>
      </p:pic>
      <p:sp>
        <p:nvSpPr>
          <p:cNvPr id="2" name="Titel 1"/>
          <p:cNvSpPr>
            <a:spLocks noGrp="1"/>
          </p:cNvSpPr>
          <p:nvPr>
            <p:ph type="title"/>
          </p:nvPr>
        </p:nvSpPr>
        <p:spPr>
          <a:noFill/>
        </p:spPr>
        <p:txBody>
          <a:bodyPr/>
          <a:lstStyle/>
          <a:p>
            <a:r>
              <a:rPr lang="da-DK" sz="2800" dirty="0" smtClean="0"/>
              <a:t>Tabel </a:t>
            </a:r>
            <a:r>
              <a:rPr lang="da-DK" dirty="0" err="1" smtClean="0"/>
              <a:t>chart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44</a:t>
            </a:fld>
            <a:endParaRPr lang="da-DK"/>
          </a:p>
        </p:txBody>
      </p:sp>
      <p:graphicFrame>
        <p:nvGraphicFramePr>
          <p:cNvPr id="10" name="Tabel 9"/>
          <p:cNvGraphicFramePr>
            <a:graphicFrameLocks noGrp="1"/>
          </p:cNvGraphicFramePr>
          <p:nvPr>
            <p:extLst>
              <p:ext uri="{D42A27DB-BD31-4B8C-83A1-F6EECF244321}">
                <p14:modId xmlns:p14="http://schemas.microsoft.com/office/powerpoint/2010/main" val="3350581530"/>
              </p:ext>
            </p:extLst>
          </p:nvPr>
        </p:nvGraphicFramePr>
        <p:xfrm>
          <a:off x="719138" y="1628800"/>
          <a:ext cx="7920000" cy="4524752"/>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2520000"/>
                <a:gridCol w="180000"/>
                <a:gridCol w="2520000"/>
                <a:gridCol w="180000"/>
                <a:gridCol w="2520000"/>
              </a:tblGrid>
              <a:tr h="288032">
                <a:tc>
                  <a:txBody>
                    <a:bodyPr/>
                    <a:lstStyle/>
                    <a:p>
                      <a:r>
                        <a:rPr lang="da-DK" sz="1100" b="1" dirty="0" smtClean="0">
                          <a:solidFill>
                            <a:schemeClr val="bg1"/>
                          </a:solidFill>
                        </a:rPr>
                        <a:t>Eksempler</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None/>
                      </a:pPr>
                      <a:r>
                        <a:rPr lang="da-DK" sz="1100" b="1" kern="1200" dirty="0" smtClean="0">
                          <a:solidFill>
                            <a:schemeClr val="bg1"/>
                          </a:solidFill>
                          <a:latin typeface="+mn-lt"/>
                          <a:ea typeface="+mn-ea"/>
                          <a:cs typeface="+mn-cs"/>
                        </a:rPr>
                        <a:t>Godt til</a:t>
                      </a:r>
                      <a:endParaRPr lang="da-DK" sz="1100" b="1"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100" b="1" dirty="0" smtClean="0">
                          <a:solidFill>
                            <a:schemeClr val="bg1"/>
                          </a:solidFill>
                        </a:rPr>
                        <a:t>Konstruktion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r>
              <a:tr h="1110302">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1050" b="0" i="0" u="none" strike="noStrike" kern="1200" cap="none" spc="0" normalizeH="0" baseline="0" noProof="0" dirty="0" smtClean="0">
                        <a:ln>
                          <a:noFill/>
                        </a:ln>
                        <a:solidFill>
                          <a:srgbClr val="00000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r>
                        <a:rPr lang="da-DK" sz="800" dirty="0" smtClean="0"/>
                        <a:t>Fantastisk til at kommunikere</a:t>
                      </a:r>
                      <a:r>
                        <a:rPr lang="da-DK" sz="800" baseline="0" dirty="0" smtClean="0"/>
                        <a:t> mange præcise data.</a:t>
                      </a:r>
                      <a:endParaRPr lang="da-DK" sz="800" dirty="0" smtClean="0"/>
                    </a:p>
                    <a:p>
                      <a:pPr marL="171450" indent="-171450">
                        <a:buFont typeface="Arial" panose="020B0604020202020204" pitchFamily="34" charset="0"/>
                        <a:buChar char="•"/>
                      </a:pPr>
                      <a:endParaRPr lang="da-DK"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rowSpan="4">
                  <a:txBody>
                    <a:bodyPr/>
                    <a:lstStyle/>
                    <a:p>
                      <a:r>
                        <a:rPr lang="da-DK" sz="800" i="1" dirty="0" smtClean="0"/>
                        <a:t>Tabeller er et helt</a:t>
                      </a:r>
                      <a:r>
                        <a:rPr lang="da-DK" sz="800" i="1" baseline="0" dirty="0" smtClean="0"/>
                        <a:t> kapitel for sig, så her er de væsentligste pointer.</a:t>
                      </a:r>
                    </a:p>
                    <a:p>
                      <a:endParaRPr lang="da-DK" sz="800" i="0" baseline="0" dirty="0" smtClean="0"/>
                    </a:p>
                    <a:p>
                      <a:pPr marL="228600" indent="-228600">
                        <a:buFont typeface="+mj-lt"/>
                        <a:buAutoNum type="arabicPeriod"/>
                      </a:pPr>
                      <a:r>
                        <a:rPr lang="da-DK" sz="800" b="1" dirty="0" smtClean="0"/>
                        <a:t>Overskriften </a:t>
                      </a:r>
                      <a:br>
                        <a:rPr lang="da-DK" sz="800" b="1" dirty="0" smtClean="0"/>
                      </a:br>
                      <a:r>
                        <a:rPr lang="da-DK" sz="800" b="0" dirty="0" err="1" smtClean="0"/>
                        <a:t>Overskriften</a:t>
                      </a:r>
                      <a:r>
                        <a:rPr lang="da-DK" sz="800" b="0" baseline="0" dirty="0" smtClean="0"/>
                        <a:t> </a:t>
                      </a:r>
                      <a:r>
                        <a:rPr lang="da-DK" sz="800" dirty="0" smtClean="0"/>
                        <a:t>er altid venstrejusteret og starter ved tabellens start til venstre</a:t>
                      </a:r>
                      <a:br>
                        <a:rPr lang="da-DK" sz="800" dirty="0" smtClean="0"/>
                      </a:br>
                      <a:endParaRPr lang="da-DK" sz="800" dirty="0" smtClean="0"/>
                    </a:p>
                    <a:p>
                      <a:pPr marL="228600" indent="-228600">
                        <a:buFont typeface="+mj-lt"/>
                        <a:buAutoNum type="arabicPeriod"/>
                      </a:pPr>
                      <a:r>
                        <a:rPr lang="da-DK" sz="800" b="1" dirty="0" smtClean="0"/>
                        <a:t>Brug</a:t>
                      </a:r>
                      <a:r>
                        <a:rPr lang="da-DK" sz="800" b="1" baseline="0" dirty="0" smtClean="0"/>
                        <a:t> streger</a:t>
                      </a:r>
                      <a:br>
                        <a:rPr lang="da-DK" sz="800" b="1" baseline="0" dirty="0" smtClean="0"/>
                      </a:br>
                      <a:r>
                        <a:rPr lang="da-DK" sz="800" baseline="0" dirty="0" smtClean="0"/>
                        <a:t>Brug streger i toppen og bunden. Men ALDRIG i siderne. Brug også streger til at adskille </a:t>
                      </a:r>
                      <a:r>
                        <a:rPr lang="da-DK" sz="800" baseline="0" dirty="0" err="1" smtClean="0"/>
                        <a:t>headlines</a:t>
                      </a:r>
                      <a:r>
                        <a:rPr lang="da-DK" sz="800" baseline="0" dirty="0" smtClean="0"/>
                        <a:t/>
                      </a:r>
                      <a:br>
                        <a:rPr lang="da-DK" sz="800" baseline="0" dirty="0" smtClean="0"/>
                      </a:br>
                      <a:endParaRPr lang="da-DK" sz="800" baseline="0" dirty="0" smtClean="0"/>
                    </a:p>
                    <a:p>
                      <a:pPr marL="228600" indent="-228600">
                        <a:buFont typeface="+mj-lt"/>
                        <a:buAutoNum type="arabicPeriod"/>
                      </a:pPr>
                      <a:r>
                        <a:rPr lang="da-DK" sz="800" b="1" baseline="0" dirty="0" smtClean="0"/>
                        <a:t>Adskil ikke datapunkter</a:t>
                      </a:r>
                      <a:br>
                        <a:rPr lang="da-DK" sz="800" b="1" baseline="0" dirty="0" smtClean="0"/>
                      </a:br>
                      <a:r>
                        <a:rPr lang="da-DK" sz="800" baseline="0" dirty="0" smtClean="0"/>
                        <a:t>Adskil ikke de enkelte datapunkter med streger, men sørg for at have dem i forskellige celler, så grupperingen bliver åbenlys.</a:t>
                      </a:r>
                    </a:p>
                    <a:p>
                      <a:pPr marL="228600" indent="-228600">
                        <a:buFont typeface="+mj-lt"/>
                        <a:buAutoNum type="arabicPeriod"/>
                      </a:pPr>
                      <a:endParaRPr lang="da-DK" sz="800" baseline="0" dirty="0" smtClean="0"/>
                    </a:p>
                    <a:p>
                      <a:pPr marL="228600" indent="-228600">
                        <a:buFont typeface="+mj-lt"/>
                        <a:buAutoNum type="arabicPeriod"/>
                      </a:pPr>
                      <a:r>
                        <a:rPr lang="da-DK" sz="800" b="1" baseline="0" dirty="0" smtClean="0"/>
                        <a:t>Adskil hver 5 række</a:t>
                      </a:r>
                      <a:br>
                        <a:rPr lang="da-DK" sz="800" b="1" baseline="0" dirty="0" smtClean="0"/>
                      </a:br>
                      <a:r>
                        <a:rPr lang="da-DK" sz="800" baseline="0" dirty="0" smtClean="0"/>
                        <a:t>Hvis der er 10 eller flere rækker af data indsættes en blank linje mellem hver 5 linje for at gøre det nemmere at læse</a:t>
                      </a:r>
                    </a:p>
                    <a:p>
                      <a:pPr marL="228600" indent="-228600">
                        <a:buFont typeface="+mj-lt"/>
                        <a:buAutoNum type="arabicPeriod"/>
                      </a:pPr>
                      <a:endParaRPr lang="da-DK" sz="800" dirty="0" smtClean="0"/>
                    </a:p>
                    <a:p>
                      <a:pPr marL="228600" indent="-228600">
                        <a:buFont typeface="+mj-lt"/>
                        <a:buAutoNum type="arabicPeriod"/>
                      </a:pPr>
                      <a:r>
                        <a:rPr lang="da-DK" sz="800" b="1" dirty="0" smtClean="0"/>
                        <a:t>Sum med </a:t>
                      </a:r>
                      <a:r>
                        <a:rPr lang="da-DK" sz="800" b="1" dirty="0" err="1" smtClean="0"/>
                        <a:t>top+bund</a:t>
                      </a:r>
                      <a:r>
                        <a:rPr lang="da-DK" sz="800" b="1" dirty="0" smtClean="0"/>
                        <a:t> streg</a:t>
                      </a:r>
                      <a:br>
                        <a:rPr lang="da-DK" sz="800" b="1" dirty="0" smtClean="0"/>
                      </a:br>
                      <a:r>
                        <a:rPr lang="da-DK" sz="800" b="0" dirty="0" smtClean="0"/>
                        <a:t>Hvis der nederst i</a:t>
                      </a:r>
                      <a:r>
                        <a:rPr lang="da-DK" sz="800" b="0" baseline="0" dirty="0" smtClean="0"/>
                        <a:t> tabellen er en sum/total/etc., så skal der være en sort streg over og under rækken med totalen, men ikke andre adskillelser</a:t>
                      </a:r>
                      <a:br>
                        <a:rPr lang="da-DK" sz="800" b="0" baseline="0" dirty="0" smtClean="0"/>
                      </a:br>
                      <a:endParaRPr lang="da-DK" sz="800" b="0" baseline="0" dirty="0" smtClean="0"/>
                    </a:p>
                    <a:p>
                      <a:pPr marL="228600" indent="-228600">
                        <a:buFont typeface="+mj-lt"/>
                        <a:buAutoNum type="arabicPeriod"/>
                      </a:pPr>
                      <a:r>
                        <a:rPr lang="da-DK" sz="800" b="1" baseline="0" dirty="0" smtClean="0"/>
                        <a:t>Brug gerne effekter</a:t>
                      </a:r>
                      <a:r>
                        <a:rPr lang="da-DK" sz="800" b="0" baseline="0" dirty="0" smtClean="0"/>
                        <a:t/>
                      </a:r>
                      <a:br>
                        <a:rPr lang="da-DK" sz="800" b="0" baseline="0" dirty="0" smtClean="0"/>
                      </a:br>
                      <a:r>
                        <a:rPr lang="da-DK" sz="800" b="0" baseline="0" dirty="0" smtClean="0"/>
                        <a:t>Brug gerne effekter i de enkelte celler så som </a:t>
                      </a:r>
                      <a:r>
                        <a:rPr lang="da-DK" sz="800" b="0" baseline="0" dirty="0" err="1" smtClean="0"/>
                        <a:t>harvey-balls</a:t>
                      </a:r>
                      <a:r>
                        <a:rPr lang="da-DK" sz="800" b="0" baseline="0" dirty="0" smtClean="0"/>
                        <a:t>, farver i fonte, pile for udvikling og lignende – kig i Excels betinget formatering for inspiration.</a:t>
                      </a:r>
                      <a:endParaRPr lang="da-DK"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000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da-DK" sz="60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noFill/>
                  </a:tcPr>
                </a:tc>
              </a:tr>
              <a:tr h="0">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da-DK" sz="100" b="1" dirty="0">
                        <a:solidFill>
                          <a:schemeClr val="bg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a-DK" sz="1100" b="1" dirty="0" smtClean="0">
                          <a:solidFill>
                            <a:schemeClr val="bg1"/>
                          </a:solidFill>
                        </a:rPr>
                        <a:t>Pas på med</a:t>
                      </a:r>
                      <a:endParaRPr lang="da-DK"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tc>
                  <a:txBody>
                    <a:bodyPr/>
                    <a:lstStyle/>
                    <a:p>
                      <a:endParaRPr lang="da-DK" sz="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1110302">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800" i="0" strike="noStrike" cap="none" normalizeH="0" dirty="0" smtClean="0">
                          <a:ln>
                            <a:noFill/>
                          </a:ln>
                          <a:effectLst/>
                          <a:latin typeface="Verdana" pitchFamily="34" charset="0"/>
                        </a:rPr>
                        <a:t>Tabeller gør det muligt at vise mange og præcise datapunker. Undgå at have for</a:t>
                      </a:r>
                      <a:r>
                        <a:rPr kumimoji="0" lang="da-DK" sz="800" i="0" strike="noStrike" cap="none" normalizeH="0" baseline="0" dirty="0" smtClean="0">
                          <a:ln>
                            <a:noFill/>
                          </a:ln>
                          <a:effectLst/>
                          <a:latin typeface="Verdana" pitchFamily="34" charset="0"/>
                        </a:rPr>
                        <a:t> lange tal. Afrund i stedet til 100/1.000/etc. Og angiv det tydeligt.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a-DK" sz="800" i="0" strike="noStrike" cap="none" normalizeH="0" baseline="0" dirty="0" smtClean="0">
                        <a:ln>
                          <a:noFill/>
                        </a:ln>
                        <a:effectLst/>
                        <a:latin typeface="Verdana"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800" i="0" strike="noStrike" cap="none" normalizeH="0" baseline="0" dirty="0" smtClean="0">
                          <a:ln>
                            <a:noFill/>
                          </a:ln>
                          <a:effectLst/>
                          <a:latin typeface="Verdana" pitchFamily="34" charset="0"/>
                        </a:rPr>
                        <a:t>Tabeller kan ikke bruges til at vise sammenhæng i data, det er andre diagrammer bedre til. Undtagelsen er specielle tabeller så som korrelationsdiagrammer.</a:t>
                      </a:r>
                      <a:endParaRPr lang="da-DK"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da-DK"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vMerge="1">
                  <a:txBody>
                    <a:bodyPr/>
                    <a:lstStyle/>
                    <a:p>
                      <a:endParaRPr lang="da-DK"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6" name="Tekstboks 5"/>
          <p:cNvSpPr txBox="1"/>
          <p:nvPr/>
        </p:nvSpPr>
        <p:spPr>
          <a:xfrm>
            <a:off x="755576" y="5949860"/>
            <a:ext cx="2448272" cy="215444"/>
          </a:xfrm>
          <a:prstGeom prst="rect">
            <a:avLst/>
          </a:prstGeom>
          <a:noFill/>
        </p:spPr>
        <p:txBody>
          <a:bodyPr wrap="square" lIns="0" tIns="0" rIns="0" bIns="0" rtlCol="0">
            <a:spAutoFit/>
          </a:bodyPr>
          <a:lstStyle/>
          <a:p>
            <a:pPr marL="268288" indent="-268288"/>
            <a:r>
              <a:rPr lang="da-DK" sz="700" dirty="0" smtClean="0"/>
              <a:t>Note: Mangler formalia rundt om diagrammet (eks</a:t>
            </a:r>
            <a:r>
              <a:rPr lang="da-DK" sz="700" dirty="0"/>
              <a:t>. måleenheder og titler).</a:t>
            </a:r>
            <a:endParaRPr lang="da-DK" sz="700" dirty="0" smtClean="0"/>
          </a:p>
        </p:txBody>
      </p:sp>
      <p:pic>
        <p:nvPicPr>
          <p:cNvPr id="286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988841"/>
            <a:ext cx="238219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41500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De seks klassiske typer af diagrammer kan bruges til næsten alle datasæt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45</a:t>
            </a:fld>
            <a:endParaRPr lang="da-DK"/>
          </a:p>
        </p:txBody>
      </p:sp>
      <p:pic>
        <p:nvPicPr>
          <p:cNvPr id="4" name="Billede 3"/>
          <p:cNvPicPr>
            <a:picLocks noChangeAspect="1"/>
          </p:cNvPicPr>
          <p:nvPr/>
        </p:nvPicPr>
        <p:blipFill rotWithShape="1">
          <a:blip r:embed="rId2" cstate="print">
            <a:clrChange>
              <a:clrFrom>
                <a:srgbClr val="FFFFFF"/>
              </a:clrFrom>
              <a:clrTo>
                <a:srgbClr val="FFFFFF">
                  <a:alpha val="0"/>
                </a:srgbClr>
              </a:clrTo>
            </a:clrChange>
          </a:blip>
          <a:srcRect t="10897" r="68107"/>
          <a:stretch/>
        </p:blipFill>
        <p:spPr>
          <a:xfrm>
            <a:off x="3851920" y="2020795"/>
            <a:ext cx="1169384" cy="1134676"/>
          </a:xfrm>
          <a:prstGeom prst="rect">
            <a:avLst/>
          </a:prstGeom>
        </p:spPr>
      </p:pic>
      <p:pic>
        <p:nvPicPr>
          <p:cNvPr id="6" name="Billede 5"/>
          <p:cNvPicPr>
            <a:picLocks noChangeAspect="1"/>
          </p:cNvPicPr>
          <p:nvPr/>
        </p:nvPicPr>
        <p:blipFill rotWithShape="1">
          <a:blip r:embed="rId3" cstate="print">
            <a:clrChange>
              <a:clrFrom>
                <a:srgbClr val="FFFFFF"/>
              </a:clrFrom>
              <a:clrTo>
                <a:srgbClr val="FFFFFF">
                  <a:alpha val="0"/>
                </a:srgbClr>
              </a:clrTo>
            </a:clrChange>
          </a:blip>
          <a:srcRect t="5170" r="66965"/>
          <a:stretch/>
        </p:blipFill>
        <p:spPr>
          <a:xfrm>
            <a:off x="2534563" y="1976671"/>
            <a:ext cx="1222374" cy="1120325"/>
          </a:xfrm>
          <a:prstGeom prst="rect">
            <a:avLst/>
          </a:prstGeom>
        </p:spPr>
      </p:pic>
      <p:pic>
        <p:nvPicPr>
          <p:cNvPr id="11" name="Billede 10"/>
          <p:cNvPicPr>
            <a:picLocks noChangeAspect="1"/>
          </p:cNvPicPr>
          <p:nvPr/>
        </p:nvPicPr>
        <p:blipFill rotWithShape="1">
          <a:blip r:embed="rId4" cstate="print">
            <a:clrChange>
              <a:clrFrom>
                <a:srgbClr val="FFFFFF"/>
              </a:clrFrom>
              <a:clrTo>
                <a:srgbClr val="FFFFFF">
                  <a:alpha val="0"/>
                </a:srgbClr>
              </a:clrTo>
            </a:clrChange>
          </a:blip>
          <a:srcRect r="50000"/>
          <a:stretch/>
        </p:blipFill>
        <p:spPr>
          <a:xfrm>
            <a:off x="5259071" y="1960632"/>
            <a:ext cx="1257145" cy="1090266"/>
          </a:xfrm>
          <a:prstGeom prst="rect">
            <a:avLst/>
          </a:prstGeom>
        </p:spPr>
      </p:pic>
      <p:pic>
        <p:nvPicPr>
          <p:cNvPr id="13" name="Billede 12"/>
          <p:cNvPicPr>
            <a:picLocks noChangeAspect="1"/>
          </p:cNvPicPr>
          <p:nvPr/>
        </p:nvPicPr>
        <p:blipFill rotWithShape="1">
          <a:blip r:embed="rId5" cstate="print">
            <a:clrChange>
              <a:clrFrom>
                <a:srgbClr val="FFFFFF"/>
              </a:clrFrom>
              <a:clrTo>
                <a:srgbClr val="FFFFFF">
                  <a:alpha val="0"/>
                </a:srgbClr>
              </a:clrTo>
            </a:clrChange>
          </a:blip>
          <a:srcRect t="8451" r="76560" b="18389"/>
          <a:stretch/>
        </p:blipFill>
        <p:spPr>
          <a:xfrm>
            <a:off x="1158365" y="1976672"/>
            <a:ext cx="1194201" cy="1060066"/>
          </a:xfrm>
          <a:prstGeom prst="rect">
            <a:avLst/>
          </a:prstGeom>
        </p:spPr>
      </p:pic>
      <p:pic>
        <p:nvPicPr>
          <p:cNvPr id="9" name="Billede 8"/>
          <p:cNvPicPr>
            <a:picLocks noChangeAspect="1"/>
          </p:cNvPicPr>
          <p:nvPr/>
        </p:nvPicPr>
        <p:blipFill rotWithShape="1">
          <a:blip r:embed="rId6" cstate="print">
            <a:clrChange>
              <a:clrFrom>
                <a:srgbClr val="FFFFFF"/>
              </a:clrFrom>
              <a:clrTo>
                <a:srgbClr val="FFFFFF">
                  <a:alpha val="0"/>
                </a:srgbClr>
              </a:clrTo>
            </a:clrChange>
          </a:blip>
          <a:srcRect l="-15" t="12200" r="86548" b="12201"/>
          <a:stretch/>
        </p:blipFill>
        <p:spPr>
          <a:xfrm>
            <a:off x="6588072" y="2046522"/>
            <a:ext cx="1188937" cy="1019089"/>
          </a:xfrm>
          <a:prstGeom prst="rect">
            <a:avLst/>
          </a:prstGeom>
        </p:spPr>
      </p:pic>
      <p:graphicFrame>
        <p:nvGraphicFramePr>
          <p:cNvPr id="25" name="Tabel 24"/>
          <p:cNvGraphicFramePr>
            <a:graphicFrameLocks noGrp="1"/>
          </p:cNvGraphicFramePr>
          <p:nvPr>
            <p:extLst>
              <p:ext uri="{D42A27DB-BD31-4B8C-83A1-F6EECF244321}">
                <p14:modId xmlns:p14="http://schemas.microsoft.com/office/powerpoint/2010/main" val="2368150139"/>
              </p:ext>
            </p:extLst>
          </p:nvPr>
        </p:nvGraphicFramePr>
        <p:xfrm>
          <a:off x="179512" y="2843354"/>
          <a:ext cx="8777600" cy="1953798"/>
        </p:xfrm>
        <a:graphic>
          <a:graphicData uri="http://schemas.openxmlformats.org/drawingml/2006/table">
            <a:tbl>
              <a:tblPr firstRow="1" bandRow="1">
                <a:tableStyleId>{5C22544A-7EE6-4342-B048-85BDC9FD1C3A}</a:tableStyleId>
              </a:tblPr>
              <a:tblGrid>
                <a:gridCol w="972000"/>
                <a:gridCol w="101600"/>
                <a:gridCol w="864000"/>
                <a:gridCol w="504000"/>
                <a:gridCol w="864000"/>
                <a:gridCol w="504000"/>
                <a:gridCol w="864000"/>
                <a:gridCol w="504000"/>
                <a:gridCol w="864000"/>
                <a:gridCol w="504000"/>
                <a:gridCol w="864000"/>
                <a:gridCol w="504000"/>
                <a:gridCol w="864000"/>
              </a:tblGrid>
              <a:tr h="294198">
                <a:tc>
                  <a:txBody>
                    <a:bodyPr/>
                    <a:lstStyle/>
                    <a:p>
                      <a:pPr marL="0" indent="0" algn="ctr">
                        <a:buFont typeface="Arial" pitchFamily="34" charset="0"/>
                        <a:buNone/>
                      </a:pP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r>
                        <a:rPr lang="da-DK" sz="900" b="1" noProof="0" dirty="0" smtClean="0">
                          <a:solidFill>
                            <a:schemeClr val="tx1"/>
                          </a:solidFill>
                        </a:rPr>
                        <a:t>Pie</a:t>
                      </a: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Bar</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Column</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Line</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err="1" smtClean="0">
                          <a:solidFill>
                            <a:schemeClr val="tx1"/>
                          </a:solidFill>
                        </a:rPr>
                        <a:t>Scatter</a:t>
                      </a:r>
                      <a:endParaRPr lang="da-DK" sz="900" noProof="0" dirty="0" smtClean="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smtClean="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Tabel</a:t>
                      </a: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08568">
                <a:tc>
                  <a:txBody>
                    <a:bodyPr/>
                    <a:lstStyle/>
                    <a:p>
                      <a:pPr marL="0" marR="0" indent="0" fontAlgn="t">
                        <a:spcBef>
                          <a:spcPts val="0"/>
                        </a:spcBef>
                        <a:spcAft>
                          <a:spcPts val="0"/>
                        </a:spcAft>
                        <a:buFont typeface="Arial" pitchFamily="34" charset="0"/>
                        <a:buNone/>
                      </a:pPr>
                      <a:r>
                        <a:rPr lang="da-DK" sz="700" b="1" dirty="0" smtClean="0">
                          <a:solidFill>
                            <a:schemeClr val="tx1"/>
                          </a:solidFill>
                          <a:effectLst/>
                          <a:latin typeface="+mn-lt"/>
                        </a:rPr>
                        <a:t>Bruges til at vise</a:t>
                      </a:r>
                      <a:endParaRPr lang="da-DK" sz="700" b="1"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Sammensætning</a:t>
                      </a: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Sammenligning</a:t>
                      </a: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r>
                        <a:rPr lang="da-DK" sz="700" b="0" dirty="0" smtClean="0">
                          <a:solidFill>
                            <a:schemeClr val="tx1"/>
                          </a:solidFill>
                          <a:latin typeface="+mn-lt"/>
                        </a:rPr>
                        <a:t>Sammenligning</a:t>
                      </a:r>
                    </a:p>
                    <a:p>
                      <a:pPr marL="0" indent="0">
                        <a:buFont typeface="Arial" pitchFamily="34" charset="0"/>
                        <a:buNone/>
                      </a:pPr>
                      <a:r>
                        <a:rPr lang="da-DK" sz="700" b="0" dirty="0" smtClean="0">
                          <a:solidFill>
                            <a:schemeClr val="tx1"/>
                          </a:solidFill>
                          <a:latin typeface="+mn-lt"/>
                        </a:rPr>
                        <a:t>Sammensætning</a:t>
                      </a:r>
                      <a:endParaRPr lang="da-DK" sz="700" b="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Sammenhæng</a:t>
                      </a:r>
                    </a:p>
                    <a:p>
                      <a:pPr marL="0" indent="0">
                        <a:buFont typeface="Arial" panose="020B0604020202020204" pitchFamily="34" charset="0"/>
                        <a:buNone/>
                      </a:pPr>
                      <a:r>
                        <a:rPr lang="da-DK" sz="700" b="0" noProof="0" dirty="0" smtClean="0">
                          <a:solidFill>
                            <a:schemeClr val="tx1"/>
                          </a:solidFill>
                          <a:latin typeface="+mn-lt"/>
                        </a:rPr>
                        <a:t>Sammenligning</a:t>
                      </a:r>
                    </a:p>
                    <a:p>
                      <a:pPr marL="0" indent="0">
                        <a:buFont typeface="Arial" panose="020B0604020202020204" pitchFamily="34" charset="0"/>
                        <a:buNone/>
                      </a:pPr>
                      <a:r>
                        <a:rPr lang="da-DK" sz="700" b="0" noProof="0" dirty="0" smtClean="0">
                          <a:solidFill>
                            <a:schemeClr val="tx1"/>
                          </a:solidFill>
                          <a:latin typeface="+mn-lt"/>
                        </a:rPr>
                        <a:t>Sammensætning</a:t>
                      </a: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Sammenhæng</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smtClean="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Sammenhæng</a:t>
                      </a:r>
                    </a:p>
                    <a:p>
                      <a:pPr marL="0" marR="0" indent="0" fontAlgn="t">
                        <a:spcBef>
                          <a:spcPts val="0"/>
                        </a:spcBef>
                        <a:spcAft>
                          <a:spcPts val="0"/>
                        </a:spcAft>
                        <a:buFont typeface="Arial" pitchFamily="34" charset="0"/>
                        <a:buNone/>
                      </a:pPr>
                      <a:r>
                        <a:rPr lang="da-DK" sz="700" b="0" dirty="0" smtClean="0">
                          <a:solidFill>
                            <a:schemeClr val="tx1"/>
                          </a:solidFill>
                          <a:effectLst/>
                          <a:latin typeface="+mn-lt"/>
                        </a:rPr>
                        <a:t>Sammenligning</a:t>
                      </a:r>
                    </a:p>
                    <a:p>
                      <a:pPr marL="0" marR="0" indent="0" fontAlgn="t">
                        <a:spcBef>
                          <a:spcPts val="0"/>
                        </a:spcBef>
                        <a:spcAft>
                          <a:spcPts val="0"/>
                        </a:spcAft>
                        <a:buFont typeface="Arial" pitchFamily="34" charset="0"/>
                        <a:buNone/>
                      </a:pPr>
                      <a:r>
                        <a:rPr lang="da-DK" sz="700" b="0" dirty="0" smtClean="0">
                          <a:solidFill>
                            <a:schemeClr val="tx1"/>
                          </a:solidFill>
                          <a:effectLst/>
                          <a:latin typeface="+mn-lt"/>
                        </a:rPr>
                        <a:t>Sammensætning</a:t>
                      </a: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fontAlgn="t">
                        <a:spcBef>
                          <a:spcPts val="0"/>
                        </a:spcBef>
                        <a:spcAft>
                          <a:spcPts val="0"/>
                        </a:spcAft>
                        <a:buFont typeface="Arial" pitchFamily="34" charset="0"/>
                        <a:buNone/>
                      </a:pPr>
                      <a:r>
                        <a:rPr lang="da-DK" sz="700" b="1" dirty="0" smtClean="0">
                          <a:solidFill>
                            <a:schemeClr val="tx1"/>
                          </a:solidFill>
                          <a:effectLst/>
                          <a:latin typeface="+mn-lt"/>
                        </a:rPr>
                        <a:t>Maks</a:t>
                      </a:r>
                      <a:r>
                        <a:rPr lang="da-DK" sz="700" b="1" baseline="0" dirty="0" smtClean="0">
                          <a:solidFill>
                            <a:schemeClr val="tx1"/>
                          </a:solidFill>
                          <a:effectLst/>
                          <a:latin typeface="+mn-lt"/>
                        </a:rPr>
                        <a:t> datapunkter</a:t>
                      </a:r>
                      <a:endParaRPr lang="da-DK" sz="700" b="1"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5</a:t>
                      </a: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5-15</a:t>
                      </a: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5-15</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Uendelig</a:t>
                      </a: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Mange</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smtClean="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indent="0" fontAlgn="t">
                        <a:spcBef>
                          <a:spcPts val="0"/>
                        </a:spcBef>
                        <a:spcAft>
                          <a:spcPts val="0"/>
                        </a:spcAft>
                        <a:buFont typeface="Arial" pitchFamily="34" charset="0"/>
                        <a:buNone/>
                      </a:pPr>
                      <a:r>
                        <a:rPr lang="da-DK" sz="700" b="0" dirty="0" smtClean="0">
                          <a:solidFill>
                            <a:schemeClr val="tx1"/>
                          </a:solidFill>
                          <a:effectLst/>
                          <a:latin typeface="+mn-lt"/>
                        </a:rPr>
                        <a:t>Mange</a:t>
                      </a:r>
                      <a:endParaRPr lang="da-DK" sz="7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r>
              <a:tr h="0">
                <a:tc>
                  <a:txBody>
                    <a:bodyPr/>
                    <a:lstStyle/>
                    <a:p>
                      <a:pPr marL="0" indent="0">
                        <a:buFont typeface="Arial" pitchFamily="34" charset="0"/>
                        <a:buNone/>
                      </a:pPr>
                      <a:r>
                        <a:rPr lang="da-DK" sz="700" b="1" noProof="0" dirty="0" smtClean="0">
                          <a:solidFill>
                            <a:schemeClr val="tx1"/>
                          </a:solidFill>
                          <a:latin typeface="+mn-lt"/>
                        </a:rPr>
                        <a:t>Vises hvordan?</a:t>
                      </a:r>
                      <a:endParaRPr lang="da-DK" sz="700" b="1"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r>
                        <a:rPr lang="da-DK" sz="700" b="0" noProof="0" dirty="0" smtClean="0">
                          <a:solidFill>
                            <a:schemeClr val="tx1"/>
                          </a:solidFill>
                          <a:latin typeface="+mn-lt"/>
                        </a:rPr>
                        <a:t>Vinkel på</a:t>
                      </a:r>
                      <a:r>
                        <a:rPr lang="da-DK" sz="700" b="0" baseline="0" noProof="0" dirty="0" smtClean="0">
                          <a:solidFill>
                            <a:schemeClr val="tx1"/>
                          </a:solidFill>
                          <a:latin typeface="+mn-lt"/>
                        </a:rPr>
                        <a:t> </a:t>
                      </a:r>
                      <a:r>
                        <a:rPr lang="da-DK" sz="700" b="0" baseline="0" noProof="0" dirty="0" err="1" smtClean="0">
                          <a:solidFill>
                            <a:schemeClr val="tx1"/>
                          </a:solidFill>
                          <a:latin typeface="+mn-lt"/>
                        </a:rPr>
                        <a:t>slice</a:t>
                      </a:r>
                      <a:r>
                        <a:rPr lang="da-DK" sz="700" b="0" baseline="0" noProof="0" dirty="0" smtClean="0">
                          <a:solidFill>
                            <a:schemeClr val="tx1"/>
                          </a:solidFill>
                          <a:latin typeface="+mn-lt"/>
                        </a:rPr>
                        <a:t>/360 udgør andel af total</a:t>
                      </a:r>
                    </a:p>
                    <a:p>
                      <a:pPr marL="0" indent="0">
                        <a:buFont typeface="Arial" pitchFamily="34" charset="0"/>
                        <a:buNone/>
                      </a:pPr>
                      <a:endParaRPr lang="da-DK" sz="700" b="0" baseline="0" noProof="0" dirty="0" smtClean="0">
                        <a:solidFill>
                          <a:schemeClr val="tx1"/>
                        </a:solidFill>
                        <a:latin typeface="+mn-lt"/>
                      </a:endParaRPr>
                    </a:p>
                    <a:p>
                      <a:pPr marL="0" indent="0">
                        <a:buFont typeface="Arial" pitchFamily="34" charset="0"/>
                        <a:buNone/>
                      </a:pPr>
                      <a:endParaRPr lang="da-DK" sz="700" b="0" baseline="0" noProof="0" dirty="0" smtClean="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Afstanden fra y-aksen til toppen af søjlen</a:t>
                      </a: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Afstanden fra</a:t>
                      </a:r>
                      <a:r>
                        <a:rPr lang="da-DK" sz="700" b="0" baseline="0" noProof="0" dirty="0" smtClean="0">
                          <a:solidFill>
                            <a:schemeClr val="tx1"/>
                          </a:solidFill>
                          <a:latin typeface="+mn-lt"/>
                        </a:rPr>
                        <a:t> x-aksen til toppen af kolonnen</a:t>
                      </a: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baseline="0" noProof="0" dirty="0" smtClean="0">
                          <a:solidFill>
                            <a:schemeClr val="tx1"/>
                          </a:solidFill>
                          <a:latin typeface="+mn-lt"/>
                        </a:rPr>
                        <a:t>Højden fra x-aksen til et punkt på linjen</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anose="020B0604020202020204" pitchFamily="34" charset="0"/>
                        <a:buNone/>
                      </a:pPr>
                      <a:r>
                        <a:rPr lang="da-DK" sz="700" b="0" kern="1200" noProof="0" dirty="0" smtClean="0">
                          <a:solidFill>
                            <a:schemeClr val="tx1"/>
                          </a:solidFill>
                          <a:latin typeface="+mn-lt"/>
                          <a:ea typeface="+mn-ea"/>
                          <a:cs typeface="+mn-cs"/>
                        </a:rPr>
                        <a:t>Placeringen</a:t>
                      </a:r>
                      <a:r>
                        <a:rPr lang="da-DK" sz="700" b="0" kern="1200" baseline="0" noProof="0" dirty="0" smtClean="0">
                          <a:solidFill>
                            <a:schemeClr val="tx1"/>
                          </a:solidFill>
                          <a:latin typeface="+mn-lt"/>
                          <a:ea typeface="+mn-ea"/>
                          <a:cs typeface="+mn-cs"/>
                        </a:rPr>
                        <a:t> af punktet ud for såvel x som y aksen</a:t>
                      </a:r>
                      <a:endParaRPr lang="da-DK" sz="700" b="0" kern="1200" noProof="0" dirty="0" smtClean="0">
                        <a:solidFill>
                          <a:schemeClr val="tx1"/>
                        </a:solidFill>
                        <a:latin typeface="+mn-lt"/>
                        <a:ea typeface="+mn-ea"/>
                        <a:cs typeface="+mn-cs"/>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anose="020B0604020202020204" pitchFamily="34" charset="0"/>
                        <a:buNone/>
                      </a:pPr>
                      <a:endParaRPr lang="da-DK" sz="700" b="0" kern="1200" noProof="0" dirty="0" smtClean="0">
                        <a:solidFill>
                          <a:schemeClr val="tx1"/>
                        </a:solidFill>
                        <a:latin typeface="+mn-lt"/>
                        <a:ea typeface="+mn-ea"/>
                        <a:cs typeface="+mn-cs"/>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anose="020B0604020202020204" pitchFamily="34" charset="0"/>
                        <a:buNone/>
                      </a:pPr>
                      <a:r>
                        <a:rPr lang="da-DK" sz="700" b="0" kern="1200" noProof="0" dirty="0" smtClean="0">
                          <a:solidFill>
                            <a:schemeClr val="tx1"/>
                          </a:solidFill>
                          <a:latin typeface="+mn-lt"/>
                          <a:ea typeface="+mn-ea"/>
                          <a:cs typeface="+mn-cs"/>
                        </a:rPr>
                        <a:t>Faktiske</a:t>
                      </a:r>
                      <a:r>
                        <a:rPr lang="da-DK" sz="700" b="0" kern="1200" baseline="0" noProof="0" dirty="0" smtClean="0">
                          <a:solidFill>
                            <a:schemeClr val="tx1"/>
                          </a:solidFill>
                          <a:latin typeface="+mn-lt"/>
                          <a:ea typeface="+mn-ea"/>
                          <a:cs typeface="+mn-cs"/>
                        </a:rPr>
                        <a:t> tal og deres placering i relation til andre</a:t>
                      </a:r>
                      <a:endParaRPr lang="da-DK" sz="700" b="0" kern="1200" noProof="0" dirty="0" smtClean="0">
                        <a:solidFill>
                          <a:schemeClr val="tx1"/>
                        </a:solidFill>
                        <a:latin typeface="+mn-lt"/>
                        <a:ea typeface="+mn-ea"/>
                        <a:cs typeface="+mn-cs"/>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lnTlToBr w="12700" cmpd="sng">
                      <a:noFill/>
                      <a:prstDash val="solid"/>
                    </a:lnTlToBr>
                    <a:lnBlToTr w="12700" cmpd="sng">
                      <a:noFill/>
                      <a:prstDash val="solid"/>
                    </a:lnBlToTr>
                    <a:noFill/>
                  </a:tcPr>
                </a:tc>
              </a:tr>
              <a:tr h="0">
                <a:tc>
                  <a:txBody>
                    <a:bodyPr/>
                    <a:lstStyle/>
                    <a:p>
                      <a:pPr marL="0" indent="0">
                        <a:buFont typeface="Arial" pitchFamily="34" charset="0"/>
                        <a:buNone/>
                      </a:pPr>
                      <a:r>
                        <a:rPr lang="da-DK" sz="700" b="1" noProof="0" dirty="0" smtClean="0">
                          <a:solidFill>
                            <a:schemeClr val="tx1"/>
                          </a:solidFill>
                          <a:latin typeface="+mn-lt"/>
                        </a:rPr>
                        <a:t>Skalaer</a:t>
                      </a:r>
                      <a:endParaRPr lang="da-DK" sz="700" b="1"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r>
                        <a:rPr lang="da-DK" sz="700" b="0" baseline="0" noProof="0" dirty="0" smtClean="0">
                          <a:solidFill>
                            <a:schemeClr val="tx1"/>
                          </a:solidFill>
                          <a:latin typeface="+mn-lt"/>
                        </a:rPr>
                        <a:t>Nominal</a:t>
                      </a:r>
                    </a:p>
                    <a:p>
                      <a:pPr marL="0" indent="0">
                        <a:buFont typeface="Arial" pitchFamily="34" charset="0"/>
                        <a:buNone/>
                      </a:pPr>
                      <a:r>
                        <a:rPr lang="da-DK" sz="700" b="0" baseline="0" noProof="0" dirty="0" err="1" smtClean="0">
                          <a:solidFill>
                            <a:schemeClr val="tx1"/>
                          </a:solidFill>
                          <a:latin typeface="+mn-lt"/>
                        </a:rPr>
                        <a:t>Ordinal</a:t>
                      </a:r>
                      <a:endParaRPr lang="da-DK" sz="700" b="0" baseline="0" noProof="0" dirty="0" smtClean="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Alle</a:t>
                      </a: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noProof="0" dirty="0" smtClean="0">
                          <a:solidFill>
                            <a:schemeClr val="tx1"/>
                          </a:solidFill>
                          <a:latin typeface="+mn-lt"/>
                        </a:rPr>
                        <a:t>Alle</a:t>
                      </a: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da-DK" sz="700" b="0" baseline="0" noProof="0" dirty="0" smtClean="0">
                          <a:solidFill>
                            <a:schemeClr val="tx1"/>
                          </a:solidFill>
                          <a:latin typeface="+mn-lt"/>
                        </a:rPr>
                        <a:t>Interval</a:t>
                      </a:r>
                    </a:p>
                    <a:p>
                      <a:pPr marL="0" indent="0">
                        <a:buFont typeface="Arial" panose="020B0604020202020204" pitchFamily="34" charset="0"/>
                        <a:buNone/>
                      </a:pPr>
                      <a:r>
                        <a:rPr lang="da-DK" sz="700" b="0" baseline="0" noProof="0" dirty="0" smtClean="0">
                          <a:solidFill>
                            <a:schemeClr val="tx1"/>
                          </a:solidFill>
                          <a:latin typeface="+mn-lt"/>
                        </a:rPr>
                        <a:t>Ratio</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anose="020B0604020202020204" pitchFamily="34" charset="0"/>
                        <a:buNone/>
                      </a:pPr>
                      <a:r>
                        <a:rPr lang="da-DK" sz="700" b="0" kern="1200" noProof="0" dirty="0" smtClean="0">
                          <a:solidFill>
                            <a:schemeClr val="tx1"/>
                          </a:solidFill>
                          <a:latin typeface="+mn-lt"/>
                          <a:ea typeface="+mn-ea"/>
                          <a:cs typeface="+mn-cs"/>
                        </a:rPr>
                        <a:t>Interval</a:t>
                      </a:r>
                    </a:p>
                    <a:p>
                      <a:pPr marL="0" indent="0" algn="l" defTabSz="914400" rtl="0" eaLnBrk="1" latinLnBrk="0" hangingPunct="1">
                        <a:buFont typeface="Arial" panose="020B0604020202020204" pitchFamily="34" charset="0"/>
                        <a:buNone/>
                      </a:pPr>
                      <a:r>
                        <a:rPr lang="da-DK" sz="700" b="0" kern="1200" noProof="0" dirty="0" smtClean="0">
                          <a:solidFill>
                            <a:schemeClr val="tx1"/>
                          </a:solidFill>
                          <a:latin typeface="+mn-lt"/>
                          <a:ea typeface="+mn-ea"/>
                          <a:cs typeface="+mn-cs"/>
                        </a:rPr>
                        <a:t>Ratio</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anose="020B0604020202020204" pitchFamily="34" charset="0"/>
                        <a:buNone/>
                      </a:pPr>
                      <a:endParaRPr lang="da-DK" sz="700" b="0" kern="1200" noProof="0" dirty="0" smtClean="0">
                        <a:solidFill>
                          <a:schemeClr val="tx1"/>
                        </a:solidFill>
                        <a:latin typeface="+mn-lt"/>
                        <a:ea typeface="+mn-ea"/>
                        <a:cs typeface="+mn-cs"/>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anose="020B0604020202020204" pitchFamily="34" charset="0"/>
                        <a:buNone/>
                      </a:pPr>
                      <a:r>
                        <a:rPr lang="da-DK" sz="700" b="0" kern="1200" noProof="0" dirty="0" smtClean="0">
                          <a:solidFill>
                            <a:schemeClr val="tx1"/>
                          </a:solidFill>
                          <a:latin typeface="+mn-lt"/>
                          <a:ea typeface="+mn-ea"/>
                          <a:cs typeface="+mn-cs"/>
                        </a:rPr>
                        <a:t>Alle</a:t>
                      </a: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7190">
                <a:tc gridSpan="13">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700" b="0" noProof="0" dirty="0" smtClean="0">
                        <a:solidFill>
                          <a:schemeClr val="tx1"/>
                        </a:solidFill>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6" name="Tekstfelt 25"/>
          <p:cNvSpPr txBox="1"/>
          <p:nvPr/>
        </p:nvSpPr>
        <p:spPr>
          <a:xfrm>
            <a:off x="35496" y="6690265"/>
            <a:ext cx="7488832" cy="138499"/>
          </a:xfrm>
          <a:prstGeom prst="rect">
            <a:avLst/>
          </a:prstGeom>
          <a:noFill/>
        </p:spPr>
        <p:txBody>
          <a:bodyPr wrap="square" lIns="0" tIns="0" rIns="0" bIns="0" rtlCol="0">
            <a:spAutoFit/>
          </a:bodyPr>
          <a:lstStyle/>
          <a:p>
            <a:r>
              <a:rPr lang="da-DK" sz="900" dirty="0" smtClean="0"/>
              <a:t>Note: Vi bruger de engelske titler, da de er nemmere tilgængelige og nemmer kan søges efter på nettet</a:t>
            </a:r>
          </a:p>
        </p:txBody>
      </p:sp>
      <p:pic>
        <p:nvPicPr>
          <p:cNvPr id="42" name="Billede 41"/>
          <p:cNvPicPr>
            <a:picLocks noChangeAspect="1"/>
          </p:cNvPicPr>
          <p:nvPr/>
        </p:nvPicPr>
        <p:blipFill rotWithShape="1">
          <a:blip r:embed="rId7" cstate="print">
            <a:clrChange>
              <a:clrFrom>
                <a:srgbClr val="FFFFFF"/>
              </a:clrFrom>
              <a:clrTo>
                <a:srgbClr val="FFFFFF">
                  <a:alpha val="0"/>
                </a:srgbClr>
              </a:clrTo>
            </a:clrChange>
            <a:duotone>
              <a:schemeClr val="accent1">
                <a:shade val="45000"/>
                <a:satMod val="135000"/>
              </a:schemeClr>
              <a:prstClr val="white"/>
            </a:duotone>
          </a:blip>
          <a:srcRect l="16104" t="17181" r="11427" b="19494"/>
          <a:stretch/>
        </p:blipFill>
        <p:spPr>
          <a:xfrm>
            <a:off x="8063086" y="2094496"/>
            <a:ext cx="973410" cy="865254"/>
          </a:xfrm>
          <a:prstGeom prst="rect">
            <a:avLst/>
          </a:prstGeom>
        </p:spPr>
      </p:pic>
    </p:spTree>
    <p:extLst>
      <p:ext uri="{BB962C8B-B14F-4D97-AF65-F5344CB8AC3E}">
        <p14:creationId xmlns:p14="http://schemas.microsoft.com/office/powerpoint/2010/main" val="33774710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bwMode="auto">
          <a:xfrm>
            <a:off x="717466" y="1556793"/>
            <a:ext cx="7526942" cy="5040559"/>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p:txBody>
          <a:bodyPr/>
          <a:lstStyle/>
          <a:p>
            <a:r>
              <a:rPr lang="da-DK" dirty="0" smtClean="0"/>
              <a:t>Hvis det ikke er nok kan de kombineres på et utal af måder…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46</a:t>
            </a:fld>
            <a:endParaRPr lang="da-DK"/>
          </a:p>
        </p:txBody>
      </p:sp>
      <p:pic>
        <p:nvPicPr>
          <p:cNvPr id="4" name="Billede 3"/>
          <p:cNvPicPr>
            <a:picLocks noChangeAspect="1"/>
          </p:cNvPicPr>
          <p:nvPr/>
        </p:nvPicPr>
        <p:blipFill rotWithShape="1">
          <a:blip r:embed="rId2" cstate="print"/>
          <a:srcRect l="1656" t="24604" r="81208" b="29509"/>
          <a:stretch/>
        </p:blipFill>
        <p:spPr>
          <a:xfrm>
            <a:off x="717466" y="1556793"/>
            <a:ext cx="2710740" cy="2522642"/>
          </a:xfrm>
          <a:prstGeom prst="rect">
            <a:avLst/>
          </a:prstGeom>
        </p:spPr>
      </p:pic>
      <p:pic>
        <p:nvPicPr>
          <p:cNvPr id="6" name="Billede 5"/>
          <p:cNvPicPr>
            <a:picLocks noChangeAspect="1"/>
          </p:cNvPicPr>
          <p:nvPr/>
        </p:nvPicPr>
        <p:blipFill rotWithShape="1">
          <a:blip r:embed="rId2" cstate="print"/>
          <a:srcRect l="37877" t="24604" r="45221" b="29509"/>
          <a:stretch/>
        </p:blipFill>
        <p:spPr>
          <a:xfrm>
            <a:off x="5004048" y="4074708"/>
            <a:ext cx="2673606" cy="2522644"/>
          </a:xfrm>
          <a:prstGeom prst="rect">
            <a:avLst/>
          </a:prstGeom>
        </p:spPr>
      </p:pic>
      <p:pic>
        <p:nvPicPr>
          <p:cNvPr id="7" name="Billede 6"/>
          <p:cNvPicPr>
            <a:picLocks noChangeAspect="1"/>
          </p:cNvPicPr>
          <p:nvPr/>
        </p:nvPicPr>
        <p:blipFill rotWithShape="1">
          <a:blip r:embed="rId3" cstate="print"/>
          <a:srcRect l="60875" t="10816" r="6616" b="70853"/>
          <a:stretch/>
        </p:blipFill>
        <p:spPr>
          <a:xfrm>
            <a:off x="5175812" y="1773044"/>
            <a:ext cx="2636548" cy="2172900"/>
          </a:xfrm>
          <a:prstGeom prst="rect">
            <a:avLst/>
          </a:prstGeom>
        </p:spPr>
      </p:pic>
      <p:pic>
        <p:nvPicPr>
          <p:cNvPr id="8" name="Billede 7"/>
          <p:cNvPicPr>
            <a:picLocks noChangeAspect="1"/>
          </p:cNvPicPr>
          <p:nvPr/>
        </p:nvPicPr>
        <p:blipFill rotWithShape="1">
          <a:blip r:embed="rId3" cstate="print"/>
          <a:srcRect l="28367" t="10816" r="39125" b="70853"/>
          <a:stretch/>
        </p:blipFill>
        <p:spPr>
          <a:xfrm>
            <a:off x="863506" y="4387484"/>
            <a:ext cx="2564700" cy="2113688"/>
          </a:xfrm>
          <a:prstGeom prst="rect">
            <a:avLst/>
          </a:prstGeom>
        </p:spPr>
      </p:pic>
    </p:spTree>
    <p:extLst>
      <p:ext uri="{BB962C8B-B14F-4D97-AF65-F5344CB8AC3E}">
        <p14:creationId xmlns:p14="http://schemas.microsoft.com/office/powerpoint/2010/main" val="11517535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bwMode="auto">
          <a:xfrm>
            <a:off x="719138" y="2852936"/>
            <a:ext cx="7957318" cy="1800200"/>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a:xfrm>
            <a:off x="719138" y="536575"/>
            <a:ext cx="8245350" cy="762000"/>
          </a:xfrm>
        </p:spPr>
        <p:txBody>
          <a:bodyPr/>
          <a:lstStyle/>
          <a:p>
            <a:r>
              <a:rPr lang="da-DK" dirty="0" smtClean="0"/>
              <a:t>… og der er masser af andre typer, som primært skal bruges i specielle tilfælde</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47</a:t>
            </a:fld>
            <a:endParaRPr lang="da-DK"/>
          </a:p>
        </p:txBody>
      </p:sp>
      <p:pic>
        <p:nvPicPr>
          <p:cNvPr id="4" name="Billede 3"/>
          <p:cNvPicPr>
            <a:picLocks noChangeAspect="1"/>
          </p:cNvPicPr>
          <p:nvPr/>
        </p:nvPicPr>
        <p:blipFill rotWithShape="1">
          <a:blip r:embed="rId2" cstate="print"/>
          <a:srcRect l="28623" r="50000"/>
          <a:stretch/>
        </p:blipFill>
        <p:spPr>
          <a:xfrm>
            <a:off x="755576" y="2996427"/>
            <a:ext cx="1070876" cy="1368152"/>
          </a:xfrm>
          <a:prstGeom prst="rect">
            <a:avLst/>
          </a:prstGeom>
        </p:spPr>
      </p:pic>
      <p:pic>
        <p:nvPicPr>
          <p:cNvPr id="6" name="Billede 5"/>
          <p:cNvPicPr>
            <a:picLocks noChangeAspect="1"/>
          </p:cNvPicPr>
          <p:nvPr/>
        </p:nvPicPr>
        <p:blipFill rotWithShape="1">
          <a:blip r:embed="rId3" cstate="print"/>
          <a:srcRect t="70354" r="74643" b="11182"/>
          <a:stretch/>
        </p:blipFill>
        <p:spPr>
          <a:xfrm>
            <a:off x="3433349" y="3248318"/>
            <a:ext cx="1066643" cy="906175"/>
          </a:xfrm>
          <a:prstGeom prst="rect">
            <a:avLst/>
          </a:prstGeom>
        </p:spPr>
      </p:pic>
      <p:pic>
        <p:nvPicPr>
          <p:cNvPr id="8" name="Billede 7"/>
          <p:cNvPicPr>
            <a:picLocks noChangeAspect="1"/>
          </p:cNvPicPr>
          <p:nvPr/>
        </p:nvPicPr>
        <p:blipFill rotWithShape="1">
          <a:blip r:embed="rId4" cstate="print"/>
          <a:srcRect l="2639" t="67938" r="69757" b="11429"/>
          <a:stretch/>
        </p:blipFill>
        <p:spPr>
          <a:xfrm>
            <a:off x="2030507" y="3195692"/>
            <a:ext cx="1101333" cy="1037581"/>
          </a:xfrm>
          <a:prstGeom prst="rect">
            <a:avLst/>
          </a:prstGeom>
        </p:spPr>
      </p:pic>
      <p:pic>
        <p:nvPicPr>
          <p:cNvPr id="10" name="Billede 9"/>
          <p:cNvPicPr>
            <a:picLocks noChangeAspect="1"/>
          </p:cNvPicPr>
          <p:nvPr/>
        </p:nvPicPr>
        <p:blipFill rotWithShape="1">
          <a:blip r:embed="rId5" cstate="print"/>
          <a:srcRect l="27150" r="50000"/>
          <a:stretch/>
        </p:blipFill>
        <p:spPr>
          <a:xfrm>
            <a:off x="4819066" y="3032293"/>
            <a:ext cx="1121086" cy="1332285"/>
          </a:xfrm>
          <a:prstGeom prst="rect">
            <a:avLst/>
          </a:prstGeom>
        </p:spPr>
      </p:pic>
      <p:pic>
        <p:nvPicPr>
          <p:cNvPr id="12" name="Billede 11"/>
          <p:cNvPicPr>
            <a:picLocks noChangeAspect="1"/>
          </p:cNvPicPr>
          <p:nvPr/>
        </p:nvPicPr>
        <p:blipFill rotWithShape="1">
          <a:blip r:embed="rId6" cstate="print"/>
          <a:srcRect t="69584" r="73379" b="12380"/>
          <a:stretch/>
        </p:blipFill>
        <p:spPr>
          <a:xfrm>
            <a:off x="6156176" y="3164929"/>
            <a:ext cx="1029570" cy="1019493"/>
          </a:xfrm>
          <a:prstGeom prst="rect">
            <a:avLst/>
          </a:prstGeom>
        </p:spPr>
      </p:pic>
      <p:graphicFrame>
        <p:nvGraphicFramePr>
          <p:cNvPr id="20" name="Tabel 19"/>
          <p:cNvGraphicFramePr>
            <a:graphicFrameLocks noGrp="1"/>
          </p:cNvGraphicFramePr>
          <p:nvPr>
            <p:extLst>
              <p:ext uri="{D42A27DB-BD31-4B8C-83A1-F6EECF244321}">
                <p14:modId xmlns:p14="http://schemas.microsoft.com/office/powerpoint/2010/main" val="3401345447"/>
              </p:ext>
            </p:extLst>
          </p:nvPr>
        </p:nvGraphicFramePr>
        <p:xfrm>
          <a:off x="792285" y="4034954"/>
          <a:ext cx="7704000" cy="1122238"/>
        </p:xfrm>
        <a:graphic>
          <a:graphicData uri="http://schemas.openxmlformats.org/drawingml/2006/table">
            <a:tbl>
              <a:tblPr firstRow="1" bandRow="1">
                <a:tableStyleId>{5C22544A-7EE6-4342-B048-85BDC9FD1C3A}</a:tableStyleId>
              </a:tblPr>
              <a:tblGrid>
                <a:gridCol w="864000"/>
                <a:gridCol w="504000"/>
                <a:gridCol w="864000"/>
                <a:gridCol w="504000"/>
                <a:gridCol w="864000"/>
                <a:gridCol w="504000"/>
                <a:gridCol w="864000"/>
                <a:gridCol w="504000"/>
                <a:gridCol w="755987"/>
                <a:gridCol w="612013"/>
                <a:gridCol w="864000"/>
              </a:tblGrid>
              <a:tr h="294198">
                <a:tc>
                  <a:txBody>
                    <a:bodyPr/>
                    <a:lstStyle/>
                    <a:p>
                      <a:pPr marL="0" indent="0" algn="ctr">
                        <a:buFont typeface="Arial" pitchFamily="34" charset="0"/>
                        <a:buNone/>
                      </a:pPr>
                      <a:r>
                        <a:rPr lang="da-DK" sz="900" b="1" noProof="0" dirty="0" err="1" smtClean="0">
                          <a:solidFill>
                            <a:schemeClr val="bg1">
                              <a:lumMod val="50000"/>
                            </a:schemeClr>
                          </a:solidFill>
                        </a:rPr>
                        <a:t>Boxplot</a:t>
                      </a:r>
                      <a:endParaRPr lang="da-DK" sz="900" b="1"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err="1" smtClean="0">
                          <a:solidFill>
                            <a:schemeClr val="bg1">
                              <a:lumMod val="50000"/>
                            </a:schemeClr>
                          </a:solidFill>
                        </a:rPr>
                        <a:t>Bubble</a:t>
                      </a:r>
                      <a:endParaRPr lang="da-DK" sz="900"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bg1">
                              <a:lumMod val="50000"/>
                            </a:schemeClr>
                          </a:solidFill>
                        </a:rPr>
                        <a:t>Radar</a:t>
                      </a:r>
                      <a:endParaRPr lang="da-DK" sz="900"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err="1" smtClean="0">
                          <a:solidFill>
                            <a:schemeClr val="bg1">
                              <a:lumMod val="50000"/>
                            </a:schemeClr>
                          </a:solidFill>
                        </a:rPr>
                        <a:t>Surface</a:t>
                      </a:r>
                      <a:endParaRPr lang="da-DK" sz="900" noProof="0" dirty="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bg1">
                            <a:lumMod val="50000"/>
                          </a:schemeClr>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900" noProof="0" dirty="0" smtClean="0">
                          <a:solidFill>
                            <a:schemeClr val="bg1">
                              <a:lumMod val="50000"/>
                            </a:schemeClr>
                          </a:solidFill>
                        </a:rPr>
                        <a:t>Donut</a:t>
                      </a: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smtClean="0">
                        <a:solidFill>
                          <a:schemeClr val="bg1">
                            <a:lumMod val="50000"/>
                          </a:schemeClr>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bg1">
                              <a:lumMod val="50000"/>
                            </a:schemeClr>
                          </a:solidFill>
                        </a:rPr>
                        <a:t>Kort</a:t>
                      </a: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08568">
                <a:tc>
                  <a:txBody>
                    <a:bodyPr/>
                    <a:lstStyle/>
                    <a:p>
                      <a:endParaRPr lang="da-DK" sz="900" b="1"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da-DK" sz="900" b="1"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900" baseline="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900" noProof="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900" kern="1200" noProof="0" dirty="0" smtClean="0">
                        <a:solidFill>
                          <a:schemeClr val="dk1"/>
                        </a:solidFill>
                        <a:latin typeface="+mn-lt"/>
                        <a:ea typeface="+mn-ea"/>
                        <a:cs typeface="+mn-cs"/>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900" kern="1200" noProof="0" dirty="0" smtClean="0">
                        <a:solidFill>
                          <a:schemeClr val="dk1"/>
                        </a:solidFill>
                        <a:latin typeface="+mn-lt"/>
                        <a:ea typeface="+mn-ea"/>
                        <a:cs typeface="+mn-cs"/>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900" kern="1200" noProof="0" dirty="0" smtClean="0">
                        <a:solidFill>
                          <a:schemeClr val="dk1"/>
                        </a:solidFill>
                        <a:latin typeface="+mn-lt"/>
                        <a:ea typeface="+mn-ea"/>
                        <a:cs typeface="+mn-cs"/>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gridSpan="9">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9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9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9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2531" name="Picture 3"/>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3069" t="21525" r="50525" b="8140"/>
          <a:stretch/>
        </p:blipFill>
        <p:spPr bwMode="auto">
          <a:xfrm>
            <a:off x="7740352" y="3359688"/>
            <a:ext cx="687898" cy="793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35136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Objekt 2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848" name="think-cell Slide" r:id="rId25" imgW="360" imgH="360" progId="TCLayout.ActiveDocument.1">
                  <p:embed/>
                </p:oleObj>
              </mc:Choice>
              <mc:Fallback>
                <p:oleObj name="think-cell Slide" r:id="rId25" imgW="360" imgH="360" progId="TCLayout.ActiveDocument.1">
                  <p:embed/>
                  <p:pic>
                    <p:nvPicPr>
                      <p:cNvPr id="0" name="Picture 11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ktangel 6"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lnSpc>
                <a:spcPct val="90000"/>
              </a:lnSpc>
              <a:spcBef>
                <a:spcPct val="0"/>
              </a:spcBef>
              <a:spcAft>
                <a:spcPct val="0"/>
              </a:spcAft>
            </a:pPr>
            <a:endParaRPr kumimoji="0" lang="da-DK" sz="900" u="none" strike="noStrike" cap="none" normalizeH="0" dirty="0" err="1" smtClean="0">
              <a:ln>
                <a:noFill/>
              </a:ln>
              <a:solidFill>
                <a:schemeClr val="bg1"/>
              </a:solidFill>
              <a:effectLst/>
              <a:latin typeface="Verdana"/>
              <a:sym typeface="Verdana"/>
            </a:endParaRPr>
          </a:p>
        </p:txBody>
      </p:sp>
      <p:sp>
        <p:nvSpPr>
          <p:cNvPr id="2" name="Titel 1"/>
          <p:cNvSpPr>
            <a:spLocks noGrp="1"/>
          </p:cNvSpPr>
          <p:nvPr>
            <p:ph type="title"/>
          </p:nvPr>
        </p:nvSpPr>
        <p:spPr>
          <a:noFill/>
        </p:spPr>
        <p:txBody>
          <a:bodyPr/>
          <a:lstStyle/>
          <a:p>
            <a:r>
              <a:rPr lang="da-DK" dirty="0" smtClean="0"/>
              <a:t>Ligeledes kan data også fremhæves på en række forskellige måder…</a:t>
            </a:r>
            <a:endParaRPr lang="da-DK"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48</a:t>
            </a:fld>
            <a:endParaRPr lang="da-DK"/>
          </a:p>
        </p:txBody>
      </p:sp>
      <p:graphicFrame>
        <p:nvGraphicFramePr>
          <p:cNvPr id="3" name="Objekt 2"/>
          <p:cNvGraphicFramePr>
            <a:graphicFrameLocks/>
          </p:cNvGraphicFramePr>
          <p:nvPr>
            <p:custDataLst>
              <p:tags r:id="rId4"/>
            </p:custDataLst>
            <p:extLst/>
          </p:nvPr>
        </p:nvGraphicFramePr>
        <p:xfrm>
          <a:off x="5067301" y="1676400"/>
          <a:ext cx="1619157" cy="1133548"/>
        </p:xfrm>
        <a:graphic>
          <a:graphicData uri="http://schemas.openxmlformats.org/presentationml/2006/ole">
            <mc:AlternateContent xmlns:mc="http://schemas.openxmlformats.org/markup-compatibility/2006">
              <mc:Choice xmlns:v="urn:schemas-microsoft-com:vml" Requires="v">
                <p:oleObj spid="_x0000_s30849" name="Diagram" r:id="rId27" imgW="1619040" imgH="1133293" progId="MSGraph.Chart.8">
                  <p:embed followColorScheme="full"/>
                </p:oleObj>
              </mc:Choice>
              <mc:Fallback>
                <p:oleObj name="Diagram" r:id="rId27" imgW="1619040" imgH="1133293" progId="MSGraph.Chart.8">
                  <p:embed followColorScheme="full"/>
                  <p:pic>
                    <p:nvPicPr>
                      <p:cNvPr id="0" name="Picture 117"/>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067301" y="1676400"/>
                        <a:ext cx="1619157" cy="11335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kt 35"/>
          <p:cNvGraphicFramePr>
            <a:graphicFrameLocks/>
          </p:cNvGraphicFramePr>
          <p:nvPr>
            <p:custDataLst>
              <p:tags r:id="rId5"/>
            </p:custDataLst>
            <p:extLst/>
          </p:nvPr>
        </p:nvGraphicFramePr>
        <p:xfrm>
          <a:off x="4038600" y="1828800"/>
          <a:ext cx="1380967" cy="981222"/>
        </p:xfrm>
        <a:graphic>
          <a:graphicData uri="http://schemas.openxmlformats.org/presentationml/2006/ole">
            <mc:AlternateContent xmlns:mc="http://schemas.openxmlformats.org/markup-compatibility/2006">
              <mc:Choice xmlns:v="urn:schemas-microsoft-com:vml" Requires="v">
                <p:oleObj spid="_x0000_s30850" name="Diagram" r:id="rId29" imgW="1380879" imgH="980800" progId="MSGraph.Chart.8">
                  <p:embed followColorScheme="full"/>
                </p:oleObj>
              </mc:Choice>
              <mc:Fallback>
                <p:oleObj name="Diagram" r:id="rId29" imgW="1380879" imgH="980800" progId="MSGraph.Chart.8">
                  <p:embed followColorScheme="full"/>
                  <p:pic>
                    <p:nvPicPr>
                      <p:cNvPr id="0" name="Picture 118"/>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038600" y="1828800"/>
                        <a:ext cx="1380967" cy="9812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8" name="Lige forbindelse 37"/>
          <p:cNvCxnSpPr/>
          <p:nvPr>
            <p:custDataLst>
              <p:tags r:id="rId6"/>
            </p:custDataLst>
          </p:nvPr>
        </p:nvCxnSpPr>
        <p:spPr bwMode="auto">
          <a:xfrm>
            <a:off x="4535488" y="2152650"/>
            <a:ext cx="88900" cy="0"/>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0" name="Lige forbindelse 39"/>
          <p:cNvCxnSpPr/>
          <p:nvPr>
            <p:custDataLst>
              <p:tags r:id="rId7"/>
            </p:custDataLst>
          </p:nvPr>
        </p:nvCxnSpPr>
        <p:spPr bwMode="auto">
          <a:xfrm flipV="1">
            <a:off x="5070475" y="2149475"/>
            <a:ext cx="0" cy="225425"/>
          </a:xfrm>
          <a:prstGeom prst="line">
            <a:avLst/>
          </a:prstGeom>
          <a:solidFill>
            <a:schemeClr val="accent2"/>
          </a:solidFill>
          <a:ln w="25400" cap="flat" cmpd="sng" algn="ctr">
            <a:solidFill>
              <a:schemeClr val="tx1"/>
            </a:solidFill>
            <a:prstDash val="solid"/>
            <a:round/>
            <a:headEnd type="none" w="med" len="med"/>
            <a:tailEnd type="triangle" w="med" len="med"/>
          </a:ln>
          <a:effectLst/>
        </p:spPr>
      </p:cxnSp>
      <p:cxnSp>
        <p:nvCxnSpPr>
          <p:cNvPr id="37" name="Lige forbindelse 36"/>
          <p:cNvCxnSpPr/>
          <p:nvPr>
            <p:custDataLst>
              <p:tags r:id="rId8"/>
            </p:custDataLst>
          </p:nvPr>
        </p:nvCxnSpPr>
        <p:spPr bwMode="auto">
          <a:xfrm>
            <a:off x="4316413" y="2371725"/>
            <a:ext cx="792163" cy="0"/>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9" name="Lige forbindelse 38"/>
          <p:cNvCxnSpPr/>
          <p:nvPr>
            <p:custDataLst>
              <p:tags r:id="rId9"/>
            </p:custDataLst>
          </p:nvPr>
        </p:nvCxnSpPr>
        <p:spPr bwMode="auto">
          <a:xfrm>
            <a:off x="4748213" y="2152650"/>
            <a:ext cx="360363" cy="0"/>
          </a:xfrm>
          <a:prstGeom prst="line">
            <a:avLst/>
          </a:prstGeom>
          <a:solidFill>
            <a:schemeClr val="accent2"/>
          </a:solidFill>
          <a:ln w="6350" cap="flat" cmpd="sng" algn="ctr">
            <a:solidFill>
              <a:schemeClr val="tx1"/>
            </a:solidFill>
            <a:prstDash val="dash"/>
            <a:round/>
            <a:headEnd type="none" w="med" len="med"/>
            <a:tailEnd type="none" w="med" len="med"/>
          </a:ln>
          <a:effectLst/>
        </p:spPr>
      </p:cxnSp>
      <p:sp>
        <p:nvSpPr>
          <p:cNvPr id="35" name="Ellipse 34"/>
          <p:cNvSpPr/>
          <p:nvPr>
            <p:custDataLst>
              <p:tags r:id="rId10"/>
            </p:custDataLst>
          </p:nvPr>
        </p:nvSpPr>
        <p:spPr bwMode="auto">
          <a:xfrm>
            <a:off x="4814888" y="1928813"/>
            <a:ext cx="511175" cy="176213"/>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90000"/>
              </a:lnSpc>
              <a:spcBef>
                <a:spcPct val="0"/>
              </a:spcBef>
              <a:spcAft>
                <a:spcPct val="0"/>
              </a:spcAft>
            </a:pPr>
            <a:fld id="{968F34FC-9D79-4ED9-B594-6D833EE5DCBB}" type="datetime'''''''''+''''''''''6''''''''''''7%'''''''''''''''''''''''">
              <a:rPr lang="en-US" sz="900">
                <a:sym typeface="+mn-lt"/>
              </a:rPr>
              <a:pPr algn="ctr" fontAlgn="base">
                <a:lnSpc>
                  <a:spcPct val="90000"/>
                </a:lnSpc>
                <a:spcBef>
                  <a:spcPct val="0"/>
                </a:spcBef>
                <a:spcAft>
                  <a:spcPct val="0"/>
                </a:spcAft>
              </a:pPr>
              <a:t>+67%</a:t>
            </a:fld>
            <a:endParaRPr kumimoji="0" lang="da-DK" sz="900" strike="noStrike" cap="none" normalizeH="0" dirty="0" err="1" smtClean="0">
              <a:ln>
                <a:noFill/>
              </a:ln>
              <a:effectLst/>
              <a:sym typeface="+mn-lt"/>
            </a:endParaRPr>
          </a:p>
        </p:txBody>
      </p:sp>
      <p:graphicFrame>
        <p:nvGraphicFramePr>
          <p:cNvPr id="43" name="Objekt 42"/>
          <p:cNvGraphicFramePr>
            <a:graphicFrameLocks/>
          </p:cNvGraphicFramePr>
          <p:nvPr>
            <p:custDataLst>
              <p:tags r:id="rId11"/>
            </p:custDataLst>
            <p:extLst/>
          </p:nvPr>
        </p:nvGraphicFramePr>
        <p:xfrm>
          <a:off x="3238500" y="1828800"/>
          <a:ext cx="1380967" cy="981222"/>
        </p:xfrm>
        <a:graphic>
          <a:graphicData uri="http://schemas.openxmlformats.org/presentationml/2006/ole">
            <mc:AlternateContent xmlns:mc="http://schemas.openxmlformats.org/markup-compatibility/2006">
              <mc:Choice xmlns:v="urn:schemas-microsoft-com:vml" Requires="v">
                <p:oleObj spid="_x0000_s30851" name="Diagram" r:id="rId31" imgW="1380879" imgH="980800" progId="MSGraph.Chart.8">
                  <p:embed followColorScheme="full"/>
                </p:oleObj>
              </mc:Choice>
              <mc:Fallback>
                <p:oleObj name="Diagram" r:id="rId31" imgW="1380879" imgH="980800" progId="MSGraph.Chart.8">
                  <p:embed followColorScheme="full"/>
                  <p:pic>
                    <p:nvPicPr>
                      <p:cNvPr id="0" name="Picture 119"/>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238500" y="1828800"/>
                        <a:ext cx="1380967" cy="9812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3" name="Lige forbindelse 52"/>
          <p:cNvCxnSpPr/>
          <p:nvPr>
            <p:custDataLst>
              <p:tags r:id="rId12"/>
            </p:custDataLst>
          </p:nvPr>
        </p:nvCxnSpPr>
        <p:spPr bwMode="auto">
          <a:xfrm>
            <a:off x="3671888" y="1701800"/>
            <a:ext cx="0" cy="241300"/>
          </a:xfrm>
          <a:prstGeom prst="line">
            <a:avLst/>
          </a:prstGeom>
          <a:solidFill>
            <a:schemeClr val="accent2"/>
          </a:solidFill>
          <a:ln w="12700" cap="flat" cmpd="sng" algn="ctr">
            <a:solidFill>
              <a:schemeClr val="tx1"/>
            </a:solidFill>
            <a:prstDash val="solid"/>
            <a:round/>
            <a:headEnd type="none" w="med" len="med"/>
            <a:tailEnd type="triangle" w="med" len="med"/>
          </a:ln>
          <a:effectLst/>
        </p:spPr>
      </p:cxnSp>
      <p:cxnSp>
        <p:nvCxnSpPr>
          <p:cNvPr id="52" name="Lige forbindelse 51"/>
          <p:cNvCxnSpPr/>
          <p:nvPr>
            <p:custDataLst>
              <p:tags r:id="rId13"/>
            </p:custDataLst>
          </p:nvPr>
        </p:nvCxnSpPr>
        <p:spPr bwMode="auto">
          <a:xfrm>
            <a:off x="3457575" y="1701800"/>
            <a:ext cx="214313" cy="0"/>
          </a:xfrm>
          <a:prstGeom prst="line">
            <a:avLst/>
          </a:prstGeom>
          <a:solidFill>
            <a:schemeClr val="accent2"/>
          </a:solidFill>
          <a:ln w="12700" cap="flat" cmpd="sng" algn="ctr">
            <a:solidFill>
              <a:schemeClr val="tx1"/>
            </a:solidFill>
            <a:prstDash val="solid"/>
            <a:round/>
            <a:headEnd type="none" w="med" len="med"/>
            <a:tailEnd type="none" w="med" len="med"/>
          </a:ln>
          <a:effectLst/>
        </p:spPr>
      </p:cxnSp>
      <p:cxnSp>
        <p:nvCxnSpPr>
          <p:cNvPr id="51" name="Lige forbindelse 50"/>
          <p:cNvCxnSpPr/>
          <p:nvPr>
            <p:custDataLst>
              <p:tags r:id="rId14"/>
            </p:custDataLst>
          </p:nvPr>
        </p:nvCxnSpPr>
        <p:spPr bwMode="auto">
          <a:xfrm flipV="1">
            <a:off x="3457575" y="1701800"/>
            <a:ext cx="0" cy="469900"/>
          </a:xfrm>
          <a:prstGeom prst="line">
            <a:avLst/>
          </a:prstGeom>
          <a:solidFill>
            <a:schemeClr val="accent2"/>
          </a:solidFill>
          <a:ln w="12700" cap="flat" cmpd="sng" algn="ctr">
            <a:solidFill>
              <a:schemeClr val="tx1"/>
            </a:solidFill>
            <a:prstDash val="solid"/>
            <a:round/>
            <a:headEnd type="none" w="med" len="med"/>
            <a:tailEnd type="none" w="med" len="med"/>
          </a:ln>
          <a:effectLst/>
        </p:spPr>
      </p:cxnSp>
      <p:sp>
        <p:nvSpPr>
          <p:cNvPr id="50" name="Ellipse 49"/>
          <p:cNvSpPr/>
          <p:nvPr>
            <p:custDataLst>
              <p:tags r:id="rId15"/>
            </p:custDataLst>
          </p:nvPr>
        </p:nvSpPr>
        <p:spPr bwMode="auto">
          <a:xfrm>
            <a:off x="3308350" y="1614488"/>
            <a:ext cx="512763" cy="176213"/>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90000"/>
              </a:lnSpc>
              <a:spcBef>
                <a:spcPct val="0"/>
              </a:spcBef>
              <a:spcAft>
                <a:spcPct val="0"/>
              </a:spcAft>
            </a:pPr>
            <a:fld id="{4CC152F2-262D-4AA3-BA4A-74E4EC1D8D1E}" type="datetime'''''''''''''''''''''''''''''+''''''''''''6''7''''%'''''''">
              <a:rPr lang="en-US" sz="900">
                <a:sym typeface="+mn-lt"/>
              </a:rPr>
              <a:pPr algn="ctr" fontAlgn="base">
                <a:lnSpc>
                  <a:spcPct val="90000"/>
                </a:lnSpc>
                <a:spcBef>
                  <a:spcPct val="0"/>
                </a:spcBef>
                <a:spcAft>
                  <a:spcPct val="0"/>
                </a:spcAft>
              </a:pPr>
              <a:t>+67%</a:t>
            </a:fld>
            <a:endParaRPr kumimoji="0" lang="da-DK" sz="900" strike="noStrike" cap="none" normalizeH="0" dirty="0" err="1" smtClean="0">
              <a:ln>
                <a:noFill/>
              </a:ln>
              <a:effectLst/>
              <a:sym typeface="+mn-lt"/>
            </a:endParaRPr>
          </a:p>
        </p:txBody>
      </p:sp>
      <p:graphicFrame>
        <p:nvGraphicFramePr>
          <p:cNvPr id="85" name="Objekt 84"/>
          <p:cNvGraphicFramePr>
            <a:graphicFrameLocks/>
          </p:cNvGraphicFramePr>
          <p:nvPr>
            <p:custDataLst>
              <p:tags r:id="rId16"/>
            </p:custDataLst>
            <p:extLst/>
          </p:nvPr>
        </p:nvGraphicFramePr>
        <p:xfrm>
          <a:off x="1409700" y="1485900"/>
          <a:ext cx="1400036" cy="1419078"/>
        </p:xfrm>
        <a:graphic>
          <a:graphicData uri="http://schemas.openxmlformats.org/presentationml/2006/ole">
            <mc:AlternateContent xmlns:mc="http://schemas.openxmlformats.org/markup-compatibility/2006">
              <mc:Choice xmlns:v="urn:schemas-microsoft-com:vml" Requires="v">
                <p:oleObj spid="_x0000_s30852" name="Diagram" r:id="rId33" imgW="1400113" imgH="1419149" progId="MSGraph.Chart.8">
                  <p:embed followColorScheme="full"/>
                </p:oleObj>
              </mc:Choice>
              <mc:Fallback>
                <p:oleObj name="Diagram" r:id="rId33" imgW="1400113" imgH="1419149" progId="MSGraph.Chart.8">
                  <p:embed followColorScheme="full"/>
                  <p:pic>
                    <p:nvPicPr>
                      <p:cNvPr id="0" name="Picture 120"/>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409700" y="1485900"/>
                        <a:ext cx="1400036" cy="14190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6" name="Rektangel 125"/>
          <p:cNvSpPr/>
          <p:nvPr>
            <p:custDataLst>
              <p:tags r:id="rId17"/>
            </p:custDataLst>
          </p:nvPr>
        </p:nvSpPr>
        <p:spPr bwMode="gray">
          <a:xfrm>
            <a:off x="2184400" y="2392363"/>
            <a:ext cx="300038" cy="1365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txBody>
          <a:bodyPr vert="horz" wrap="none" lIns="15875" tIns="0" rIns="15875" bIns="0" numCol="1" rtlCol="0" anchor="ctr" anchorCtr="0" compatLnSpc="1">
            <a:prstTxWarp prst="textNoShape">
              <a:avLst/>
            </a:prstTxWarp>
          </a:bodyPr>
          <a:lstStyle/>
          <a:p>
            <a:pPr algn="ctr" fontAlgn="base">
              <a:spcBef>
                <a:spcPct val="0"/>
              </a:spcBef>
              <a:spcAft>
                <a:spcPct val="0"/>
              </a:spcAft>
            </a:pPr>
            <a:fld id="{611DC315-F75E-4365-A7B9-0E0D01D94242}" type="datetime'''''''''5''''''''7''%'''''''''''''''''''''''''">
              <a:rPr lang="en-US" sz="900">
                <a:solidFill>
                  <a:schemeClr val="bg1"/>
                </a:solidFill>
                <a:sym typeface="+mn-lt"/>
              </a:rPr>
              <a:pPr algn="ctr" fontAlgn="base">
                <a:spcBef>
                  <a:spcPct val="0"/>
                </a:spcBef>
                <a:spcAft>
                  <a:spcPct val="0"/>
                </a:spcAft>
              </a:pPr>
              <a:t>57%</a:t>
            </a:fld>
            <a:endParaRPr kumimoji="0" lang="da-DK" sz="900" strike="noStrike" cap="none" normalizeH="0" dirty="0" err="1" smtClean="0">
              <a:ln>
                <a:noFill/>
              </a:ln>
              <a:solidFill>
                <a:schemeClr val="bg1"/>
              </a:solidFill>
              <a:effectLst/>
              <a:sym typeface="+mn-lt"/>
            </a:endParaRPr>
          </a:p>
        </p:txBody>
      </p:sp>
      <p:sp>
        <p:nvSpPr>
          <p:cNvPr id="128" name="Rektangel 127"/>
          <p:cNvSpPr/>
          <p:nvPr>
            <p:custDataLst>
              <p:tags r:id="rId18"/>
            </p:custDataLst>
          </p:nvPr>
        </p:nvSpPr>
        <p:spPr bwMode="gray">
          <a:xfrm>
            <a:off x="1630363" y="2063750"/>
            <a:ext cx="300038" cy="1365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2"/>
                </a:solidFill>
              </a14:hiddenFill>
            </a:ext>
          </a:extLst>
        </p:spPr>
        <p:txBody>
          <a:bodyPr vert="horz" wrap="none" lIns="15875" tIns="0" rIns="15875" bIns="0" numCol="1" rtlCol="0" anchor="ctr" anchorCtr="0" compatLnSpc="1">
            <a:prstTxWarp prst="textNoShape">
              <a:avLst/>
            </a:prstTxWarp>
          </a:bodyPr>
          <a:lstStyle/>
          <a:p>
            <a:pPr algn="ctr" fontAlgn="base">
              <a:spcBef>
                <a:spcPct val="0"/>
              </a:spcBef>
              <a:spcAft>
                <a:spcPct val="0"/>
              </a:spcAft>
            </a:pPr>
            <a:fld id="{C515E0D7-3541-4FF6-901F-97780F76A2D7}" type="datetime'''''''''''''''''''''''''''''''''''2''''4''''''''''''''%'''''">
              <a:rPr lang="en-US" sz="900">
                <a:latin typeface="Verdana"/>
                <a:sym typeface="Verdana"/>
              </a:rPr>
              <a:pPr algn="ctr" fontAlgn="base">
                <a:spcBef>
                  <a:spcPct val="0"/>
                </a:spcBef>
                <a:spcAft>
                  <a:spcPct val="0"/>
                </a:spcAft>
              </a:pPr>
              <a:t>24%</a:t>
            </a:fld>
            <a:endParaRPr kumimoji="0" lang="da-DK" sz="900" strike="noStrike" cap="none" normalizeH="0" dirty="0" err="1" smtClean="0">
              <a:ln>
                <a:noFill/>
              </a:ln>
              <a:effectLst/>
              <a:latin typeface="Verdana"/>
              <a:sym typeface="Verdana"/>
            </a:endParaRPr>
          </a:p>
        </p:txBody>
      </p:sp>
      <p:sp>
        <p:nvSpPr>
          <p:cNvPr id="127" name="Rektangel 126"/>
          <p:cNvSpPr/>
          <p:nvPr>
            <p:custDataLst>
              <p:tags r:id="rId19"/>
            </p:custDataLst>
          </p:nvPr>
        </p:nvSpPr>
        <p:spPr bwMode="gray">
          <a:xfrm>
            <a:off x="1955800" y="1698625"/>
            <a:ext cx="300038" cy="1365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hlink"/>
                </a:solidFill>
              </a14:hiddenFill>
            </a:ext>
          </a:extLst>
        </p:spPr>
        <p:txBody>
          <a:bodyPr vert="horz" wrap="none" lIns="15875" tIns="0" rIns="15875" bIns="0" numCol="1" rtlCol="0" anchor="ctr" anchorCtr="0" compatLnSpc="1">
            <a:prstTxWarp prst="textNoShape">
              <a:avLst/>
            </a:prstTxWarp>
          </a:bodyPr>
          <a:lstStyle/>
          <a:p>
            <a:pPr algn="ctr" fontAlgn="base">
              <a:spcBef>
                <a:spcPct val="0"/>
              </a:spcBef>
              <a:spcAft>
                <a:spcPct val="0"/>
              </a:spcAft>
            </a:pPr>
            <a:fld id="{C6F4B97D-F13F-4117-9CE8-4401D3FDE828}" type="datetime'''''''''''''''1''9%'''''''''''''''''''">
              <a:rPr lang="en-US" sz="900">
                <a:solidFill>
                  <a:schemeClr val="bg1"/>
                </a:solidFill>
                <a:latin typeface="Verdana"/>
                <a:sym typeface="Verdana"/>
              </a:rPr>
              <a:pPr algn="ctr" fontAlgn="base">
                <a:spcBef>
                  <a:spcPct val="0"/>
                </a:spcBef>
                <a:spcAft>
                  <a:spcPct val="0"/>
                </a:spcAft>
              </a:pPr>
              <a:t>19%</a:t>
            </a:fld>
            <a:endParaRPr kumimoji="0" lang="da-DK" sz="900" strike="noStrike" cap="none" normalizeH="0" dirty="0" err="1" smtClean="0">
              <a:ln>
                <a:noFill/>
              </a:ln>
              <a:solidFill>
                <a:schemeClr val="bg1"/>
              </a:solidFill>
              <a:effectLst/>
              <a:latin typeface="Verdana"/>
              <a:sym typeface="Verdana"/>
            </a:endParaRPr>
          </a:p>
        </p:txBody>
      </p:sp>
      <p:graphicFrame>
        <p:nvGraphicFramePr>
          <p:cNvPr id="92" name="Objekt 91"/>
          <p:cNvGraphicFramePr>
            <a:graphicFrameLocks/>
          </p:cNvGraphicFramePr>
          <p:nvPr>
            <p:custDataLst>
              <p:tags r:id="rId20"/>
            </p:custDataLst>
            <p:extLst/>
          </p:nvPr>
        </p:nvGraphicFramePr>
        <p:xfrm>
          <a:off x="6934200" y="1562100"/>
          <a:ext cx="1600088" cy="1247628"/>
        </p:xfrm>
        <a:graphic>
          <a:graphicData uri="http://schemas.openxmlformats.org/presentationml/2006/ole">
            <mc:AlternateContent xmlns:mc="http://schemas.openxmlformats.org/markup-compatibility/2006">
              <mc:Choice xmlns:v="urn:schemas-microsoft-com:vml" Requires="v">
                <p:oleObj spid="_x0000_s30853" name="Diagram" r:id="rId35" imgW="1600371" imgH="1247523" progId="MSGraph.Chart.8">
                  <p:embed followColorScheme="full"/>
                </p:oleObj>
              </mc:Choice>
              <mc:Fallback>
                <p:oleObj name="Diagram" r:id="rId35" imgW="1600371" imgH="1247523" progId="MSGraph.Chart.8">
                  <p:embed followColorScheme="full"/>
                  <p:pic>
                    <p:nvPicPr>
                      <p:cNvPr id="0" name="Picture 121"/>
                      <p:cNvPicPr>
                        <a:picLocks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34200" y="1562100"/>
                        <a:ext cx="1600088" cy="12476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15" name="Lige forbindelse 114"/>
          <p:cNvCxnSpPr/>
          <p:nvPr>
            <p:custDataLst>
              <p:tags r:id="rId21"/>
            </p:custDataLst>
          </p:nvPr>
        </p:nvCxnSpPr>
        <p:spPr bwMode="auto">
          <a:xfrm flipV="1">
            <a:off x="7143750" y="1460500"/>
            <a:ext cx="1166813" cy="428625"/>
          </a:xfrm>
          <a:prstGeom prst="line">
            <a:avLst/>
          </a:prstGeom>
          <a:solidFill>
            <a:schemeClr val="accent2"/>
          </a:solidFill>
          <a:ln w="25400" cap="flat" cmpd="sng" algn="ctr">
            <a:solidFill>
              <a:schemeClr val="tx1"/>
            </a:solidFill>
            <a:prstDash val="solid"/>
            <a:round/>
            <a:headEnd type="none" w="med" len="med"/>
            <a:tailEnd type="triangle" w="med" len="med"/>
          </a:ln>
          <a:effectLst/>
        </p:spPr>
      </p:cxnSp>
      <p:sp>
        <p:nvSpPr>
          <p:cNvPr id="114" name="Ellipse 113"/>
          <p:cNvSpPr/>
          <p:nvPr>
            <p:custDataLst>
              <p:tags r:id="rId22"/>
            </p:custDataLst>
          </p:nvPr>
        </p:nvSpPr>
        <p:spPr bwMode="auto">
          <a:xfrm>
            <a:off x="7472363" y="1587500"/>
            <a:ext cx="512763" cy="176213"/>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90000"/>
              </a:lnSpc>
              <a:spcBef>
                <a:spcPct val="0"/>
              </a:spcBef>
              <a:spcAft>
                <a:spcPct val="0"/>
              </a:spcAft>
            </a:pPr>
            <a:fld id="{2526CD5F-4E50-46A1-A5A9-7237EF041084}" type="datetime'''''''+''''''''''1''6''''''''''''''''''''%'">
              <a:rPr lang="en-US" sz="900">
                <a:sym typeface="+mn-lt"/>
              </a:rPr>
              <a:pPr algn="ctr" fontAlgn="base">
                <a:lnSpc>
                  <a:spcPct val="90000"/>
                </a:lnSpc>
                <a:spcBef>
                  <a:spcPct val="0"/>
                </a:spcBef>
                <a:spcAft>
                  <a:spcPct val="0"/>
                </a:spcAft>
              </a:pPr>
              <a:t>+16%</a:t>
            </a:fld>
            <a:endParaRPr kumimoji="0" lang="da-DK" sz="900" strike="noStrike" cap="none" normalizeH="0" dirty="0" err="1" smtClean="0">
              <a:ln>
                <a:noFill/>
              </a:ln>
              <a:effectLst/>
              <a:sym typeface="+mn-lt"/>
            </a:endParaRPr>
          </a:p>
        </p:txBody>
      </p:sp>
      <p:graphicFrame>
        <p:nvGraphicFramePr>
          <p:cNvPr id="153" name="Tabel 152"/>
          <p:cNvGraphicFramePr>
            <a:graphicFrameLocks noGrp="1"/>
          </p:cNvGraphicFramePr>
          <p:nvPr>
            <p:extLst>
              <p:ext uri="{D42A27DB-BD31-4B8C-83A1-F6EECF244321}">
                <p14:modId xmlns:p14="http://schemas.microsoft.com/office/powerpoint/2010/main" val="1766198333"/>
              </p:ext>
            </p:extLst>
          </p:nvPr>
        </p:nvGraphicFramePr>
        <p:xfrm>
          <a:off x="179512" y="2747963"/>
          <a:ext cx="8561600" cy="3333798"/>
        </p:xfrm>
        <a:graphic>
          <a:graphicData uri="http://schemas.openxmlformats.org/drawingml/2006/table">
            <a:tbl>
              <a:tblPr firstRow="1" bandRow="1">
                <a:tableStyleId>{5C22544A-7EE6-4342-B048-85BDC9FD1C3A}</a:tableStyleId>
              </a:tblPr>
              <a:tblGrid>
                <a:gridCol w="972000"/>
                <a:gridCol w="101600"/>
                <a:gridCol w="1800000"/>
                <a:gridCol w="72000"/>
                <a:gridCol w="1800000"/>
                <a:gridCol w="72000"/>
                <a:gridCol w="1800000"/>
                <a:gridCol w="72000"/>
                <a:gridCol w="1800000"/>
                <a:gridCol w="72000"/>
              </a:tblGrid>
              <a:tr h="294198">
                <a:tc>
                  <a:txBody>
                    <a:bodyPr/>
                    <a:lstStyle/>
                    <a:p>
                      <a:pPr marL="0" indent="0" algn="ctr">
                        <a:buFont typeface="Arial" pitchFamily="34" charset="0"/>
                        <a:buNone/>
                      </a:pP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r>
                        <a:rPr lang="da-DK" sz="900" b="1" noProof="0" dirty="0" err="1" smtClean="0">
                          <a:solidFill>
                            <a:schemeClr val="tx1"/>
                          </a:solidFill>
                        </a:rPr>
                        <a:t>Exploding</a:t>
                      </a:r>
                      <a:r>
                        <a:rPr lang="da-DK" sz="900" b="1" noProof="0" dirty="0" smtClean="0">
                          <a:solidFill>
                            <a:schemeClr val="tx1"/>
                          </a:solidFill>
                        </a:rPr>
                        <a:t> </a:t>
                      </a:r>
                      <a:r>
                        <a:rPr lang="da-DK" sz="900" b="1" noProof="0" dirty="0" err="1" smtClean="0">
                          <a:solidFill>
                            <a:schemeClr val="tx1"/>
                          </a:solidFill>
                        </a:rPr>
                        <a:t>slice</a:t>
                      </a: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Pil med tal</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Farve</a:t>
                      </a:r>
                      <a:r>
                        <a:rPr lang="da-DK" sz="900" baseline="0" noProof="0" dirty="0" smtClean="0">
                          <a:solidFill>
                            <a:schemeClr val="tx1"/>
                          </a:solidFill>
                        </a:rPr>
                        <a:t> på datapunkt</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CAGR linje</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08568">
                <a:tc>
                  <a:txBody>
                    <a:bodyPr/>
                    <a:lstStyle/>
                    <a:p>
                      <a:pPr marL="0" marR="0" indent="0" fontAlgn="t">
                        <a:spcBef>
                          <a:spcPts val="0"/>
                        </a:spcBef>
                        <a:spcAft>
                          <a:spcPts val="0"/>
                        </a:spcAft>
                        <a:buFont typeface="Arial" pitchFamily="34" charset="0"/>
                        <a:buNone/>
                      </a:pPr>
                      <a:r>
                        <a:rPr lang="da-DK" sz="800" b="1" dirty="0" smtClean="0">
                          <a:solidFill>
                            <a:schemeClr val="tx1"/>
                          </a:solidFill>
                          <a:effectLst/>
                          <a:latin typeface="+mn-lt"/>
                        </a:rPr>
                        <a:t>Bruges til at</a:t>
                      </a:r>
                      <a:endParaRPr lang="da-DK" sz="800" b="1"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r>
                        <a:rPr lang="da-DK" sz="800" b="0" dirty="0" smtClean="0">
                          <a:solidFill>
                            <a:schemeClr val="tx1"/>
                          </a:solidFill>
                          <a:effectLst/>
                          <a:latin typeface="+mn-lt"/>
                        </a:rPr>
                        <a:t>Fremhæve</a:t>
                      </a:r>
                      <a:r>
                        <a:rPr lang="da-DK" sz="800" b="0" baseline="0" dirty="0" smtClean="0">
                          <a:solidFill>
                            <a:schemeClr val="tx1"/>
                          </a:solidFill>
                          <a:effectLst/>
                          <a:latin typeface="+mn-lt"/>
                        </a:rPr>
                        <a:t> et datapunkt</a:t>
                      </a:r>
                    </a:p>
                    <a:p>
                      <a:pPr marL="0" marR="0" indent="0" fontAlgn="t">
                        <a:spcBef>
                          <a:spcPts val="0"/>
                        </a:spcBef>
                        <a:spcAft>
                          <a:spcPts val="0"/>
                        </a:spcAft>
                        <a:buFont typeface="Arial" pitchFamily="34" charset="0"/>
                        <a:buNone/>
                      </a:pPr>
                      <a:endParaRPr lang="da-DK" sz="800" b="0" baseline="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r>
                        <a:rPr lang="da-DK" sz="800" b="0" dirty="0" smtClean="0">
                          <a:solidFill>
                            <a:schemeClr val="tx1"/>
                          </a:solidFill>
                          <a:effectLst/>
                          <a:latin typeface="+mn-lt"/>
                        </a:rPr>
                        <a:t>Vise ændringen fra et</a:t>
                      </a:r>
                      <a:r>
                        <a:rPr lang="da-DK" sz="800" b="0" baseline="0" dirty="0" smtClean="0">
                          <a:solidFill>
                            <a:schemeClr val="tx1"/>
                          </a:solidFill>
                          <a:effectLst/>
                          <a:latin typeface="+mn-lt"/>
                        </a:rPr>
                        <a:t> punkt til et andet enten absolut eller relativt</a:t>
                      </a: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itchFamily="34" charset="0"/>
                        <a:buNone/>
                      </a:pPr>
                      <a:r>
                        <a:rPr lang="da-DK" sz="800" b="0" dirty="0" smtClean="0">
                          <a:solidFill>
                            <a:schemeClr val="tx1"/>
                          </a:solidFill>
                          <a:latin typeface="+mn-lt"/>
                        </a:rPr>
                        <a:t>Fremhæve et datapunkt</a:t>
                      </a:r>
                      <a:endParaRPr lang="da-DK" sz="800" b="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da-DK" sz="800" b="0" noProof="0" dirty="0" smtClean="0">
                          <a:solidFill>
                            <a:schemeClr val="tx1"/>
                          </a:solidFill>
                          <a:latin typeface="+mn-lt"/>
                        </a:rPr>
                        <a:t>Fremhæver den</a:t>
                      </a:r>
                      <a:r>
                        <a:rPr lang="da-DK" sz="800" b="0" baseline="0" noProof="0" dirty="0" smtClean="0">
                          <a:solidFill>
                            <a:schemeClr val="tx1"/>
                          </a:solidFill>
                          <a:latin typeface="+mn-lt"/>
                        </a:rPr>
                        <a:t> årlige akkumulerede vækst i pct.</a:t>
                      </a:r>
                      <a:endParaRPr lang="da-DK" sz="8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fontAlgn="t">
                        <a:spcBef>
                          <a:spcPts val="0"/>
                        </a:spcBef>
                        <a:spcAft>
                          <a:spcPts val="0"/>
                        </a:spcAft>
                        <a:buFont typeface="Arial" pitchFamily="34" charset="0"/>
                        <a:buNone/>
                      </a:pPr>
                      <a:r>
                        <a:rPr lang="da-DK" sz="800" b="1" dirty="0" smtClean="0">
                          <a:solidFill>
                            <a:schemeClr val="tx1"/>
                          </a:solidFill>
                          <a:effectLst/>
                          <a:latin typeface="+mn-lt"/>
                        </a:rPr>
                        <a:t>Anvendes her</a:t>
                      </a:r>
                    </a:p>
                    <a:p>
                      <a:pPr marL="0" marR="0" indent="0" fontAlgn="t">
                        <a:spcBef>
                          <a:spcPts val="0"/>
                        </a:spcBef>
                        <a:spcAft>
                          <a:spcPts val="0"/>
                        </a:spcAft>
                        <a:buFont typeface="Arial" pitchFamily="34" charset="0"/>
                        <a:buNone/>
                      </a:pPr>
                      <a:endParaRPr lang="da-DK" sz="800" b="1"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1"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da-DK" sz="8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7190">
                <a:tc gridSpan="10">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r>
                        <a:rPr lang="da-DK" sz="800" dirty="0" smtClean="0"/>
                        <a:t>Note: Graferne overholder ikke formalia for at få bedre plads til dem på siden.</a:t>
                      </a: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pic>
        <p:nvPicPr>
          <p:cNvPr id="159" name="Billede 158"/>
          <p:cNvPicPr>
            <a:picLocks noChangeAspect="1"/>
          </p:cNvPicPr>
          <p:nvPr/>
        </p:nvPicPr>
        <p:blipFill rotWithShape="1">
          <a:blip r:embed="rId37" cstate="print"/>
          <a:srcRect t="8451" r="76560" b="18389"/>
          <a:stretch/>
        </p:blipFill>
        <p:spPr>
          <a:xfrm>
            <a:off x="1276971" y="3550452"/>
            <a:ext cx="486717" cy="432048"/>
          </a:xfrm>
          <a:prstGeom prst="rect">
            <a:avLst/>
          </a:prstGeom>
        </p:spPr>
      </p:pic>
      <p:pic>
        <p:nvPicPr>
          <p:cNvPr id="160" name="Billede 159"/>
          <p:cNvPicPr>
            <a:picLocks noChangeAspect="1"/>
          </p:cNvPicPr>
          <p:nvPr/>
        </p:nvPicPr>
        <p:blipFill rotWithShape="1">
          <a:blip r:embed="rId38" cstate="print"/>
          <a:srcRect t="10897" r="68107"/>
          <a:stretch/>
        </p:blipFill>
        <p:spPr>
          <a:xfrm>
            <a:off x="3203848" y="4440170"/>
            <a:ext cx="507306" cy="492249"/>
          </a:xfrm>
          <a:prstGeom prst="rect">
            <a:avLst/>
          </a:prstGeom>
        </p:spPr>
      </p:pic>
      <p:pic>
        <p:nvPicPr>
          <p:cNvPr id="161" name="Billede 160"/>
          <p:cNvPicPr>
            <a:picLocks noChangeAspect="1"/>
          </p:cNvPicPr>
          <p:nvPr/>
        </p:nvPicPr>
        <p:blipFill rotWithShape="1">
          <a:blip r:embed="rId38" cstate="print"/>
          <a:srcRect l="34849" t="13035" r="33258" b="8759"/>
          <a:stretch/>
        </p:blipFill>
        <p:spPr>
          <a:xfrm>
            <a:off x="3688632" y="4000335"/>
            <a:ext cx="507306" cy="432048"/>
          </a:xfrm>
          <a:prstGeom prst="rect">
            <a:avLst/>
          </a:prstGeom>
        </p:spPr>
      </p:pic>
      <p:pic>
        <p:nvPicPr>
          <p:cNvPr id="162" name="Billede 161"/>
          <p:cNvPicPr>
            <a:picLocks noChangeAspect="1"/>
          </p:cNvPicPr>
          <p:nvPr/>
        </p:nvPicPr>
        <p:blipFill rotWithShape="1">
          <a:blip r:embed="rId39" cstate="print"/>
          <a:srcRect t="5170" r="66965"/>
          <a:stretch/>
        </p:blipFill>
        <p:spPr>
          <a:xfrm>
            <a:off x="3234194" y="3550452"/>
            <a:ext cx="522337" cy="478730"/>
          </a:xfrm>
          <a:prstGeom prst="rect">
            <a:avLst/>
          </a:prstGeom>
        </p:spPr>
      </p:pic>
      <p:pic>
        <p:nvPicPr>
          <p:cNvPr id="163" name="Billede 162"/>
          <p:cNvPicPr>
            <a:picLocks noChangeAspect="1"/>
          </p:cNvPicPr>
          <p:nvPr/>
        </p:nvPicPr>
        <p:blipFill rotWithShape="1">
          <a:blip r:embed="rId39" cstate="print"/>
          <a:srcRect l="32711" r="34254" b="5170"/>
          <a:stretch/>
        </p:blipFill>
        <p:spPr>
          <a:xfrm>
            <a:off x="3673601" y="3527111"/>
            <a:ext cx="522337" cy="478730"/>
          </a:xfrm>
          <a:prstGeom prst="rect">
            <a:avLst/>
          </a:prstGeom>
        </p:spPr>
      </p:pic>
      <p:pic>
        <p:nvPicPr>
          <p:cNvPr id="164" name="Billede 163"/>
          <p:cNvPicPr>
            <a:picLocks noChangeAspect="1"/>
          </p:cNvPicPr>
          <p:nvPr/>
        </p:nvPicPr>
        <p:blipFill rotWithShape="1">
          <a:blip r:embed="rId40" cstate="print"/>
          <a:srcRect r="50000"/>
          <a:stretch/>
        </p:blipFill>
        <p:spPr>
          <a:xfrm>
            <a:off x="4184394" y="4047438"/>
            <a:ext cx="538163" cy="466725"/>
          </a:xfrm>
          <a:prstGeom prst="rect">
            <a:avLst/>
          </a:prstGeom>
        </p:spPr>
      </p:pic>
      <p:pic>
        <p:nvPicPr>
          <p:cNvPr id="165" name="Billede 164"/>
          <p:cNvPicPr>
            <a:picLocks noChangeAspect="1"/>
          </p:cNvPicPr>
          <p:nvPr/>
        </p:nvPicPr>
        <p:blipFill>
          <a:blip r:embed="rId41" cstate="print"/>
          <a:stretch>
            <a:fillRect/>
          </a:stretch>
        </p:blipFill>
        <p:spPr>
          <a:xfrm>
            <a:off x="3270621" y="4040864"/>
            <a:ext cx="378753" cy="350991"/>
          </a:xfrm>
          <a:prstGeom prst="rect">
            <a:avLst/>
          </a:prstGeom>
        </p:spPr>
      </p:pic>
      <p:pic>
        <p:nvPicPr>
          <p:cNvPr id="166" name="Billede 165"/>
          <p:cNvPicPr>
            <a:picLocks noChangeAspect="1"/>
          </p:cNvPicPr>
          <p:nvPr/>
        </p:nvPicPr>
        <p:blipFill rotWithShape="1">
          <a:blip r:embed="rId42" cstate="print">
            <a:duotone>
              <a:schemeClr val="accent1">
                <a:shade val="45000"/>
                <a:satMod val="135000"/>
              </a:schemeClr>
              <a:prstClr val="white"/>
            </a:duotone>
          </a:blip>
          <a:srcRect l="16104" t="17181" r="11427" b="19494"/>
          <a:stretch/>
        </p:blipFill>
        <p:spPr>
          <a:xfrm>
            <a:off x="4184394" y="3572296"/>
            <a:ext cx="472075" cy="419623"/>
          </a:xfrm>
          <a:prstGeom prst="rect">
            <a:avLst/>
          </a:prstGeom>
        </p:spPr>
      </p:pic>
      <p:pic>
        <p:nvPicPr>
          <p:cNvPr id="167" name="Billede 166"/>
          <p:cNvPicPr>
            <a:picLocks noChangeAspect="1"/>
          </p:cNvPicPr>
          <p:nvPr/>
        </p:nvPicPr>
        <p:blipFill rotWithShape="1">
          <a:blip r:embed="rId38" cstate="print"/>
          <a:srcRect t="10897" r="68107"/>
          <a:stretch/>
        </p:blipFill>
        <p:spPr>
          <a:xfrm>
            <a:off x="5138842" y="4858403"/>
            <a:ext cx="507306" cy="492249"/>
          </a:xfrm>
          <a:prstGeom prst="rect">
            <a:avLst/>
          </a:prstGeom>
        </p:spPr>
      </p:pic>
      <p:pic>
        <p:nvPicPr>
          <p:cNvPr id="168" name="Billede 167"/>
          <p:cNvPicPr>
            <a:picLocks noChangeAspect="1"/>
          </p:cNvPicPr>
          <p:nvPr/>
        </p:nvPicPr>
        <p:blipFill rotWithShape="1">
          <a:blip r:embed="rId38" cstate="print"/>
          <a:srcRect l="34849" t="13035" r="33258" b="8759"/>
          <a:stretch/>
        </p:blipFill>
        <p:spPr>
          <a:xfrm>
            <a:off x="6087459" y="4440170"/>
            <a:ext cx="507306" cy="432048"/>
          </a:xfrm>
          <a:prstGeom prst="rect">
            <a:avLst/>
          </a:prstGeom>
        </p:spPr>
      </p:pic>
      <p:pic>
        <p:nvPicPr>
          <p:cNvPr id="169" name="Billede 168"/>
          <p:cNvPicPr>
            <a:picLocks noChangeAspect="1"/>
          </p:cNvPicPr>
          <p:nvPr/>
        </p:nvPicPr>
        <p:blipFill rotWithShape="1">
          <a:blip r:embed="rId39" cstate="print"/>
          <a:srcRect t="5170" r="66965"/>
          <a:stretch/>
        </p:blipFill>
        <p:spPr>
          <a:xfrm>
            <a:off x="5154605" y="4005841"/>
            <a:ext cx="522337" cy="478730"/>
          </a:xfrm>
          <a:prstGeom prst="rect">
            <a:avLst/>
          </a:prstGeom>
        </p:spPr>
      </p:pic>
      <p:pic>
        <p:nvPicPr>
          <p:cNvPr id="170" name="Billede 169"/>
          <p:cNvPicPr>
            <a:picLocks noChangeAspect="1"/>
          </p:cNvPicPr>
          <p:nvPr/>
        </p:nvPicPr>
        <p:blipFill rotWithShape="1">
          <a:blip r:embed="rId39" cstate="print"/>
          <a:srcRect l="32711" r="34254" b="5170"/>
          <a:stretch/>
        </p:blipFill>
        <p:spPr>
          <a:xfrm>
            <a:off x="5594012" y="3982500"/>
            <a:ext cx="522337" cy="478730"/>
          </a:xfrm>
          <a:prstGeom prst="rect">
            <a:avLst/>
          </a:prstGeom>
        </p:spPr>
      </p:pic>
      <p:pic>
        <p:nvPicPr>
          <p:cNvPr id="172" name="Billede 171"/>
          <p:cNvPicPr>
            <a:picLocks noChangeAspect="1"/>
          </p:cNvPicPr>
          <p:nvPr/>
        </p:nvPicPr>
        <p:blipFill rotWithShape="1">
          <a:blip r:embed="rId43" cstate="print"/>
          <a:srcRect l="-15" t="12200" r="86548" b="12201"/>
          <a:stretch/>
        </p:blipFill>
        <p:spPr>
          <a:xfrm>
            <a:off x="5144451" y="3581914"/>
            <a:ext cx="504056" cy="432048"/>
          </a:xfrm>
          <a:prstGeom prst="rect">
            <a:avLst/>
          </a:prstGeom>
        </p:spPr>
      </p:pic>
      <p:pic>
        <p:nvPicPr>
          <p:cNvPr id="173" name="Billede 172"/>
          <p:cNvPicPr>
            <a:picLocks noChangeAspect="1"/>
          </p:cNvPicPr>
          <p:nvPr/>
        </p:nvPicPr>
        <p:blipFill rotWithShape="1">
          <a:blip r:embed="rId43" cstate="print"/>
          <a:srcRect l="71183" t="12600" r="15350" b="11801"/>
          <a:stretch/>
        </p:blipFill>
        <p:spPr>
          <a:xfrm>
            <a:off x="5576499" y="3581914"/>
            <a:ext cx="504056" cy="432048"/>
          </a:xfrm>
          <a:prstGeom prst="rect">
            <a:avLst/>
          </a:prstGeom>
        </p:spPr>
      </p:pic>
      <p:pic>
        <p:nvPicPr>
          <p:cNvPr id="174" name="Billede 173"/>
          <p:cNvPicPr>
            <a:picLocks noChangeAspect="1"/>
          </p:cNvPicPr>
          <p:nvPr/>
        </p:nvPicPr>
        <p:blipFill rotWithShape="1">
          <a:blip r:embed="rId40" cstate="print"/>
          <a:srcRect r="50000"/>
          <a:stretch/>
        </p:blipFill>
        <p:spPr>
          <a:xfrm>
            <a:off x="6056602" y="3550584"/>
            <a:ext cx="538163" cy="466725"/>
          </a:xfrm>
          <a:prstGeom prst="rect">
            <a:avLst/>
          </a:prstGeom>
        </p:spPr>
      </p:pic>
      <p:pic>
        <p:nvPicPr>
          <p:cNvPr id="175" name="Billede 174"/>
          <p:cNvPicPr>
            <a:picLocks noChangeAspect="1"/>
          </p:cNvPicPr>
          <p:nvPr/>
        </p:nvPicPr>
        <p:blipFill rotWithShape="1">
          <a:blip r:embed="rId38" cstate="print"/>
          <a:srcRect l="67903" t="13035" r="204" b="-2138"/>
          <a:stretch/>
        </p:blipFill>
        <p:spPr>
          <a:xfrm>
            <a:off x="5589790" y="4432543"/>
            <a:ext cx="507306" cy="492249"/>
          </a:xfrm>
          <a:prstGeom prst="rect">
            <a:avLst/>
          </a:prstGeom>
        </p:spPr>
      </p:pic>
      <p:pic>
        <p:nvPicPr>
          <p:cNvPr id="176" name="Billede 175"/>
          <p:cNvPicPr>
            <a:picLocks noChangeAspect="1"/>
          </p:cNvPicPr>
          <p:nvPr/>
        </p:nvPicPr>
        <p:blipFill rotWithShape="1">
          <a:blip r:embed="rId37" cstate="print"/>
          <a:srcRect t="8451" r="76560" b="18389"/>
          <a:stretch/>
        </p:blipFill>
        <p:spPr>
          <a:xfrm>
            <a:off x="6090709" y="4005425"/>
            <a:ext cx="486717" cy="432048"/>
          </a:xfrm>
          <a:prstGeom prst="rect">
            <a:avLst/>
          </a:prstGeom>
        </p:spPr>
      </p:pic>
      <p:pic>
        <p:nvPicPr>
          <p:cNvPr id="177" name="Billede 176"/>
          <p:cNvPicPr>
            <a:picLocks noChangeAspect="1"/>
          </p:cNvPicPr>
          <p:nvPr/>
        </p:nvPicPr>
        <p:blipFill>
          <a:blip r:embed="rId44" cstate="print"/>
          <a:stretch>
            <a:fillRect/>
          </a:stretch>
        </p:blipFill>
        <p:spPr>
          <a:xfrm>
            <a:off x="5267131" y="4521843"/>
            <a:ext cx="258694" cy="239732"/>
          </a:xfrm>
          <a:prstGeom prst="rect">
            <a:avLst/>
          </a:prstGeom>
        </p:spPr>
      </p:pic>
      <p:pic>
        <p:nvPicPr>
          <p:cNvPr id="178" name="Billede 177"/>
          <p:cNvPicPr>
            <a:picLocks noChangeAspect="1"/>
          </p:cNvPicPr>
          <p:nvPr/>
        </p:nvPicPr>
        <p:blipFill>
          <a:blip r:embed="rId45" cstate="print"/>
          <a:stretch>
            <a:fillRect/>
          </a:stretch>
        </p:blipFill>
        <p:spPr>
          <a:xfrm>
            <a:off x="5611524" y="4818334"/>
            <a:ext cx="504825" cy="523875"/>
          </a:xfrm>
          <a:prstGeom prst="rect">
            <a:avLst/>
          </a:prstGeom>
        </p:spPr>
      </p:pic>
      <p:pic>
        <p:nvPicPr>
          <p:cNvPr id="179" name="Billede 178"/>
          <p:cNvPicPr>
            <a:picLocks noChangeAspect="1"/>
          </p:cNvPicPr>
          <p:nvPr/>
        </p:nvPicPr>
        <p:blipFill rotWithShape="1">
          <a:blip r:embed="rId40" cstate="print"/>
          <a:srcRect l="51999" t="-2998" r="3972" b="2998"/>
          <a:stretch/>
        </p:blipFill>
        <p:spPr>
          <a:xfrm>
            <a:off x="6104166" y="4846908"/>
            <a:ext cx="473892" cy="466725"/>
          </a:xfrm>
          <a:prstGeom prst="rect">
            <a:avLst/>
          </a:prstGeom>
        </p:spPr>
      </p:pic>
      <p:pic>
        <p:nvPicPr>
          <p:cNvPr id="180" name="Billede 179"/>
          <p:cNvPicPr>
            <a:picLocks noChangeAspect="1"/>
          </p:cNvPicPr>
          <p:nvPr/>
        </p:nvPicPr>
        <p:blipFill rotWithShape="1">
          <a:blip r:embed="rId42" cstate="print">
            <a:duotone>
              <a:schemeClr val="accent1">
                <a:shade val="45000"/>
                <a:satMod val="135000"/>
              </a:schemeClr>
              <a:prstClr val="white"/>
            </a:duotone>
          </a:blip>
          <a:srcRect l="16104" t="17181" r="11427" b="19494"/>
          <a:stretch/>
        </p:blipFill>
        <p:spPr>
          <a:xfrm>
            <a:off x="5160440" y="5313633"/>
            <a:ext cx="472075" cy="419623"/>
          </a:xfrm>
          <a:prstGeom prst="rect">
            <a:avLst/>
          </a:prstGeom>
        </p:spPr>
      </p:pic>
      <p:pic>
        <p:nvPicPr>
          <p:cNvPr id="181" name="Billede 180"/>
          <p:cNvPicPr>
            <a:picLocks noChangeAspect="1"/>
          </p:cNvPicPr>
          <p:nvPr/>
        </p:nvPicPr>
        <p:blipFill rotWithShape="1">
          <a:blip r:embed="rId38" cstate="print"/>
          <a:srcRect t="10897" r="68107"/>
          <a:stretch/>
        </p:blipFill>
        <p:spPr>
          <a:xfrm>
            <a:off x="6971880" y="3994307"/>
            <a:ext cx="507306" cy="492249"/>
          </a:xfrm>
          <a:prstGeom prst="rect">
            <a:avLst/>
          </a:prstGeom>
        </p:spPr>
      </p:pic>
      <p:pic>
        <p:nvPicPr>
          <p:cNvPr id="182" name="Billede 181"/>
          <p:cNvPicPr>
            <a:picLocks noChangeAspect="1"/>
          </p:cNvPicPr>
          <p:nvPr/>
        </p:nvPicPr>
        <p:blipFill rotWithShape="1">
          <a:blip r:embed="rId38" cstate="print"/>
          <a:srcRect l="34849" t="13035" r="33258" b="8759"/>
          <a:stretch/>
        </p:blipFill>
        <p:spPr>
          <a:xfrm>
            <a:off x="7456664" y="4009953"/>
            <a:ext cx="507306" cy="432048"/>
          </a:xfrm>
          <a:prstGeom prst="rect">
            <a:avLst/>
          </a:prstGeom>
        </p:spPr>
      </p:pic>
      <p:pic>
        <p:nvPicPr>
          <p:cNvPr id="183" name="Billede 182"/>
          <p:cNvPicPr>
            <a:picLocks noChangeAspect="1"/>
          </p:cNvPicPr>
          <p:nvPr/>
        </p:nvPicPr>
        <p:blipFill rotWithShape="1">
          <a:blip r:embed="rId39" cstate="print"/>
          <a:srcRect t="5170" r="66965"/>
          <a:stretch/>
        </p:blipFill>
        <p:spPr>
          <a:xfrm>
            <a:off x="7002226" y="3560070"/>
            <a:ext cx="522337" cy="478730"/>
          </a:xfrm>
          <a:prstGeom prst="rect">
            <a:avLst/>
          </a:prstGeom>
        </p:spPr>
      </p:pic>
      <p:pic>
        <p:nvPicPr>
          <p:cNvPr id="184" name="Billede 183"/>
          <p:cNvPicPr>
            <a:picLocks noChangeAspect="1"/>
          </p:cNvPicPr>
          <p:nvPr/>
        </p:nvPicPr>
        <p:blipFill rotWithShape="1">
          <a:blip r:embed="rId39" cstate="print"/>
          <a:srcRect l="32711" r="34254" b="5170"/>
          <a:stretch/>
        </p:blipFill>
        <p:spPr>
          <a:xfrm>
            <a:off x="7441633" y="3536729"/>
            <a:ext cx="522337" cy="478730"/>
          </a:xfrm>
          <a:prstGeom prst="rect">
            <a:avLst/>
          </a:prstGeom>
        </p:spPr>
      </p:pic>
      <p:pic>
        <p:nvPicPr>
          <p:cNvPr id="185" name="Billede 184"/>
          <p:cNvPicPr>
            <a:picLocks noChangeAspect="1"/>
          </p:cNvPicPr>
          <p:nvPr/>
        </p:nvPicPr>
        <p:blipFill rotWithShape="1">
          <a:blip r:embed="rId40" cstate="print"/>
          <a:srcRect r="50000"/>
          <a:stretch/>
        </p:blipFill>
        <p:spPr>
          <a:xfrm>
            <a:off x="7952426" y="3982500"/>
            <a:ext cx="538163" cy="466725"/>
          </a:xfrm>
          <a:prstGeom prst="rect">
            <a:avLst/>
          </a:prstGeom>
        </p:spPr>
      </p:pic>
      <p:pic>
        <p:nvPicPr>
          <p:cNvPr id="186" name="Billede 185"/>
          <p:cNvPicPr>
            <a:picLocks noChangeAspect="1"/>
          </p:cNvPicPr>
          <p:nvPr/>
        </p:nvPicPr>
        <p:blipFill rotWithShape="1">
          <a:blip r:embed="rId42" cstate="print">
            <a:duotone>
              <a:schemeClr val="accent1">
                <a:shade val="45000"/>
                <a:satMod val="135000"/>
              </a:schemeClr>
              <a:prstClr val="white"/>
            </a:duotone>
          </a:blip>
          <a:srcRect l="16104" t="17181" r="11427" b="19494"/>
          <a:stretch/>
        </p:blipFill>
        <p:spPr>
          <a:xfrm>
            <a:off x="7952426" y="3581914"/>
            <a:ext cx="472075" cy="419623"/>
          </a:xfrm>
          <a:prstGeom prst="rect">
            <a:avLst/>
          </a:prstGeom>
        </p:spPr>
      </p:pic>
    </p:spTree>
    <p:extLst>
      <p:ext uri="{BB962C8B-B14F-4D97-AF65-F5344CB8AC3E}">
        <p14:creationId xmlns:p14="http://schemas.microsoft.com/office/powerpoint/2010/main" val="25761509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Objekt 2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809" name="think-cell Slide" r:id="rId11" imgW="360" imgH="360" progId="TCLayout.ActiveDocument.1">
                  <p:embed/>
                </p:oleObj>
              </mc:Choice>
              <mc:Fallback>
                <p:oleObj name="think-cell Slide" r:id="rId11" imgW="360" imgH="360" progId="TCLayout.ActiveDocument.1">
                  <p:embed/>
                  <p:pic>
                    <p:nvPicPr>
                      <p:cNvPr id="0" name="Picture 5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ktangel 6" hidden="1"/>
          <p:cNvSpPr/>
          <p:nvPr>
            <p:custDataLst>
              <p:tags r:id="rId3"/>
            </p:custDataLst>
          </p:nvPr>
        </p:nvSpPr>
        <p:spPr bwMode="auto">
          <a:xfrm>
            <a:off x="0" y="0"/>
            <a:ext cx="158750" cy="158750"/>
          </a:xfrm>
          <a:prstGeom prst="rect">
            <a:avLst/>
          </a:prstGeom>
          <a:solidFill>
            <a:schemeClr val="tx2"/>
          </a:solidFill>
          <a:ln w="63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fontAlgn="base">
              <a:spcBef>
                <a:spcPct val="0"/>
              </a:spcBef>
              <a:spcAft>
                <a:spcPct val="0"/>
              </a:spcAft>
            </a:pPr>
            <a:endParaRPr kumimoji="0" lang="da-DK" sz="900" u="none" strike="noStrike" cap="none" normalizeH="0" dirty="0" err="1" smtClean="0">
              <a:ln>
                <a:noFill/>
              </a:ln>
              <a:solidFill>
                <a:schemeClr val="bg1"/>
              </a:solidFill>
              <a:effectLst/>
              <a:latin typeface="Verdana"/>
              <a:sym typeface="Verdana"/>
            </a:endParaRPr>
          </a:p>
        </p:txBody>
      </p:sp>
      <p:sp>
        <p:nvSpPr>
          <p:cNvPr id="2" name="Titel 1"/>
          <p:cNvSpPr>
            <a:spLocks noGrp="1"/>
          </p:cNvSpPr>
          <p:nvPr>
            <p:ph type="title"/>
          </p:nvPr>
        </p:nvSpPr>
        <p:spPr>
          <a:noFill/>
        </p:spPr>
        <p:txBody>
          <a:bodyPr/>
          <a:lstStyle/>
          <a:p>
            <a:r>
              <a:rPr lang="da-DK" smtClean="0"/>
              <a:t>… der alle </a:t>
            </a:r>
            <a:r>
              <a:rPr lang="da-DK" dirty="0" smtClean="0"/>
              <a:t>skal bruges til at fremhæve det budskab diagrammet skal sende</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49</a:t>
            </a:fld>
            <a:endParaRPr lang="da-DK"/>
          </a:p>
        </p:txBody>
      </p:sp>
      <p:pic>
        <p:nvPicPr>
          <p:cNvPr id="30734" name="Picture 1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11388" y="1784028"/>
            <a:ext cx="1431813" cy="99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33" name="Objekt 132"/>
          <p:cNvGraphicFramePr>
            <a:graphicFrameLocks/>
          </p:cNvGraphicFramePr>
          <p:nvPr>
            <p:custDataLst>
              <p:tags r:id="rId4"/>
            </p:custDataLst>
            <p:extLst/>
          </p:nvPr>
        </p:nvGraphicFramePr>
        <p:xfrm>
          <a:off x="5943600" y="1562100"/>
          <a:ext cx="1628859" cy="1247628"/>
        </p:xfrm>
        <a:graphic>
          <a:graphicData uri="http://schemas.openxmlformats.org/presentationml/2006/ole">
            <mc:AlternateContent xmlns:mc="http://schemas.openxmlformats.org/markup-compatibility/2006">
              <mc:Choice xmlns:v="urn:schemas-microsoft-com:vml" Requires="v">
                <p:oleObj spid="_x0000_s31810" name="Diagram" r:id="rId14" imgW="1628657" imgH="1247523" progId="MSGraph.Chart.8">
                  <p:embed followColorScheme="full"/>
                </p:oleObj>
              </mc:Choice>
              <mc:Fallback>
                <p:oleObj name="Diagram" r:id="rId14" imgW="1628657" imgH="1247523" progId="MSGraph.Chart.8">
                  <p:embed followColorScheme="full"/>
                  <p:pic>
                    <p:nvPicPr>
                      <p:cNvPr id="0" name="Picture 60"/>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43600" y="1562100"/>
                        <a:ext cx="1628859" cy="12476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1" name="Afrundet rektangulær billedforklaring 130"/>
          <p:cNvSpPr/>
          <p:nvPr/>
        </p:nvSpPr>
        <p:spPr bwMode="auto">
          <a:xfrm>
            <a:off x="6483350" y="1612902"/>
            <a:ext cx="432048" cy="227013"/>
          </a:xfrm>
          <a:prstGeom prst="wedgeRoundRectCallout">
            <a:avLst>
              <a:gd name="adj1" fmla="val -10545"/>
              <a:gd name="adj2" fmla="val 127861"/>
              <a:gd name="adj3" fmla="val 16667"/>
            </a:avLst>
          </a:prstGeom>
          <a:solidFill>
            <a:schemeClr val="bg1">
              <a:lumMod val="7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a-DK" sz="500" b="0" i="0" u="none" strike="noStrike" cap="none" normalizeH="0" baseline="0" dirty="0" err="1" smtClean="0">
                <a:ln>
                  <a:noFill/>
                </a:ln>
                <a:effectLst/>
                <a:latin typeface="Verdana" pitchFamily="34" charset="0"/>
              </a:rPr>
              <a:t>Lorem</a:t>
            </a:r>
            <a:r>
              <a:rPr kumimoji="0" lang="da-DK" sz="500" b="0" i="0" u="none" strike="noStrike" cap="none" normalizeH="0" baseline="0" dirty="0" smtClean="0">
                <a:ln>
                  <a:noFill/>
                </a:ln>
                <a:effectLst/>
                <a:latin typeface="Verdana" pitchFamily="34" charset="0"/>
              </a:rPr>
              <a:t> </a:t>
            </a:r>
            <a:r>
              <a:rPr kumimoji="0" lang="da-DK" sz="500" b="0" i="0" u="none" strike="noStrike" cap="none" normalizeH="0" baseline="0" dirty="0" err="1" smtClean="0">
                <a:ln>
                  <a:noFill/>
                </a:ln>
                <a:effectLst/>
                <a:latin typeface="Verdana" pitchFamily="34" charset="0"/>
              </a:rPr>
              <a:t>ipsum</a:t>
            </a:r>
            <a:endParaRPr kumimoji="0" lang="da-DK" sz="500" b="0" i="0" u="none" strike="noStrike" cap="none" normalizeH="0" baseline="0" dirty="0" smtClean="0">
              <a:ln>
                <a:noFill/>
              </a:ln>
              <a:effectLst/>
              <a:latin typeface="Verdana" pitchFamily="34" charset="0"/>
            </a:endParaRPr>
          </a:p>
        </p:txBody>
      </p:sp>
      <p:graphicFrame>
        <p:nvGraphicFramePr>
          <p:cNvPr id="137" name="Objekt 136"/>
          <p:cNvGraphicFramePr>
            <a:graphicFrameLocks/>
          </p:cNvGraphicFramePr>
          <p:nvPr>
            <p:custDataLst>
              <p:tags r:id="rId5"/>
            </p:custDataLst>
            <p:extLst/>
          </p:nvPr>
        </p:nvGraphicFramePr>
        <p:xfrm>
          <a:off x="4114800" y="1562100"/>
          <a:ext cx="1647927" cy="1247628"/>
        </p:xfrm>
        <a:graphic>
          <a:graphicData uri="http://schemas.openxmlformats.org/presentationml/2006/ole">
            <mc:AlternateContent xmlns:mc="http://schemas.openxmlformats.org/markup-compatibility/2006">
              <mc:Choice xmlns:v="urn:schemas-microsoft-com:vml" Requires="v">
                <p:oleObj spid="_x0000_s31811" name="Diagram" r:id="rId16" imgW="1647890" imgH="1247523" progId="MSGraph.Chart.8">
                  <p:embed followColorScheme="full"/>
                </p:oleObj>
              </mc:Choice>
              <mc:Fallback>
                <p:oleObj name="Diagram" r:id="rId16" imgW="1647890" imgH="1247523" progId="MSGraph.Chart.8">
                  <p:embed followColorScheme="full"/>
                  <p:pic>
                    <p:nvPicPr>
                      <p:cNvPr id="0" name="Picture 61"/>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14800" y="1562100"/>
                        <a:ext cx="1647927" cy="12476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1" name="Højrepil 140"/>
          <p:cNvSpPr/>
          <p:nvPr>
            <p:custDataLst>
              <p:tags r:id="rId6"/>
            </p:custDataLst>
          </p:nvPr>
        </p:nvSpPr>
        <p:spPr bwMode="auto">
          <a:xfrm rot="10800000">
            <a:off x="5710238" y="1962150"/>
            <a:ext cx="128587" cy="152400"/>
          </a:xfrm>
          <a:prstGeom prst="rightArrow">
            <a:avLst>
              <a:gd name="adj1" fmla="val 100000"/>
              <a:gd name="adj2" fmla="val 84545"/>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cxnSp>
        <p:nvCxnSpPr>
          <p:cNvPr id="143" name="Lige forbindelse 142"/>
          <p:cNvCxnSpPr/>
          <p:nvPr>
            <p:custDataLst>
              <p:tags r:id="rId7"/>
            </p:custDataLst>
          </p:nvPr>
        </p:nvCxnSpPr>
        <p:spPr bwMode="auto">
          <a:xfrm>
            <a:off x="4514850" y="2038350"/>
            <a:ext cx="1143000" cy="0"/>
          </a:xfrm>
          <a:prstGeom prst="line">
            <a:avLst/>
          </a:prstGeom>
          <a:solidFill>
            <a:schemeClr val="accent2"/>
          </a:solidFill>
          <a:ln w="9525" cap="flat" cmpd="sng" algn="ctr">
            <a:solidFill>
              <a:schemeClr val="tx1"/>
            </a:solidFill>
            <a:prstDash val="lgDash"/>
            <a:round/>
            <a:headEnd type="none" w="med" len="med"/>
            <a:tailEnd type="none" w="med" len="med"/>
          </a:ln>
          <a:effectLst/>
        </p:spPr>
      </p:cxnSp>
      <p:cxnSp>
        <p:nvCxnSpPr>
          <p:cNvPr id="142" name="Lige forbindelse 141"/>
          <p:cNvCxnSpPr/>
          <p:nvPr>
            <p:custDataLst>
              <p:tags r:id="rId8"/>
            </p:custDataLst>
          </p:nvPr>
        </p:nvCxnSpPr>
        <p:spPr bwMode="auto">
          <a:xfrm>
            <a:off x="4210050" y="2038350"/>
            <a:ext cx="180975" cy="0"/>
          </a:xfrm>
          <a:prstGeom prst="line">
            <a:avLst/>
          </a:prstGeom>
          <a:solidFill>
            <a:schemeClr val="accent2"/>
          </a:solidFill>
          <a:ln w="9525" cap="flat" cmpd="sng" algn="ctr">
            <a:solidFill>
              <a:schemeClr val="tx1"/>
            </a:solidFill>
            <a:prstDash val="lgDash"/>
            <a:round/>
            <a:headEnd type="none" w="med" len="med"/>
            <a:tailEnd type="none" w="med" len="med"/>
          </a:ln>
          <a:effectLst/>
        </p:spPr>
      </p:cxnSp>
      <p:sp>
        <p:nvSpPr>
          <p:cNvPr id="140" name="Rektangel 139"/>
          <p:cNvSpPr/>
          <p:nvPr>
            <p:custDataLst>
              <p:tags r:id="rId9"/>
            </p:custDataLst>
          </p:nvPr>
        </p:nvSpPr>
        <p:spPr bwMode="auto">
          <a:xfrm>
            <a:off x="5888038" y="1970088"/>
            <a:ext cx="203200" cy="136525"/>
          </a:xfrm>
          <a:prstGeom prst="rect">
            <a:avLst/>
          </a:prstGeom>
          <a:noFill/>
          <a:ln w="6350" cap="flat" cmpd="sng" algn="ctr">
            <a:no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Lst>
        </p:spPr>
        <p:txBody>
          <a:bodyPr vert="horz" wrap="none" lIns="0" tIns="0" rIns="0" bIns="0" numCol="1" rtlCol="0" anchor="ctr" anchorCtr="0" compatLnSpc="1">
            <a:prstTxWarp prst="textNoShape">
              <a:avLst/>
            </a:prstTxWarp>
          </a:bodyPr>
          <a:lstStyle/>
          <a:p>
            <a:pPr fontAlgn="base">
              <a:spcBef>
                <a:spcPct val="0"/>
              </a:spcBef>
              <a:spcAft>
                <a:spcPct val="0"/>
              </a:spcAft>
            </a:pPr>
            <a:r>
              <a:rPr lang="en-US" sz="900" dirty="0" smtClean="0">
                <a:sym typeface="+mn-lt"/>
              </a:rPr>
              <a:t>Ø </a:t>
            </a:r>
            <a:fld id="{F19A4437-BA39-4E20-AB9D-5798064EE141}" type="datetime'''''''''''''''''''''4'''''''''''''''''''''''''">
              <a:rPr lang="en-US" sz="900" smtClean="0">
                <a:sym typeface="+mn-lt"/>
              </a:rPr>
              <a:pPr fontAlgn="base">
                <a:spcBef>
                  <a:spcPct val="0"/>
                </a:spcBef>
                <a:spcAft>
                  <a:spcPct val="0"/>
                </a:spcAft>
              </a:pPr>
              <a:t>4</a:t>
            </a:fld>
            <a:endParaRPr kumimoji="0" lang="da-DK" sz="900" strike="noStrike" cap="none" normalizeH="0" dirty="0" err="1" smtClean="0">
              <a:ln>
                <a:noFill/>
              </a:ln>
              <a:effectLst/>
              <a:sym typeface="+mn-lt"/>
            </a:endParaRPr>
          </a:p>
        </p:txBody>
      </p:sp>
      <p:graphicFrame>
        <p:nvGraphicFramePr>
          <p:cNvPr id="153" name="Tabel 152"/>
          <p:cNvGraphicFramePr>
            <a:graphicFrameLocks noGrp="1"/>
          </p:cNvGraphicFramePr>
          <p:nvPr>
            <p:extLst>
              <p:ext uri="{D42A27DB-BD31-4B8C-83A1-F6EECF244321}">
                <p14:modId xmlns:p14="http://schemas.microsoft.com/office/powerpoint/2010/main" val="144350415"/>
              </p:ext>
            </p:extLst>
          </p:nvPr>
        </p:nvGraphicFramePr>
        <p:xfrm>
          <a:off x="1050925" y="2747963"/>
          <a:ext cx="8561600" cy="3333798"/>
        </p:xfrm>
        <a:graphic>
          <a:graphicData uri="http://schemas.openxmlformats.org/drawingml/2006/table">
            <a:tbl>
              <a:tblPr firstRow="1" bandRow="1">
                <a:tableStyleId>{5C22544A-7EE6-4342-B048-85BDC9FD1C3A}</a:tableStyleId>
              </a:tblPr>
              <a:tblGrid>
                <a:gridCol w="972000"/>
                <a:gridCol w="101600"/>
                <a:gridCol w="1800000"/>
                <a:gridCol w="72000"/>
                <a:gridCol w="1800000"/>
                <a:gridCol w="72000"/>
                <a:gridCol w="1800000"/>
                <a:gridCol w="72000"/>
                <a:gridCol w="1800000"/>
                <a:gridCol w="72000"/>
              </a:tblGrid>
              <a:tr h="294198">
                <a:tc>
                  <a:txBody>
                    <a:bodyPr/>
                    <a:lstStyle/>
                    <a:p>
                      <a:pPr marL="0" indent="0" algn="ctr">
                        <a:buFont typeface="Arial" pitchFamily="34" charset="0"/>
                        <a:buNone/>
                      </a:pP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r>
                        <a:rPr lang="da-DK" sz="900" b="1" noProof="0" dirty="0" smtClean="0">
                          <a:solidFill>
                            <a:schemeClr val="tx1"/>
                          </a:solidFill>
                        </a:rPr>
                        <a:t>Farvet baggrund</a:t>
                      </a:r>
                      <a:endParaRPr lang="da-DK" sz="9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Niveaulinje</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900" noProof="0" dirty="0" smtClean="0">
                          <a:solidFill>
                            <a:schemeClr val="tx1"/>
                          </a:solidFill>
                        </a:rPr>
                        <a:t>Talebobler</a:t>
                      </a: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900" noProof="0" dirty="0">
                        <a:solidFill>
                          <a:schemeClr val="tx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08568">
                <a:tc>
                  <a:txBody>
                    <a:bodyPr/>
                    <a:lstStyle/>
                    <a:p>
                      <a:pPr marL="0" marR="0" indent="0" fontAlgn="t">
                        <a:spcBef>
                          <a:spcPts val="0"/>
                        </a:spcBef>
                        <a:spcAft>
                          <a:spcPts val="0"/>
                        </a:spcAft>
                        <a:buFont typeface="Arial" pitchFamily="34" charset="0"/>
                        <a:buNone/>
                      </a:pPr>
                      <a:r>
                        <a:rPr lang="da-DK" sz="800" b="1" dirty="0" smtClean="0">
                          <a:solidFill>
                            <a:schemeClr val="tx1"/>
                          </a:solidFill>
                          <a:effectLst/>
                          <a:latin typeface="+mn-lt"/>
                        </a:rPr>
                        <a:t>Bruges til at</a:t>
                      </a:r>
                      <a:endParaRPr lang="da-DK" sz="800" b="1"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r>
                        <a:rPr lang="da-DK" sz="800" b="0" dirty="0" smtClean="0">
                          <a:solidFill>
                            <a:schemeClr val="tx1"/>
                          </a:solidFill>
                          <a:effectLst/>
                          <a:latin typeface="+mn-lt"/>
                        </a:rPr>
                        <a:t>Fremhæve et område på en akse</a:t>
                      </a:r>
                      <a:endParaRPr lang="da-DK" sz="800" b="0" baseline="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baseline="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r>
                        <a:rPr lang="da-DK" sz="800" b="0" dirty="0" smtClean="0">
                          <a:solidFill>
                            <a:schemeClr val="tx1"/>
                          </a:solidFill>
                          <a:effectLst/>
                          <a:latin typeface="+mn-lt"/>
                        </a:rPr>
                        <a:t>Synliggør hvad der er under og over en streg.</a:t>
                      </a: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itchFamily="34" charset="0"/>
                        <a:buNone/>
                      </a:pPr>
                      <a:r>
                        <a:rPr lang="da-DK" sz="800" b="0" dirty="0" smtClean="0">
                          <a:solidFill>
                            <a:schemeClr val="tx1"/>
                          </a:solidFill>
                          <a:latin typeface="+mn-lt"/>
                        </a:rPr>
                        <a:t>Kommenterer på et tal eller et område</a:t>
                      </a:r>
                      <a:endParaRPr lang="da-DK" sz="800" b="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8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fontAlgn="t">
                        <a:spcBef>
                          <a:spcPts val="0"/>
                        </a:spcBef>
                        <a:spcAft>
                          <a:spcPts val="0"/>
                        </a:spcAft>
                        <a:buFont typeface="Arial" pitchFamily="34" charset="0"/>
                        <a:buNone/>
                      </a:pPr>
                      <a:r>
                        <a:rPr lang="da-DK" sz="800" b="1" dirty="0" smtClean="0">
                          <a:solidFill>
                            <a:schemeClr val="tx1"/>
                          </a:solidFill>
                          <a:effectLst/>
                          <a:latin typeface="+mn-lt"/>
                        </a:rPr>
                        <a:t>Anvendes her</a:t>
                      </a:r>
                    </a:p>
                    <a:p>
                      <a:pPr marL="0" marR="0" indent="0" fontAlgn="t">
                        <a:spcBef>
                          <a:spcPts val="0"/>
                        </a:spcBef>
                        <a:spcAft>
                          <a:spcPts val="0"/>
                        </a:spcAft>
                        <a:buFont typeface="Arial" pitchFamily="34" charset="0"/>
                        <a:buNone/>
                      </a:pPr>
                      <a:endParaRPr lang="da-DK" sz="800" b="1"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1"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smtClean="0">
                        <a:solidFill>
                          <a:schemeClr val="tx1"/>
                        </a:solidFill>
                        <a:effectLst/>
                        <a:latin typeface="+mn-lt"/>
                      </a:endParaRPr>
                    </a:p>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p>
                      <a:pPr marL="0" indent="0">
                        <a:buFont typeface="Arial" panose="020B0604020202020204" pitchFamily="34" charset="0"/>
                        <a:buNone/>
                      </a:pPr>
                      <a:endParaRPr lang="da-DK" sz="800" b="0" noProof="0" dirty="0" smtClean="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lumMod val="95000"/>
                        </a:schemeClr>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fontAlgn="t">
                        <a:spcBef>
                          <a:spcPts val="0"/>
                        </a:spcBef>
                        <a:spcAft>
                          <a:spcPts val="0"/>
                        </a:spcAft>
                        <a:buFont typeface="Arial" pitchFamily="34" charset="0"/>
                        <a:buNone/>
                      </a:pPr>
                      <a:endParaRPr lang="da-DK" sz="800" b="0" dirty="0">
                        <a:solidFill>
                          <a:schemeClr val="tx1"/>
                        </a:solidFill>
                        <a:effectLst/>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8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endParaRPr lang="da-DK" sz="700" b="0" noProof="0" dirty="0">
                        <a:solidFill>
                          <a:schemeClr val="tx1"/>
                        </a:solidFill>
                        <a:latin typeface="+mn-lt"/>
                      </a:endParaRPr>
                    </a:p>
                  </a:txBody>
                  <a:tcPr marL="18000" marR="18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7190">
                <a:tc gridSpan="10">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r>
                        <a:rPr lang="da-DK" sz="800" dirty="0" smtClean="0"/>
                        <a:t>Note: Graferne overholder ikke formalia for at få bedre plads til dem på siden.</a:t>
                      </a: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446088" marR="0" indent="-446088" algn="l" defTabSz="914400" rtl="0" eaLnBrk="1" fontAlgn="auto" latinLnBrk="0" hangingPunct="1">
                        <a:lnSpc>
                          <a:spcPct val="100000"/>
                        </a:lnSpc>
                        <a:spcBef>
                          <a:spcPts val="0"/>
                        </a:spcBef>
                        <a:spcAft>
                          <a:spcPts val="0"/>
                        </a:spcAft>
                        <a:buClrTx/>
                        <a:buSzTx/>
                        <a:buFontTx/>
                        <a:buNone/>
                        <a:tabLst/>
                        <a:defRPr/>
                      </a:pPr>
                      <a:endParaRPr lang="da-DK" sz="800" b="0" noProof="0" dirty="0" smtClean="0"/>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pic>
        <p:nvPicPr>
          <p:cNvPr id="167" name="Billede 166"/>
          <p:cNvPicPr>
            <a:picLocks noChangeAspect="1"/>
          </p:cNvPicPr>
          <p:nvPr/>
        </p:nvPicPr>
        <p:blipFill rotWithShape="1">
          <a:blip r:embed="rId18" cstate="print"/>
          <a:srcRect t="10897" r="68107"/>
          <a:stretch/>
        </p:blipFill>
        <p:spPr>
          <a:xfrm>
            <a:off x="6010275" y="4858403"/>
            <a:ext cx="507306" cy="492249"/>
          </a:xfrm>
          <a:prstGeom prst="rect">
            <a:avLst/>
          </a:prstGeom>
        </p:spPr>
      </p:pic>
      <p:pic>
        <p:nvPicPr>
          <p:cNvPr id="168" name="Billede 167"/>
          <p:cNvPicPr>
            <a:picLocks noChangeAspect="1"/>
          </p:cNvPicPr>
          <p:nvPr/>
        </p:nvPicPr>
        <p:blipFill rotWithShape="1">
          <a:blip r:embed="rId18" cstate="print"/>
          <a:srcRect l="34849" t="13035" r="33258" b="8759"/>
          <a:stretch/>
        </p:blipFill>
        <p:spPr>
          <a:xfrm>
            <a:off x="6959600" y="4440170"/>
            <a:ext cx="507306" cy="432048"/>
          </a:xfrm>
          <a:prstGeom prst="rect">
            <a:avLst/>
          </a:prstGeom>
        </p:spPr>
      </p:pic>
      <p:pic>
        <p:nvPicPr>
          <p:cNvPr id="169" name="Billede 168"/>
          <p:cNvPicPr>
            <a:picLocks noChangeAspect="1"/>
          </p:cNvPicPr>
          <p:nvPr/>
        </p:nvPicPr>
        <p:blipFill rotWithShape="1">
          <a:blip r:embed="rId19" cstate="print"/>
          <a:srcRect t="5170" r="66965"/>
          <a:stretch/>
        </p:blipFill>
        <p:spPr>
          <a:xfrm>
            <a:off x="6026150" y="4005841"/>
            <a:ext cx="522337" cy="478730"/>
          </a:xfrm>
          <a:prstGeom prst="rect">
            <a:avLst/>
          </a:prstGeom>
        </p:spPr>
      </p:pic>
      <p:pic>
        <p:nvPicPr>
          <p:cNvPr id="170" name="Billede 169"/>
          <p:cNvPicPr>
            <a:picLocks noChangeAspect="1"/>
          </p:cNvPicPr>
          <p:nvPr/>
        </p:nvPicPr>
        <p:blipFill rotWithShape="1">
          <a:blip r:embed="rId19" cstate="print"/>
          <a:srcRect l="32711" r="34254" b="5170"/>
          <a:stretch/>
        </p:blipFill>
        <p:spPr>
          <a:xfrm>
            <a:off x="6465888" y="3982500"/>
            <a:ext cx="522337" cy="478730"/>
          </a:xfrm>
          <a:prstGeom prst="rect">
            <a:avLst/>
          </a:prstGeom>
        </p:spPr>
      </p:pic>
      <p:pic>
        <p:nvPicPr>
          <p:cNvPr id="172" name="Billede 171"/>
          <p:cNvPicPr>
            <a:picLocks noChangeAspect="1"/>
          </p:cNvPicPr>
          <p:nvPr/>
        </p:nvPicPr>
        <p:blipFill rotWithShape="1">
          <a:blip r:embed="rId20" cstate="print"/>
          <a:srcRect l="-15" t="12200" r="86548" b="12201"/>
          <a:stretch/>
        </p:blipFill>
        <p:spPr>
          <a:xfrm>
            <a:off x="6016625" y="3581914"/>
            <a:ext cx="504056" cy="432048"/>
          </a:xfrm>
          <a:prstGeom prst="rect">
            <a:avLst/>
          </a:prstGeom>
        </p:spPr>
      </p:pic>
      <p:pic>
        <p:nvPicPr>
          <p:cNvPr id="173" name="Billede 172"/>
          <p:cNvPicPr>
            <a:picLocks noChangeAspect="1"/>
          </p:cNvPicPr>
          <p:nvPr/>
        </p:nvPicPr>
        <p:blipFill rotWithShape="1">
          <a:blip r:embed="rId20" cstate="print"/>
          <a:srcRect l="71183" t="12600" r="15350" b="11801"/>
          <a:stretch/>
        </p:blipFill>
        <p:spPr>
          <a:xfrm>
            <a:off x="6448425" y="3581914"/>
            <a:ext cx="504056" cy="432048"/>
          </a:xfrm>
          <a:prstGeom prst="rect">
            <a:avLst/>
          </a:prstGeom>
        </p:spPr>
      </p:pic>
      <p:pic>
        <p:nvPicPr>
          <p:cNvPr id="174" name="Billede 173"/>
          <p:cNvPicPr>
            <a:picLocks noChangeAspect="1"/>
          </p:cNvPicPr>
          <p:nvPr/>
        </p:nvPicPr>
        <p:blipFill rotWithShape="1">
          <a:blip r:embed="rId21" cstate="print"/>
          <a:srcRect r="50000"/>
          <a:stretch/>
        </p:blipFill>
        <p:spPr>
          <a:xfrm>
            <a:off x="6927850" y="3550584"/>
            <a:ext cx="538163" cy="466725"/>
          </a:xfrm>
          <a:prstGeom prst="rect">
            <a:avLst/>
          </a:prstGeom>
        </p:spPr>
      </p:pic>
      <p:pic>
        <p:nvPicPr>
          <p:cNvPr id="175" name="Billede 174"/>
          <p:cNvPicPr>
            <a:picLocks noChangeAspect="1"/>
          </p:cNvPicPr>
          <p:nvPr/>
        </p:nvPicPr>
        <p:blipFill rotWithShape="1">
          <a:blip r:embed="rId18" cstate="print"/>
          <a:srcRect l="67903" t="13035" r="204" b="-2138"/>
          <a:stretch/>
        </p:blipFill>
        <p:spPr>
          <a:xfrm>
            <a:off x="6461125" y="4432543"/>
            <a:ext cx="507306" cy="492249"/>
          </a:xfrm>
          <a:prstGeom prst="rect">
            <a:avLst/>
          </a:prstGeom>
        </p:spPr>
      </p:pic>
      <p:pic>
        <p:nvPicPr>
          <p:cNvPr id="176" name="Billede 175"/>
          <p:cNvPicPr>
            <a:picLocks noChangeAspect="1"/>
          </p:cNvPicPr>
          <p:nvPr/>
        </p:nvPicPr>
        <p:blipFill rotWithShape="1">
          <a:blip r:embed="rId22" cstate="print"/>
          <a:srcRect t="8451" r="76560" b="18389"/>
          <a:stretch/>
        </p:blipFill>
        <p:spPr>
          <a:xfrm>
            <a:off x="6962775" y="4005425"/>
            <a:ext cx="486717" cy="432048"/>
          </a:xfrm>
          <a:prstGeom prst="rect">
            <a:avLst/>
          </a:prstGeom>
        </p:spPr>
      </p:pic>
      <p:pic>
        <p:nvPicPr>
          <p:cNvPr id="177" name="Billede 176"/>
          <p:cNvPicPr>
            <a:picLocks noChangeAspect="1"/>
          </p:cNvPicPr>
          <p:nvPr/>
        </p:nvPicPr>
        <p:blipFill>
          <a:blip r:embed="rId23" cstate="print"/>
          <a:stretch>
            <a:fillRect/>
          </a:stretch>
        </p:blipFill>
        <p:spPr>
          <a:xfrm>
            <a:off x="6138863" y="4521843"/>
            <a:ext cx="258694" cy="239732"/>
          </a:xfrm>
          <a:prstGeom prst="rect">
            <a:avLst/>
          </a:prstGeom>
        </p:spPr>
      </p:pic>
      <p:pic>
        <p:nvPicPr>
          <p:cNvPr id="178" name="Billede 177"/>
          <p:cNvPicPr>
            <a:picLocks noChangeAspect="1"/>
          </p:cNvPicPr>
          <p:nvPr/>
        </p:nvPicPr>
        <p:blipFill>
          <a:blip r:embed="rId24" cstate="print"/>
          <a:stretch>
            <a:fillRect/>
          </a:stretch>
        </p:blipFill>
        <p:spPr>
          <a:xfrm>
            <a:off x="6483350" y="4818334"/>
            <a:ext cx="504825" cy="523875"/>
          </a:xfrm>
          <a:prstGeom prst="rect">
            <a:avLst/>
          </a:prstGeom>
        </p:spPr>
      </p:pic>
      <p:pic>
        <p:nvPicPr>
          <p:cNvPr id="179" name="Billede 178"/>
          <p:cNvPicPr>
            <a:picLocks noChangeAspect="1"/>
          </p:cNvPicPr>
          <p:nvPr/>
        </p:nvPicPr>
        <p:blipFill rotWithShape="1">
          <a:blip r:embed="rId21" cstate="print"/>
          <a:srcRect l="51999" t="-2998" r="3972" b="2998"/>
          <a:stretch/>
        </p:blipFill>
        <p:spPr>
          <a:xfrm>
            <a:off x="6975475" y="4846908"/>
            <a:ext cx="473892" cy="466725"/>
          </a:xfrm>
          <a:prstGeom prst="rect">
            <a:avLst/>
          </a:prstGeom>
        </p:spPr>
      </p:pic>
      <p:pic>
        <p:nvPicPr>
          <p:cNvPr id="180" name="Billede 179"/>
          <p:cNvPicPr>
            <a:picLocks noChangeAspect="1"/>
          </p:cNvPicPr>
          <p:nvPr/>
        </p:nvPicPr>
        <p:blipFill rotWithShape="1">
          <a:blip r:embed="rId25" cstate="print">
            <a:duotone>
              <a:schemeClr val="accent1">
                <a:shade val="45000"/>
                <a:satMod val="135000"/>
              </a:schemeClr>
              <a:prstClr val="white"/>
            </a:duotone>
          </a:blip>
          <a:srcRect l="16104" t="17181" r="11427" b="19494"/>
          <a:stretch/>
        </p:blipFill>
        <p:spPr>
          <a:xfrm>
            <a:off x="6032500" y="5313633"/>
            <a:ext cx="472075" cy="419623"/>
          </a:xfrm>
          <a:prstGeom prst="rect">
            <a:avLst/>
          </a:prstGeom>
        </p:spPr>
      </p:pic>
      <p:pic>
        <p:nvPicPr>
          <p:cNvPr id="61" name="Billede 60"/>
          <p:cNvPicPr>
            <a:picLocks noChangeAspect="1"/>
          </p:cNvPicPr>
          <p:nvPr/>
        </p:nvPicPr>
        <p:blipFill rotWithShape="1">
          <a:blip r:embed="rId18" cstate="print"/>
          <a:srcRect t="10897" r="68107"/>
          <a:stretch/>
        </p:blipFill>
        <p:spPr>
          <a:xfrm>
            <a:off x="2230438" y="4891879"/>
            <a:ext cx="507306" cy="492249"/>
          </a:xfrm>
          <a:prstGeom prst="rect">
            <a:avLst/>
          </a:prstGeom>
        </p:spPr>
      </p:pic>
      <p:pic>
        <p:nvPicPr>
          <p:cNvPr id="62" name="Billede 61"/>
          <p:cNvPicPr>
            <a:picLocks noChangeAspect="1"/>
          </p:cNvPicPr>
          <p:nvPr/>
        </p:nvPicPr>
        <p:blipFill rotWithShape="1">
          <a:blip r:embed="rId18" cstate="print"/>
          <a:srcRect l="34849" t="13035" r="33258" b="8759"/>
          <a:stretch/>
        </p:blipFill>
        <p:spPr>
          <a:xfrm>
            <a:off x="3178175" y="4473646"/>
            <a:ext cx="507306" cy="432048"/>
          </a:xfrm>
          <a:prstGeom prst="rect">
            <a:avLst/>
          </a:prstGeom>
        </p:spPr>
      </p:pic>
      <p:pic>
        <p:nvPicPr>
          <p:cNvPr id="63" name="Billede 62"/>
          <p:cNvPicPr>
            <a:picLocks noChangeAspect="1"/>
          </p:cNvPicPr>
          <p:nvPr/>
        </p:nvPicPr>
        <p:blipFill rotWithShape="1">
          <a:blip r:embed="rId19" cstate="print"/>
          <a:srcRect t="5170" r="66965"/>
          <a:stretch/>
        </p:blipFill>
        <p:spPr>
          <a:xfrm>
            <a:off x="2246313" y="4039317"/>
            <a:ext cx="522337" cy="478730"/>
          </a:xfrm>
          <a:prstGeom prst="rect">
            <a:avLst/>
          </a:prstGeom>
        </p:spPr>
      </p:pic>
      <p:pic>
        <p:nvPicPr>
          <p:cNvPr id="64" name="Billede 63"/>
          <p:cNvPicPr>
            <a:picLocks noChangeAspect="1"/>
          </p:cNvPicPr>
          <p:nvPr/>
        </p:nvPicPr>
        <p:blipFill rotWithShape="1">
          <a:blip r:embed="rId19" cstate="print"/>
          <a:srcRect l="32711" r="34254" b="5170"/>
          <a:stretch/>
        </p:blipFill>
        <p:spPr>
          <a:xfrm>
            <a:off x="2684463" y="4015976"/>
            <a:ext cx="522337" cy="478730"/>
          </a:xfrm>
          <a:prstGeom prst="rect">
            <a:avLst/>
          </a:prstGeom>
        </p:spPr>
      </p:pic>
      <p:pic>
        <p:nvPicPr>
          <p:cNvPr id="65" name="Billede 64"/>
          <p:cNvPicPr>
            <a:picLocks noChangeAspect="1"/>
          </p:cNvPicPr>
          <p:nvPr/>
        </p:nvPicPr>
        <p:blipFill rotWithShape="1">
          <a:blip r:embed="rId20" cstate="print"/>
          <a:srcRect l="-15" t="12200" r="86548" b="12201"/>
          <a:stretch/>
        </p:blipFill>
        <p:spPr>
          <a:xfrm>
            <a:off x="2235200" y="3615390"/>
            <a:ext cx="504056" cy="432048"/>
          </a:xfrm>
          <a:prstGeom prst="rect">
            <a:avLst/>
          </a:prstGeom>
        </p:spPr>
      </p:pic>
      <p:pic>
        <p:nvPicPr>
          <p:cNvPr id="66" name="Billede 65"/>
          <p:cNvPicPr>
            <a:picLocks noChangeAspect="1"/>
          </p:cNvPicPr>
          <p:nvPr/>
        </p:nvPicPr>
        <p:blipFill rotWithShape="1">
          <a:blip r:embed="rId20" cstate="print"/>
          <a:srcRect l="71183" t="12600" r="15350" b="11801"/>
          <a:stretch/>
        </p:blipFill>
        <p:spPr>
          <a:xfrm>
            <a:off x="2667000" y="3615390"/>
            <a:ext cx="504056" cy="432048"/>
          </a:xfrm>
          <a:prstGeom prst="rect">
            <a:avLst/>
          </a:prstGeom>
        </p:spPr>
      </p:pic>
      <p:pic>
        <p:nvPicPr>
          <p:cNvPr id="67" name="Billede 66"/>
          <p:cNvPicPr>
            <a:picLocks noChangeAspect="1"/>
          </p:cNvPicPr>
          <p:nvPr/>
        </p:nvPicPr>
        <p:blipFill rotWithShape="1">
          <a:blip r:embed="rId21" cstate="print"/>
          <a:srcRect r="50000"/>
          <a:stretch/>
        </p:blipFill>
        <p:spPr>
          <a:xfrm>
            <a:off x="3148013" y="3584060"/>
            <a:ext cx="538163" cy="466725"/>
          </a:xfrm>
          <a:prstGeom prst="rect">
            <a:avLst/>
          </a:prstGeom>
        </p:spPr>
      </p:pic>
      <p:pic>
        <p:nvPicPr>
          <p:cNvPr id="68" name="Billede 67"/>
          <p:cNvPicPr>
            <a:picLocks noChangeAspect="1"/>
          </p:cNvPicPr>
          <p:nvPr/>
        </p:nvPicPr>
        <p:blipFill rotWithShape="1">
          <a:blip r:embed="rId18" cstate="print"/>
          <a:srcRect l="67903" t="13035" r="204" b="-2138"/>
          <a:stretch/>
        </p:blipFill>
        <p:spPr>
          <a:xfrm>
            <a:off x="2681288" y="4466019"/>
            <a:ext cx="507306" cy="492249"/>
          </a:xfrm>
          <a:prstGeom prst="rect">
            <a:avLst/>
          </a:prstGeom>
        </p:spPr>
      </p:pic>
      <p:pic>
        <p:nvPicPr>
          <p:cNvPr id="70" name="Billede 69"/>
          <p:cNvPicPr>
            <a:picLocks noChangeAspect="1"/>
          </p:cNvPicPr>
          <p:nvPr/>
        </p:nvPicPr>
        <p:blipFill>
          <a:blip r:embed="rId26" cstate="print"/>
          <a:stretch>
            <a:fillRect/>
          </a:stretch>
        </p:blipFill>
        <p:spPr>
          <a:xfrm>
            <a:off x="2284413" y="4486556"/>
            <a:ext cx="388854" cy="360351"/>
          </a:xfrm>
          <a:prstGeom prst="rect">
            <a:avLst/>
          </a:prstGeom>
        </p:spPr>
      </p:pic>
      <p:pic>
        <p:nvPicPr>
          <p:cNvPr id="71" name="Billede 70"/>
          <p:cNvPicPr>
            <a:picLocks noChangeAspect="1"/>
          </p:cNvPicPr>
          <p:nvPr/>
        </p:nvPicPr>
        <p:blipFill>
          <a:blip r:embed="rId24" cstate="print"/>
          <a:stretch>
            <a:fillRect/>
          </a:stretch>
        </p:blipFill>
        <p:spPr>
          <a:xfrm>
            <a:off x="2701925" y="4851810"/>
            <a:ext cx="504825" cy="523875"/>
          </a:xfrm>
          <a:prstGeom prst="rect">
            <a:avLst/>
          </a:prstGeom>
        </p:spPr>
      </p:pic>
      <p:pic>
        <p:nvPicPr>
          <p:cNvPr id="72" name="Billede 71"/>
          <p:cNvPicPr>
            <a:picLocks noChangeAspect="1"/>
          </p:cNvPicPr>
          <p:nvPr/>
        </p:nvPicPr>
        <p:blipFill rotWithShape="1">
          <a:blip r:embed="rId21" cstate="print"/>
          <a:srcRect l="51999" t="-2998" r="3972" b="2998"/>
          <a:stretch/>
        </p:blipFill>
        <p:spPr>
          <a:xfrm>
            <a:off x="3195638" y="4880384"/>
            <a:ext cx="473892" cy="466725"/>
          </a:xfrm>
          <a:prstGeom prst="rect">
            <a:avLst/>
          </a:prstGeom>
        </p:spPr>
      </p:pic>
      <p:pic>
        <p:nvPicPr>
          <p:cNvPr id="73" name="Billede 72"/>
          <p:cNvPicPr>
            <a:picLocks noChangeAspect="1"/>
          </p:cNvPicPr>
          <p:nvPr/>
        </p:nvPicPr>
        <p:blipFill rotWithShape="1">
          <a:blip r:embed="rId25" cstate="print">
            <a:duotone>
              <a:schemeClr val="accent1">
                <a:shade val="45000"/>
                <a:satMod val="135000"/>
              </a:schemeClr>
              <a:prstClr val="white"/>
            </a:duotone>
          </a:blip>
          <a:srcRect l="16104" t="17181" r="11427" b="19494"/>
          <a:stretch/>
        </p:blipFill>
        <p:spPr>
          <a:xfrm>
            <a:off x="3178175" y="4064948"/>
            <a:ext cx="472075" cy="419623"/>
          </a:xfrm>
          <a:prstGeom prst="rect">
            <a:avLst/>
          </a:prstGeom>
        </p:spPr>
      </p:pic>
      <p:pic>
        <p:nvPicPr>
          <p:cNvPr id="75" name="Billede 74"/>
          <p:cNvPicPr>
            <a:picLocks noChangeAspect="1"/>
          </p:cNvPicPr>
          <p:nvPr/>
        </p:nvPicPr>
        <p:blipFill rotWithShape="1">
          <a:blip r:embed="rId18" cstate="print"/>
          <a:srcRect t="10897" r="68107"/>
          <a:stretch/>
        </p:blipFill>
        <p:spPr>
          <a:xfrm>
            <a:off x="5073650" y="4013962"/>
            <a:ext cx="507306" cy="492249"/>
          </a:xfrm>
          <a:prstGeom prst="rect">
            <a:avLst/>
          </a:prstGeom>
        </p:spPr>
      </p:pic>
      <p:pic>
        <p:nvPicPr>
          <p:cNvPr id="76" name="Billede 75"/>
          <p:cNvPicPr>
            <a:picLocks noChangeAspect="1"/>
          </p:cNvPicPr>
          <p:nvPr/>
        </p:nvPicPr>
        <p:blipFill rotWithShape="1">
          <a:blip r:embed="rId18" cstate="print"/>
          <a:srcRect l="34849" t="13035" r="33258" b="8759"/>
          <a:stretch/>
        </p:blipFill>
        <p:spPr>
          <a:xfrm>
            <a:off x="5091113" y="4439501"/>
            <a:ext cx="507306" cy="432048"/>
          </a:xfrm>
          <a:prstGeom prst="rect">
            <a:avLst/>
          </a:prstGeom>
        </p:spPr>
      </p:pic>
      <p:pic>
        <p:nvPicPr>
          <p:cNvPr id="77" name="Billede 76"/>
          <p:cNvPicPr>
            <a:picLocks noChangeAspect="1"/>
          </p:cNvPicPr>
          <p:nvPr/>
        </p:nvPicPr>
        <p:blipFill rotWithShape="1">
          <a:blip r:embed="rId19" cstate="print"/>
          <a:srcRect t="5170" r="66965"/>
          <a:stretch/>
        </p:blipFill>
        <p:spPr>
          <a:xfrm>
            <a:off x="4157663" y="4005172"/>
            <a:ext cx="522337" cy="478730"/>
          </a:xfrm>
          <a:prstGeom prst="rect">
            <a:avLst/>
          </a:prstGeom>
        </p:spPr>
      </p:pic>
      <p:pic>
        <p:nvPicPr>
          <p:cNvPr id="78" name="Billede 77"/>
          <p:cNvPicPr>
            <a:picLocks noChangeAspect="1"/>
          </p:cNvPicPr>
          <p:nvPr/>
        </p:nvPicPr>
        <p:blipFill rotWithShape="1">
          <a:blip r:embed="rId19" cstate="print"/>
          <a:srcRect l="32711" r="34254" b="5170"/>
          <a:stretch/>
        </p:blipFill>
        <p:spPr>
          <a:xfrm>
            <a:off x="4597400" y="3981831"/>
            <a:ext cx="522337" cy="478730"/>
          </a:xfrm>
          <a:prstGeom prst="rect">
            <a:avLst/>
          </a:prstGeom>
        </p:spPr>
      </p:pic>
      <p:pic>
        <p:nvPicPr>
          <p:cNvPr id="79" name="Billede 78"/>
          <p:cNvPicPr>
            <a:picLocks noChangeAspect="1"/>
          </p:cNvPicPr>
          <p:nvPr/>
        </p:nvPicPr>
        <p:blipFill rotWithShape="1">
          <a:blip r:embed="rId20" cstate="print"/>
          <a:srcRect l="-15" t="12200" r="86548" b="12201"/>
          <a:stretch/>
        </p:blipFill>
        <p:spPr>
          <a:xfrm>
            <a:off x="4148138" y="3581245"/>
            <a:ext cx="504056" cy="432048"/>
          </a:xfrm>
          <a:prstGeom prst="rect">
            <a:avLst/>
          </a:prstGeom>
        </p:spPr>
      </p:pic>
      <p:pic>
        <p:nvPicPr>
          <p:cNvPr id="80" name="Billede 79"/>
          <p:cNvPicPr>
            <a:picLocks noChangeAspect="1"/>
          </p:cNvPicPr>
          <p:nvPr/>
        </p:nvPicPr>
        <p:blipFill rotWithShape="1">
          <a:blip r:embed="rId20" cstate="print"/>
          <a:srcRect l="71183" t="12600" r="15350" b="11801"/>
          <a:stretch/>
        </p:blipFill>
        <p:spPr>
          <a:xfrm>
            <a:off x="4579938" y="3581245"/>
            <a:ext cx="504056" cy="432048"/>
          </a:xfrm>
          <a:prstGeom prst="rect">
            <a:avLst/>
          </a:prstGeom>
        </p:spPr>
      </p:pic>
      <p:pic>
        <p:nvPicPr>
          <p:cNvPr id="81" name="Billede 80"/>
          <p:cNvPicPr>
            <a:picLocks noChangeAspect="1"/>
          </p:cNvPicPr>
          <p:nvPr/>
        </p:nvPicPr>
        <p:blipFill rotWithShape="1">
          <a:blip r:embed="rId21" cstate="print"/>
          <a:srcRect r="50000"/>
          <a:stretch/>
        </p:blipFill>
        <p:spPr>
          <a:xfrm>
            <a:off x="5059363" y="3549915"/>
            <a:ext cx="538163" cy="466725"/>
          </a:xfrm>
          <a:prstGeom prst="rect">
            <a:avLst/>
          </a:prstGeom>
        </p:spPr>
      </p:pic>
      <p:pic>
        <p:nvPicPr>
          <p:cNvPr id="82" name="Billede 81"/>
          <p:cNvPicPr>
            <a:picLocks noChangeAspect="1"/>
          </p:cNvPicPr>
          <p:nvPr/>
        </p:nvPicPr>
        <p:blipFill>
          <a:blip r:embed="rId27" cstate="print"/>
          <a:stretch>
            <a:fillRect/>
          </a:stretch>
        </p:blipFill>
        <p:spPr>
          <a:xfrm>
            <a:off x="4219575" y="4509120"/>
            <a:ext cx="381376" cy="353422"/>
          </a:xfrm>
          <a:prstGeom prst="rect">
            <a:avLst/>
          </a:prstGeom>
        </p:spPr>
      </p:pic>
      <p:pic>
        <p:nvPicPr>
          <p:cNvPr id="83" name="Billede 82"/>
          <p:cNvPicPr>
            <a:picLocks noChangeAspect="1"/>
          </p:cNvPicPr>
          <p:nvPr/>
        </p:nvPicPr>
        <p:blipFill rotWithShape="1">
          <a:blip r:embed="rId21" cstate="print"/>
          <a:srcRect l="51999" t="-2998" r="3972" b="2998"/>
          <a:stretch/>
        </p:blipFill>
        <p:spPr>
          <a:xfrm>
            <a:off x="4619625" y="4432543"/>
            <a:ext cx="473892" cy="466725"/>
          </a:xfrm>
          <a:prstGeom prst="rect">
            <a:avLst/>
          </a:prstGeom>
        </p:spPr>
      </p:pic>
    </p:spTree>
    <p:extLst>
      <p:ext uri="{BB962C8B-B14F-4D97-AF65-F5344CB8AC3E}">
        <p14:creationId xmlns:p14="http://schemas.microsoft.com/office/powerpoint/2010/main" val="2304977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Diagrammer er en vigtig del af dit skriftlige budskab i PowerPoint</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5</a:t>
            </a:fld>
            <a:endParaRPr lang="da-DK"/>
          </a:p>
        </p:txBody>
      </p:sp>
      <p:sp>
        <p:nvSpPr>
          <p:cNvPr id="5" name="Proces 4"/>
          <p:cNvSpPr/>
          <p:nvPr/>
        </p:nvSpPr>
        <p:spPr bwMode="auto">
          <a:xfrm>
            <a:off x="1258760"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Afsender</a:t>
            </a:r>
            <a:endParaRPr kumimoji="0" lang="da-DK" sz="1600" b="0" i="0" u="none" strike="noStrike" cap="none" normalizeH="0" baseline="0" dirty="0" smtClean="0">
              <a:ln>
                <a:noFill/>
              </a:ln>
              <a:effectLst/>
              <a:latin typeface="Verdana" pitchFamily="34" charset="0"/>
            </a:endParaRPr>
          </a:p>
        </p:txBody>
      </p:sp>
      <p:sp>
        <p:nvSpPr>
          <p:cNvPr id="6" name="Proces 5"/>
          <p:cNvSpPr/>
          <p:nvPr/>
        </p:nvSpPr>
        <p:spPr bwMode="auto">
          <a:xfrm>
            <a:off x="2661307" y="3133512"/>
            <a:ext cx="1152128" cy="720080"/>
          </a:xfrm>
          <a:prstGeom prst="flowChartProcess">
            <a:avLst/>
          </a:prstGeom>
          <a:solidFill>
            <a:schemeClr val="tx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solidFill>
                  <a:schemeClr val="bg1"/>
                </a:solidFill>
                <a:latin typeface="Verdana" pitchFamily="34" charset="0"/>
              </a:rPr>
              <a:t>Budskab</a:t>
            </a:r>
            <a:endParaRPr kumimoji="0" lang="da-DK" sz="1600" b="0" i="0" u="none" strike="noStrike" cap="none" normalizeH="0" baseline="0" dirty="0" smtClean="0">
              <a:ln>
                <a:noFill/>
              </a:ln>
              <a:solidFill>
                <a:schemeClr val="bg1"/>
              </a:solidFill>
              <a:effectLst/>
              <a:latin typeface="Verdana" pitchFamily="34" charset="0"/>
            </a:endParaRPr>
          </a:p>
        </p:txBody>
      </p:sp>
      <p:sp>
        <p:nvSpPr>
          <p:cNvPr id="7" name="Proces 6"/>
          <p:cNvSpPr/>
          <p:nvPr/>
        </p:nvSpPr>
        <p:spPr bwMode="auto">
          <a:xfrm>
            <a:off x="4063854"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Kanal</a:t>
            </a:r>
            <a:endParaRPr kumimoji="0" lang="da-DK" sz="1600" b="0" i="0" u="none" strike="noStrike" cap="none" normalizeH="0" baseline="0" dirty="0" smtClean="0">
              <a:ln>
                <a:noFill/>
              </a:ln>
              <a:effectLst/>
              <a:latin typeface="Verdana" pitchFamily="34" charset="0"/>
            </a:endParaRPr>
          </a:p>
        </p:txBody>
      </p:sp>
      <p:sp>
        <p:nvSpPr>
          <p:cNvPr id="8" name="Proces 7"/>
          <p:cNvSpPr/>
          <p:nvPr/>
        </p:nvSpPr>
        <p:spPr bwMode="auto">
          <a:xfrm>
            <a:off x="5466401"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Modtager</a:t>
            </a:r>
            <a:endParaRPr kumimoji="0" lang="da-DK" sz="1600" b="0" i="0" u="none" strike="noStrike" cap="none" normalizeH="0" baseline="0" dirty="0" smtClean="0">
              <a:ln>
                <a:noFill/>
              </a:ln>
              <a:effectLst/>
              <a:latin typeface="Verdana" pitchFamily="34" charset="0"/>
            </a:endParaRPr>
          </a:p>
        </p:txBody>
      </p:sp>
      <p:sp>
        <p:nvSpPr>
          <p:cNvPr id="9" name="Proces 8"/>
          <p:cNvSpPr/>
          <p:nvPr/>
        </p:nvSpPr>
        <p:spPr bwMode="auto">
          <a:xfrm>
            <a:off x="6868949"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600" dirty="0" smtClean="0">
                <a:latin typeface="Verdana" pitchFamily="34" charset="0"/>
              </a:rPr>
              <a:t>Effekt</a:t>
            </a:r>
            <a:endParaRPr kumimoji="0" lang="da-DK" sz="1600" b="0" i="0" u="none" strike="noStrike" cap="none" normalizeH="0" baseline="0" dirty="0" smtClean="0">
              <a:ln>
                <a:noFill/>
              </a:ln>
              <a:effectLst/>
              <a:latin typeface="Verdana" pitchFamily="34" charset="0"/>
            </a:endParaRPr>
          </a:p>
        </p:txBody>
      </p:sp>
      <p:cxnSp>
        <p:nvCxnSpPr>
          <p:cNvPr id="10" name="Lige pilforbindelse 9"/>
          <p:cNvCxnSpPr>
            <a:stCxn id="5" idx="3"/>
            <a:endCxn id="6" idx="1"/>
          </p:cNvCxnSpPr>
          <p:nvPr/>
        </p:nvCxnSpPr>
        <p:spPr bwMode="auto">
          <a:xfrm>
            <a:off x="2410888"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1" name="Lige pilforbindelse 10"/>
          <p:cNvCxnSpPr>
            <a:stCxn id="6" idx="3"/>
            <a:endCxn id="7" idx="1"/>
          </p:cNvCxnSpPr>
          <p:nvPr/>
        </p:nvCxnSpPr>
        <p:spPr bwMode="auto">
          <a:xfrm>
            <a:off x="3813435"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2" name="Lige pilforbindelse 11"/>
          <p:cNvCxnSpPr>
            <a:stCxn id="7" idx="3"/>
            <a:endCxn id="8" idx="1"/>
          </p:cNvCxnSpPr>
          <p:nvPr/>
        </p:nvCxnSpPr>
        <p:spPr bwMode="auto">
          <a:xfrm>
            <a:off x="5215982"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3" name="Lige pilforbindelse 12"/>
          <p:cNvCxnSpPr>
            <a:stCxn id="8" idx="3"/>
            <a:endCxn id="9" idx="1"/>
          </p:cNvCxnSpPr>
          <p:nvPr/>
        </p:nvCxnSpPr>
        <p:spPr bwMode="auto">
          <a:xfrm>
            <a:off x="6618529" y="3493552"/>
            <a:ext cx="250420"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aphicFrame>
        <p:nvGraphicFramePr>
          <p:cNvPr id="14" name="Tabel 13"/>
          <p:cNvGraphicFramePr>
            <a:graphicFrameLocks noGrp="1"/>
          </p:cNvGraphicFramePr>
          <p:nvPr>
            <p:extLst>
              <p:ext uri="{D42A27DB-BD31-4B8C-83A1-F6EECF244321}">
                <p14:modId xmlns:p14="http://schemas.microsoft.com/office/powerpoint/2010/main" val="3760759541"/>
              </p:ext>
            </p:extLst>
          </p:nvPr>
        </p:nvGraphicFramePr>
        <p:xfrm>
          <a:off x="107504" y="3706232"/>
          <a:ext cx="7940460" cy="370840"/>
        </p:xfrm>
        <a:graphic>
          <a:graphicData uri="http://schemas.openxmlformats.org/drawingml/2006/table">
            <a:tbl>
              <a:tblPr firstRow="1" bandRow="1">
                <a:tableStyleId>{5C22544A-7EE6-4342-B048-85BDC9FD1C3A}</a:tableStyleId>
              </a:tblPr>
              <a:tblGrid>
                <a:gridCol w="1080000"/>
                <a:gridCol w="56460"/>
                <a:gridCol w="1188000"/>
                <a:gridCol w="216000"/>
                <a:gridCol w="1188000"/>
                <a:gridCol w="216000"/>
                <a:gridCol w="1188000"/>
                <a:gridCol w="216000"/>
                <a:gridCol w="1188000"/>
                <a:gridCol w="216000"/>
                <a:gridCol w="1188000"/>
              </a:tblGrid>
              <a:tr h="370840">
                <a:tc>
                  <a:txBody>
                    <a:bodyPr/>
                    <a:lstStyle/>
                    <a:p>
                      <a:pPr marL="0" indent="0" algn="ctr">
                        <a:buFont typeface="Arial" pitchFamily="34" charset="0"/>
                        <a:buNone/>
                      </a:pPr>
                      <a:endParaRPr lang="da-DK" sz="8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800" noProof="0" dirty="0">
                        <a:solidFill>
                          <a:schemeClr val="tx1"/>
                        </a:solidFill>
                      </a:endParaRPr>
                    </a:p>
                  </a:txBody>
                  <a:tcPr marL="0" marR="0" marT="0" marB="0" anchor="b">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Hvem siger</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Siger hvad</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I</a:t>
                      </a:r>
                      <a:r>
                        <a:rPr lang="da-DK" sz="800" baseline="0" noProof="0" dirty="0" smtClean="0">
                          <a:solidFill>
                            <a:schemeClr val="tx1"/>
                          </a:solidFill>
                        </a:rPr>
                        <a:t> hvilken kanal</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Til hvem</a:t>
                      </a: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smtClean="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Med hvilken effekt</a:t>
                      </a: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03875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93" name="think-cell Slide" r:id="rId5" imgW="360" imgH="360" progId="TCLayout.ActiveDocument.1">
                  <p:embed/>
                </p:oleObj>
              </mc:Choice>
              <mc:Fallback>
                <p:oleObj name="think-cell Slide" r:id="rId5" imgW="360" imgH="360" progId="TCLayout.ActiveDocument.1">
                  <p:embed/>
                  <p:pic>
                    <p:nvPicPr>
                      <p:cNvPr id="0" name="Picture 1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el 1"/>
          <p:cNvSpPr>
            <a:spLocks noGrp="1"/>
          </p:cNvSpPr>
          <p:nvPr>
            <p:ph type="title"/>
          </p:nvPr>
        </p:nvSpPr>
        <p:spPr>
          <a:xfrm>
            <a:off x="719138" y="536575"/>
            <a:ext cx="8173342" cy="762000"/>
          </a:xfrm>
        </p:spPr>
        <p:txBody>
          <a:bodyPr/>
          <a:lstStyle/>
          <a:p>
            <a:r>
              <a:rPr lang="da-DK" dirty="0" smtClean="0"/>
              <a:t>Opsummering: Processen for udarbejdelse af diagrammer skal følges hver gang</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50</a:t>
            </a:fld>
            <a:endParaRPr lang="da-DK"/>
          </a:p>
        </p:txBody>
      </p:sp>
      <p:graphicFrame>
        <p:nvGraphicFramePr>
          <p:cNvPr id="4" name="Diagram 3"/>
          <p:cNvGraphicFramePr/>
          <p:nvPr>
            <p:extLst>
              <p:ext uri="{D42A27DB-BD31-4B8C-83A1-F6EECF244321}">
                <p14:modId xmlns:p14="http://schemas.microsoft.com/office/powerpoint/2010/main" val="3317864640"/>
              </p:ext>
            </p:extLst>
          </p:nvPr>
        </p:nvGraphicFramePr>
        <p:xfrm>
          <a:off x="1346189" y="2074938"/>
          <a:ext cx="6762317" cy="203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Oval billedforklaring 10"/>
          <p:cNvSpPr/>
          <p:nvPr/>
        </p:nvSpPr>
        <p:spPr bwMode="auto">
          <a:xfrm>
            <a:off x="1391557" y="3803130"/>
            <a:ext cx="1872208" cy="1224136"/>
          </a:xfrm>
          <a:prstGeom prst="wedgeEllipseCallout">
            <a:avLst>
              <a:gd name="adj1" fmla="val -37113"/>
              <a:gd name="adj2" fmla="val 69204"/>
            </a:avLst>
          </a:prstGeom>
          <a:solidFill>
            <a:schemeClr val="bg1">
              <a:lumMod val="50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 … … … </a:t>
            </a:r>
          </a:p>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a:t>
            </a:r>
          </a:p>
          <a:p>
            <a:pPr algn="ctr" fontAlgn="base">
              <a:spcBef>
                <a:spcPct val="0"/>
              </a:spcBef>
              <a:spcAft>
                <a:spcPct val="0"/>
              </a:spcAft>
            </a:pPr>
            <a:endParaRPr kumimoji="0" lang="da-DK" sz="1900" b="0" i="0" u="none" strike="noStrike" cap="none" normalizeH="0" baseline="0" dirty="0" smtClean="0">
              <a:ln>
                <a:noFill/>
              </a:ln>
              <a:solidFill>
                <a:schemeClr val="bg1"/>
              </a:solidFill>
              <a:effectLst/>
              <a:latin typeface="Verdana" pitchFamily="34" charset="0"/>
            </a:endParaRPr>
          </a:p>
        </p:txBody>
      </p:sp>
      <p:pic>
        <p:nvPicPr>
          <p:cNvPr id="9219" name="Picture 3"/>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084168" y="3833218"/>
            <a:ext cx="1258531" cy="13239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2" descr="Choose Chart Typ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85543" y="3903122"/>
            <a:ext cx="1368152" cy="1024152"/>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893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kt 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532" name="think-cell Slide" r:id="rId5" imgW="360" imgH="360" progId="TCLayout.ActiveDocument.1">
                  <p:embed/>
                </p:oleObj>
              </mc:Choice>
              <mc:Fallback>
                <p:oleObj name="think-cell Slide" r:id="rId5" imgW="360" imgH="360" progId="TCLayout.ActiveDocument.1">
                  <p:embed/>
                  <p:pic>
                    <p:nvPicPr>
                      <p:cNvPr id="0" name="Picture 1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Billede 7" descr="flipover.jp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12160" y="1973410"/>
            <a:ext cx="2808312" cy="4058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a-DK" dirty="0" smtClean="0"/>
              <a:t>Hvad tager du med fra denne træning?</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51</a:t>
            </a:fld>
            <a:endParaRPr lang="da-DK"/>
          </a:p>
        </p:txBody>
      </p:sp>
      <p:sp>
        <p:nvSpPr>
          <p:cNvPr id="9" name="Rektangel 8"/>
          <p:cNvSpPr/>
          <p:nvPr/>
        </p:nvSpPr>
        <p:spPr bwMode="auto">
          <a:xfrm>
            <a:off x="1187624" y="2418669"/>
            <a:ext cx="4680520" cy="3168352"/>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900" b="1" dirty="0" smtClean="0">
                <a:latin typeface="Verdana" pitchFamily="34" charset="0"/>
              </a:rPr>
              <a:t>Et minuts tænkepause</a:t>
            </a:r>
            <a:endParaRPr kumimoji="0" lang="da-DK" sz="1900" b="1" i="0" u="none" strike="noStrike" cap="none" normalizeH="0" dirty="0" smtClean="0">
              <a:ln>
                <a:noFill/>
              </a:ln>
              <a:effectLst/>
              <a:latin typeface="Verdana" pitchFamily="34" charset="0"/>
            </a:endParaRP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da-DK" sz="1900" b="1" i="0" u="none" strike="noStrike" cap="none" normalizeH="0" baseline="0" dirty="0" smtClean="0">
              <a:ln>
                <a:noFill/>
              </a:ln>
              <a:effectLst/>
              <a:latin typeface="Verdana" pitchFamily="34" charset="0"/>
            </a:endParaRP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900" b="1" dirty="0" smtClean="0">
                <a:latin typeface="Verdana" pitchFamily="34" charset="0"/>
              </a:rPr>
              <a:t>Vi laver en fælles liste over læring fra i dag</a:t>
            </a:r>
          </a:p>
        </p:txBody>
      </p:sp>
    </p:spTree>
    <p:extLst>
      <p:ext uri="{BB962C8B-B14F-4D97-AF65-F5344CB8AC3E}">
        <p14:creationId xmlns:p14="http://schemas.microsoft.com/office/powerpoint/2010/main" val="40228650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Huskeliste fra dagens træning</a:t>
            </a:r>
            <a:endParaRPr lang="da-DK" dirty="0"/>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2283264525"/>
              </p:ext>
            </p:extLst>
          </p:nvPr>
        </p:nvGraphicFramePr>
        <p:xfrm>
          <a:off x="719138" y="1655763"/>
          <a:ext cx="7728471" cy="4515330"/>
        </p:xfrm>
        <a:graphic>
          <a:graphicData uri="http://schemas.openxmlformats.org/drawingml/2006/table">
            <a:tbl>
              <a:tblPr bandRow="1">
                <a:effectLst>
                  <a:outerShdw blurRad="50800" dist="38100" dir="2700000" algn="tl" rotWithShape="0">
                    <a:prstClr val="black">
                      <a:alpha val="40000"/>
                    </a:prstClr>
                  </a:outerShdw>
                </a:effectLst>
                <a:tableStyleId>{2D5ABB26-0587-4C30-8999-92F81FD0307C}</a:tableStyleId>
              </a:tblPr>
              <a:tblGrid>
                <a:gridCol w="555943"/>
                <a:gridCol w="108000"/>
                <a:gridCol w="7064528"/>
              </a:tblGrid>
              <a:tr h="117053">
                <a:tc>
                  <a:txBody>
                    <a:bodyPr/>
                    <a:lstStyle/>
                    <a:p>
                      <a:pPr algn="ctr"/>
                      <a:r>
                        <a:rPr lang="da-DK" sz="1600" dirty="0" smtClean="0"/>
                        <a:t>1</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Tænk</a:t>
                      </a:r>
                      <a:r>
                        <a:rPr lang="da-DK" sz="1600" baseline="0" dirty="0" smtClean="0"/>
                        <a:t> altid på hvem din målgruppe er</a:t>
                      </a:r>
                      <a:endParaRPr lang="da-DK" sz="1600" dirty="0" smtClean="0"/>
                    </a:p>
                  </a:txBody>
                  <a:tcPr/>
                </a:tc>
              </a:tr>
              <a:tr h="0">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0">
                <a:tc>
                  <a:txBody>
                    <a:bodyPr/>
                    <a:lstStyle/>
                    <a:p>
                      <a:pPr algn="ctr"/>
                      <a:r>
                        <a:rPr lang="da-DK" sz="1600" dirty="0" smtClean="0"/>
                        <a:t>2</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Vælg</a:t>
                      </a:r>
                      <a:r>
                        <a:rPr lang="da-DK" sz="1600" baseline="0" dirty="0" smtClean="0"/>
                        <a:t> først dit budskab og derefter dit diagram</a:t>
                      </a:r>
                      <a:endParaRPr lang="da-DK" sz="1600" dirty="0" smtClean="0"/>
                    </a:p>
                  </a:txBody>
                  <a:tcPr/>
                </a:tc>
              </a:tr>
              <a:tr h="117549">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148208">
                <a:tc>
                  <a:txBody>
                    <a:bodyPr/>
                    <a:lstStyle/>
                    <a:p>
                      <a:pPr algn="ctr"/>
                      <a:r>
                        <a:rPr lang="da-DK" sz="1600" dirty="0" smtClean="0"/>
                        <a:t>3</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Budskabet</a:t>
                      </a:r>
                      <a:r>
                        <a:rPr lang="da-DK" sz="1600" baseline="0" dirty="0" smtClean="0"/>
                        <a:t> skal altid være sammenhængende</a:t>
                      </a:r>
                      <a:endParaRPr lang="da-DK" sz="1600" dirty="0" smtClean="0"/>
                    </a:p>
                  </a:txBody>
                  <a:tcPr/>
                </a:tc>
              </a:tr>
              <a:tr h="128845">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0">
                <a:tc>
                  <a:txBody>
                    <a:bodyPr/>
                    <a:lstStyle/>
                    <a:p>
                      <a:pPr algn="ctr"/>
                      <a:r>
                        <a:rPr lang="da-DK" sz="1600" dirty="0" smtClean="0"/>
                        <a:t>4</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Brug</a:t>
                      </a:r>
                      <a:r>
                        <a:rPr lang="da-DK" sz="1600" baseline="0" dirty="0" smtClean="0"/>
                        <a:t> papir eller Excel til at finde det rigtige diagram</a:t>
                      </a:r>
                      <a:endParaRPr lang="da-DK" sz="1600" dirty="0" smtClean="0"/>
                    </a:p>
                  </a:txBody>
                  <a:tcPr/>
                </a:tc>
              </a:tr>
              <a:tr h="133216">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151691">
                <a:tc>
                  <a:txBody>
                    <a:bodyPr/>
                    <a:lstStyle/>
                    <a:p>
                      <a:pPr algn="ctr"/>
                      <a:r>
                        <a:rPr lang="da-DK" sz="1600" dirty="0" smtClean="0"/>
                        <a:t>5</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Brug altid</a:t>
                      </a:r>
                      <a:r>
                        <a:rPr lang="da-DK" sz="1600" baseline="0" dirty="0" smtClean="0"/>
                        <a:t> </a:t>
                      </a:r>
                      <a:r>
                        <a:rPr lang="da-DK" sz="1600" baseline="0" dirty="0" err="1" smtClean="0"/>
                        <a:t>Think</a:t>
                      </a:r>
                      <a:r>
                        <a:rPr lang="da-DK" sz="1600" baseline="0" dirty="0" smtClean="0"/>
                        <a:t>-Cell til diagrammer i PowerPoint </a:t>
                      </a:r>
                      <a:r>
                        <a:rPr lang="da-DK" sz="700" baseline="0" dirty="0" smtClean="0"/>
                        <a:t>(så er designet på plads af sig selv)</a:t>
                      </a:r>
                      <a:endParaRPr lang="da-DK" sz="1600" dirty="0" smtClean="0"/>
                    </a:p>
                  </a:txBody>
                  <a:tcPr/>
                </a:tc>
              </a:tr>
              <a:tr h="133216">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0">
                <a:tc>
                  <a:txBody>
                    <a:bodyPr/>
                    <a:lstStyle/>
                    <a:p>
                      <a:pPr algn="ctr"/>
                      <a:r>
                        <a:rPr lang="da-DK" sz="1600" dirty="0" smtClean="0"/>
                        <a:t>6</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Overhold</a:t>
                      </a:r>
                      <a:r>
                        <a:rPr lang="da-DK" sz="1600" baseline="0" dirty="0" smtClean="0"/>
                        <a:t> formalia</a:t>
                      </a:r>
                      <a:endParaRPr lang="da-DK" sz="1600" dirty="0" smtClean="0"/>
                    </a:p>
                  </a:txBody>
                  <a:tcPr/>
                </a:tc>
              </a:tr>
              <a:tr h="133216">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150803">
                <a:tc>
                  <a:txBody>
                    <a:bodyPr/>
                    <a:lstStyle/>
                    <a:p>
                      <a:pPr algn="ctr"/>
                      <a:r>
                        <a:rPr lang="da-DK" sz="1600" dirty="0" smtClean="0"/>
                        <a:t>7</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Brug mindst muligt blæk</a:t>
                      </a:r>
                      <a:r>
                        <a:rPr lang="da-DK" sz="1600" baseline="0" dirty="0" smtClean="0"/>
                        <a:t> (</a:t>
                      </a:r>
                      <a:r>
                        <a:rPr lang="da-DK" sz="1600" baseline="0" dirty="0" err="1" smtClean="0"/>
                        <a:t>DataInkFactor</a:t>
                      </a:r>
                      <a:r>
                        <a:rPr lang="da-DK" sz="1600" baseline="0" dirty="0" smtClean="0"/>
                        <a:t>)</a:t>
                      </a:r>
                      <a:endParaRPr lang="da-DK" sz="1600" dirty="0" smtClean="0"/>
                    </a:p>
                  </a:txBody>
                  <a:tcPr/>
                </a:tc>
              </a:tr>
              <a:tr h="133216">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0">
                <a:tc>
                  <a:txBody>
                    <a:bodyPr/>
                    <a:lstStyle/>
                    <a:p>
                      <a:pPr algn="ctr"/>
                      <a:r>
                        <a:rPr lang="da-DK" sz="1600" dirty="0" smtClean="0"/>
                        <a:t>8</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Lyv</a:t>
                      </a:r>
                      <a:r>
                        <a:rPr lang="da-DK" sz="1600" baseline="0" dirty="0" smtClean="0"/>
                        <a:t> mindst muligt med skalaerne og farverne (</a:t>
                      </a:r>
                      <a:r>
                        <a:rPr lang="da-DK" sz="1600" baseline="0" dirty="0" err="1" smtClean="0"/>
                        <a:t>LieFactor</a:t>
                      </a:r>
                      <a:r>
                        <a:rPr lang="da-DK" sz="1600" baseline="0" dirty="0" smtClean="0"/>
                        <a:t>)</a:t>
                      </a:r>
                      <a:endParaRPr lang="da-DK" sz="1600" dirty="0" smtClean="0"/>
                    </a:p>
                  </a:txBody>
                  <a:tcPr/>
                </a:tc>
              </a:tr>
              <a:tr h="133216">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149915">
                <a:tc>
                  <a:txBody>
                    <a:bodyPr/>
                    <a:lstStyle/>
                    <a:p>
                      <a:pPr algn="ctr"/>
                      <a:r>
                        <a:rPr lang="da-DK" sz="1600" dirty="0" smtClean="0"/>
                        <a:t>9</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Brug maksimalt tre forskellige farver og husk kontrast</a:t>
                      </a:r>
                    </a:p>
                  </a:txBody>
                  <a:tcPr/>
                </a:tc>
              </a:tr>
              <a:tr h="133216">
                <a:tc>
                  <a:txBody>
                    <a:bodyPr/>
                    <a:lstStyle/>
                    <a:p>
                      <a:pPr algn="ctr"/>
                      <a:endParaRPr lang="da-DK" sz="1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a-DK" sz="100" dirty="0"/>
                    </a:p>
                  </a:txBody>
                  <a:tcPr marL="0" marR="0" marT="0" marB="0"/>
                </a:tc>
                <a:tc>
                  <a:txBody>
                    <a:bodyPr/>
                    <a:lstStyle/>
                    <a:p>
                      <a:endParaRPr lang="da-DK" sz="100" dirty="0"/>
                    </a:p>
                  </a:txBody>
                  <a:tcPr/>
                </a:tc>
              </a:tr>
              <a:tr h="324000">
                <a:tc>
                  <a:txBody>
                    <a:bodyPr/>
                    <a:lstStyle/>
                    <a:p>
                      <a:pPr algn="ctr"/>
                      <a:r>
                        <a:rPr lang="da-DK" sz="1600" dirty="0" smtClean="0"/>
                        <a:t>10</a:t>
                      </a:r>
                      <a:endParaRPr lang="da-DK"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endParaRPr lang="da-DK" sz="1600" dirty="0"/>
                    </a:p>
                  </a:txBody>
                  <a:tcPr marL="0" marR="0" marT="0" marB="0">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Brug kun én skrifttype og ikke mange forskellige størrelser</a:t>
                      </a:r>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52</a:t>
            </a:fld>
            <a:endParaRPr lang="da-DK"/>
          </a:p>
        </p:txBody>
      </p:sp>
    </p:spTree>
    <p:extLst>
      <p:ext uri="{BB962C8B-B14F-4D97-AF65-F5344CB8AC3E}">
        <p14:creationId xmlns:p14="http://schemas.microsoft.com/office/powerpoint/2010/main" val="22274539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4"/>
            <a:ext cx="7700962" cy="5340697"/>
          </a:xfrm>
        </p:spPr>
        <p:txBody>
          <a:bodyPr anchor="ctr"/>
          <a:lstStyle/>
          <a:p>
            <a:pPr algn="ctr"/>
            <a:r>
              <a:rPr lang="da-DK" sz="6600" dirty="0" smtClean="0">
                <a:solidFill>
                  <a:schemeClr val="bg1"/>
                </a:solidFill>
              </a:rPr>
              <a:t>EVALUERING</a:t>
            </a:r>
            <a:endParaRPr lang="da-DK" sz="6600" dirty="0">
              <a:solidFill>
                <a:schemeClr val="bg1"/>
              </a:solidFill>
            </a:endParaRPr>
          </a:p>
        </p:txBody>
      </p:sp>
      <p:sp>
        <p:nvSpPr>
          <p:cNvPr id="3" name="Pladsholder til slidenummer 2"/>
          <p:cNvSpPr>
            <a:spLocks noGrp="1"/>
          </p:cNvSpPr>
          <p:nvPr>
            <p:ph type="sldNum" sz="quarter" idx="11"/>
          </p:nvPr>
        </p:nvSpPr>
        <p:spPr/>
        <p:txBody>
          <a:bodyPr/>
          <a:lstStyle/>
          <a:p>
            <a:fld id="{E2E1D250-0014-450E-ADD3-929C6907FF4E}" type="slidenum">
              <a:rPr lang="da-DK" smtClean="0"/>
              <a:pPr/>
              <a:t>53</a:t>
            </a:fld>
            <a:endParaRPr lang="da-DK"/>
          </a:p>
        </p:txBody>
      </p:sp>
    </p:spTree>
    <p:extLst>
      <p:ext uri="{BB962C8B-B14F-4D97-AF65-F5344CB8AC3E}">
        <p14:creationId xmlns:p14="http://schemas.microsoft.com/office/powerpoint/2010/main" val="21842561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kt 14"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556" name="think-cell Slide" r:id="rId4" imgW="360" imgH="360" progId="TCLayout.ActiveDocument.1">
                  <p:embed/>
                </p:oleObj>
              </mc:Choice>
              <mc:Fallback>
                <p:oleObj name="think-cell Slide" r:id="rId4" imgW="360" imgH="360" progId="TCLayout.ActiveDocument.1">
                  <p:embed/>
                  <p:pic>
                    <p:nvPicPr>
                      <p:cNvPr id="0" name="Picture 1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el 6"/>
          <p:cNvSpPr>
            <a:spLocks noGrp="1"/>
          </p:cNvSpPr>
          <p:nvPr>
            <p:ph type="ctrTitle"/>
          </p:nvPr>
        </p:nvSpPr>
        <p:spPr/>
        <p:txBody>
          <a:bodyPr>
            <a:normAutofit/>
          </a:bodyPr>
          <a:lstStyle/>
          <a:p>
            <a:r>
              <a:rPr lang="da-DK" dirty="0" smtClean="0"/>
              <a:t>BILAG</a:t>
            </a:r>
            <a:endParaRPr lang="da-DK" dirty="0"/>
          </a:p>
        </p:txBody>
      </p:sp>
      <p:sp>
        <p:nvSpPr>
          <p:cNvPr id="2" name="Undertitel 1"/>
          <p:cNvSpPr>
            <a:spLocks noGrp="1"/>
          </p:cNvSpPr>
          <p:nvPr>
            <p:ph type="subTitle" idx="1"/>
          </p:nvPr>
        </p:nvSpPr>
        <p:spPr/>
        <p:txBody>
          <a:bodyPr/>
          <a:lstStyle/>
          <a:p>
            <a:r>
              <a:rPr lang="da-DK" dirty="0"/>
              <a:t>- Gode bøger</a:t>
            </a:r>
            <a:br>
              <a:rPr lang="da-DK" dirty="0"/>
            </a:br>
            <a:r>
              <a:rPr lang="da-DK" dirty="0"/>
              <a:t>- Gode hjemmesider</a:t>
            </a:r>
          </a:p>
        </p:txBody>
      </p:sp>
      <p:sp>
        <p:nvSpPr>
          <p:cNvPr id="5" name="Pladsholder til diasnummer 4"/>
          <p:cNvSpPr>
            <a:spLocks noGrp="1"/>
          </p:cNvSpPr>
          <p:nvPr>
            <p:ph type="sldNum" sz="quarter" idx="4294967295"/>
          </p:nvPr>
        </p:nvSpPr>
        <p:spPr>
          <a:xfrm>
            <a:off x="6995519" y="6713890"/>
            <a:ext cx="2133600" cy="139700"/>
          </a:xfrm>
          <a:prstGeom prst="rect">
            <a:avLst/>
          </a:prstGeom>
        </p:spPr>
        <p:txBody>
          <a:bodyPr/>
          <a:lstStyle/>
          <a:p>
            <a:pPr>
              <a:defRPr/>
            </a:pPr>
            <a:fld id="{3097B1A8-2BC5-4C38-B2D8-697B95B42F6F}" type="slidenum">
              <a:rPr lang="da-DK" smtClean="0">
                <a:solidFill>
                  <a:srgbClr val="000000"/>
                </a:solidFill>
              </a:rPr>
              <a:pPr>
                <a:defRPr/>
              </a:pPr>
              <a:t>54</a:t>
            </a:fld>
            <a:endParaRPr lang="da-DK">
              <a:solidFill>
                <a:srgbClr val="000000"/>
              </a:solidFill>
            </a:endParaRPr>
          </a:p>
        </p:txBody>
      </p:sp>
    </p:spTree>
    <p:extLst>
      <p:ext uri="{BB962C8B-B14F-4D97-AF65-F5344CB8AC3E}">
        <p14:creationId xmlns:p14="http://schemas.microsoft.com/office/powerpoint/2010/main" val="249426614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Gode bøger</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55</a:t>
            </a:fld>
            <a:endParaRPr lang="da-DK"/>
          </a:p>
        </p:txBody>
      </p:sp>
      <p:pic>
        <p:nvPicPr>
          <p:cNvPr id="4" name="Picture 2" descr="VDQI Book 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6353" y="1556792"/>
            <a:ext cx="2458095" cy="3240360"/>
          </a:xfrm>
          <a:prstGeom prst="rect">
            <a:avLst/>
          </a:prstGeom>
          <a:noFill/>
          <a:extLst>
            <a:ext uri="{909E8E84-426E-40DD-AFC4-6F175D3DCCD1}">
              <a14:hiddenFill xmlns:a14="http://schemas.microsoft.com/office/drawing/2010/main">
                <a:solidFill>
                  <a:srgbClr val="FFFFFF"/>
                </a:solidFill>
              </a14:hiddenFill>
            </a:ext>
          </a:extLst>
        </p:spPr>
      </p:pic>
      <p:pic>
        <p:nvPicPr>
          <p:cNvPr id="5" name="Bille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260" y="1657959"/>
            <a:ext cx="2340864" cy="3048000"/>
          </a:xfrm>
          <a:prstGeom prst="rect">
            <a:avLst/>
          </a:prstGeom>
          <a:effectLst>
            <a:outerShdw blurRad="50800" dist="38100" dir="2700000" algn="tl" rotWithShape="0">
              <a:prstClr val="black">
                <a:alpha val="40000"/>
              </a:prstClr>
            </a:outerShdw>
          </a:effectLst>
        </p:spPr>
      </p:pic>
      <p:pic>
        <p:nvPicPr>
          <p:cNvPr id="6" name="Billed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849" y="1657959"/>
            <a:ext cx="2430780" cy="3048000"/>
          </a:xfrm>
          <a:prstGeom prst="rect">
            <a:avLst/>
          </a:prstGeom>
          <a:effectLst>
            <a:outerShdw blurRad="50800" dist="38100" dir="2700000" algn="tl" rotWithShape="0">
              <a:prstClr val="black">
                <a:alpha val="40000"/>
              </a:prstClr>
            </a:outerShdw>
          </a:effectLst>
        </p:spPr>
      </p:pic>
      <p:graphicFrame>
        <p:nvGraphicFramePr>
          <p:cNvPr id="8" name="Tabel 7"/>
          <p:cNvGraphicFramePr>
            <a:graphicFrameLocks noGrp="1"/>
          </p:cNvGraphicFramePr>
          <p:nvPr>
            <p:extLst>
              <p:ext uri="{D42A27DB-BD31-4B8C-83A1-F6EECF244321}">
                <p14:modId xmlns:p14="http://schemas.microsoft.com/office/powerpoint/2010/main" val="947236149"/>
              </p:ext>
            </p:extLst>
          </p:nvPr>
        </p:nvGraphicFramePr>
        <p:xfrm>
          <a:off x="719138" y="4879923"/>
          <a:ext cx="7830000" cy="1554480"/>
        </p:xfrm>
        <a:graphic>
          <a:graphicData uri="http://schemas.openxmlformats.org/drawingml/2006/table">
            <a:tbl>
              <a:tblPr firstRow="1" bandRow="1">
                <a:tableStyleId>{5C22544A-7EE6-4342-B048-85BDC9FD1C3A}</a:tableStyleId>
              </a:tblPr>
              <a:tblGrid>
                <a:gridCol w="2358000"/>
                <a:gridCol w="324000"/>
                <a:gridCol w="2448000"/>
                <a:gridCol w="324000"/>
                <a:gridCol w="2376000"/>
              </a:tblGrid>
              <a:tr h="370840">
                <a:tc>
                  <a:txBody>
                    <a:bodyPr/>
                    <a:lstStyle/>
                    <a:p>
                      <a:pPr marL="182563" indent="-182563">
                        <a:buFont typeface="Arial" panose="020B0604020202020204" pitchFamily="34" charset="0"/>
                        <a:buChar char="•"/>
                      </a:pPr>
                      <a:r>
                        <a:rPr lang="da-DK" sz="1200" b="0" dirty="0" smtClean="0">
                          <a:solidFill>
                            <a:schemeClr val="tx1"/>
                          </a:solidFill>
                        </a:rPr>
                        <a:t>Beskriver hvordan alle slags diagrammer kan laves i Excel</a:t>
                      </a:r>
                    </a:p>
                    <a:p>
                      <a:pPr marL="182563" indent="-182563">
                        <a:buFont typeface="Arial" panose="020B0604020202020204" pitchFamily="34" charset="0"/>
                        <a:buChar char="•"/>
                      </a:pPr>
                      <a:r>
                        <a:rPr lang="da-DK" sz="1200" b="0" dirty="0" smtClean="0">
                          <a:solidFill>
                            <a:schemeClr val="tx1"/>
                          </a:solidFill>
                        </a:rPr>
                        <a:t>God</a:t>
                      </a:r>
                      <a:r>
                        <a:rPr lang="da-DK" sz="1200" b="0" baseline="0" dirty="0" smtClean="0">
                          <a:solidFill>
                            <a:schemeClr val="tx1"/>
                          </a:solidFill>
                        </a:rPr>
                        <a:t> diskussion af hvad der skal bruges i praksis</a:t>
                      </a:r>
                    </a:p>
                    <a:p>
                      <a:pPr marL="182563" indent="-182563">
                        <a:buFont typeface="Arial" panose="020B0604020202020204" pitchFamily="34" charset="0"/>
                        <a:buChar char="•"/>
                      </a:pPr>
                      <a:r>
                        <a:rPr lang="da-DK" sz="1200" b="0" baseline="0" dirty="0" smtClean="0">
                          <a:solidFill>
                            <a:schemeClr val="tx1"/>
                          </a:solidFill>
                        </a:rPr>
                        <a:t>Hvis du kun skal læse en bog, så er det denne.</a:t>
                      </a:r>
                      <a:endParaRPr lang="da-DK" sz="1200" b="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endParaRPr lang="da-DK" sz="1200" b="0" dirty="0">
                        <a:solidFill>
                          <a:schemeClr val="tx1"/>
                        </a:solidFill>
                      </a:endParaRPr>
                    </a:p>
                  </a:txBody>
                  <a:tcP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dirty="0" smtClean="0">
                          <a:solidFill>
                            <a:schemeClr val="tx1"/>
                          </a:solidFill>
                        </a:rPr>
                        <a:t>Beskriver</a:t>
                      </a:r>
                      <a:r>
                        <a:rPr lang="da-DK" sz="1200" b="0" baseline="0" dirty="0" smtClean="0">
                          <a:solidFill>
                            <a:schemeClr val="tx1"/>
                          </a:solidFill>
                        </a:rPr>
                        <a:t> valg af diagrammer og design af visuelle budskaber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God bog at læse når ”the </a:t>
                      </a:r>
                      <a:r>
                        <a:rPr lang="da-DK" sz="1200" b="0" baseline="0" dirty="0" err="1" smtClean="0">
                          <a:solidFill>
                            <a:schemeClr val="tx1"/>
                          </a:solidFill>
                        </a:rPr>
                        <a:t>basic</a:t>
                      </a:r>
                      <a:r>
                        <a:rPr lang="da-DK" sz="1200" b="0" baseline="0" dirty="0" smtClean="0">
                          <a:solidFill>
                            <a:schemeClr val="tx1"/>
                          </a:solidFill>
                        </a:rPr>
                        <a:t>” er på plads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Indeholder </a:t>
                      </a:r>
                      <a:r>
                        <a:rPr lang="da-DK" sz="1200" b="0" i="1" baseline="0" dirty="0" smtClean="0">
                          <a:solidFill>
                            <a:schemeClr val="tx1"/>
                          </a:solidFill>
                        </a:rPr>
                        <a:t>ikke</a:t>
                      </a:r>
                      <a:r>
                        <a:rPr lang="da-DK" sz="1200" b="0" baseline="0" dirty="0" smtClean="0">
                          <a:solidFill>
                            <a:schemeClr val="tx1"/>
                          </a:solidFill>
                        </a:rPr>
                        <a:t> en beskrivelse af hvordan det gøres i praksis</a:t>
                      </a:r>
                    </a:p>
                  </a:txBody>
                  <a:tcPr>
                    <a:lnT w="12700" cap="flat" cmpd="sng" algn="ctr">
                      <a:solidFill>
                        <a:schemeClr val="tx1"/>
                      </a:solidFill>
                      <a:prstDash val="solid"/>
                      <a:round/>
                      <a:headEnd type="none" w="med" len="med"/>
                      <a:tailEnd type="none" w="med" len="med"/>
                    </a:lnT>
                    <a:noFill/>
                  </a:tcPr>
                </a:tc>
                <a:tc>
                  <a:txBody>
                    <a:bodyPr/>
                    <a:lstStyle/>
                    <a:p>
                      <a:endParaRPr lang="da-DK" sz="1200" b="0" dirty="0">
                        <a:solidFill>
                          <a:schemeClr val="tx1"/>
                        </a:solidFill>
                      </a:endParaRPr>
                    </a:p>
                  </a:txBody>
                  <a:tcP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dirty="0" smtClean="0">
                          <a:solidFill>
                            <a:schemeClr val="tx1"/>
                          </a:solidFill>
                        </a:rPr>
                        <a:t>Fantastisk bog</a:t>
                      </a:r>
                      <a:r>
                        <a:rPr lang="da-DK" sz="1200" b="0" baseline="0" dirty="0" smtClean="0">
                          <a:solidFill>
                            <a:schemeClr val="tx1"/>
                          </a:solidFill>
                        </a:rPr>
                        <a:t> med dybe overvejelser om hvordan visualisering af data gribes an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Dette er en bog for på et avanceret niveau</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Start </a:t>
                      </a:r>
                      <a:r>
                        <a:rPr lang="da-DK" sz="1200" b="0" i="1" baseline="0" dirty="0" smtClean="0">
                          <a:solidFill>
                            <a:schemeClr val="tx1"/>
                          </a:solidFill>
                        </a:rPr>
                        <a:t>ikke</a:t>
                      </a:r>
                      <a:r>
                        <a:rPr lang="da-DK" sz="1200" b="0" baseline="0" dirty="0" smtClean="0">
                          <a:solidFill>
                            <a:schemeClr val="tx1"/>
                          </a:solidFill>
                        </a:rPr>
                        <a:t> med denne bog</a:t>
                      </a:r>
                      <a:endParaRPr lang="da-DK" sz="1200" b="0" dirty="0" smtClean="0">
                        <a:solidFill>
                          <a:schemeClr val="tx1"/>
                        </a:solidFill>
                      </a:endParaRPr>
                    </a:p>
                  </a:txBody>
                  <a:tcPr>
                    <a:lnT w="12700" cap="flat" cmpd="sng" algn="ctr">
                      <a:solidFill>
                        <a:schemeClr val="tx1"/>
                      </a:solidFill>
                      <a:prstDash val="solid"/>
                      <a:round/>
                      <a:headEnd type="none" w="med" len="med"/>
                      <a:tailEnd type="none" w="med" len="med"/>
                    </a:lnT>
                    <a:noFill/>
                  </a:tcPr>
                </a:tc>
              </a:tr>
            </a:tbl>
          </a:graphicData>
        </a:graphic>
      </p:graphicFrame>
    </p:spTree>
    <p:extLst>
      <p:ext uri="{BB962C8B-B14F-4D97-AF65-F5344CB8AC3E}">
        <p14:creationId xmlns:p14="http://schemas.microsoft.com/office/powerpoint/2010/main" val="31452508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Gode hjemmesider</a:t>
            </a:r>
            <a:endParaRPr lang="da-DK"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56</a:t>
            </a:fld>
            <a:endParaRPr lang="da-DK"/>
          </a:p>
        </p:txBody>
      </p:sp>
      <p:graphicFrame>
        <p:nvGraphicFramePr>
          <p:cNvPr id="8" name="Tabel 7"/>
          <p:cNvGraphicFramePr>
            <a:graphicFrameLocks noGrp="1"/>
          </p:cNvGraphicFramePr>
          <p:nvPr>
            <p:extLst>
              <p:ext uri="{D42A27DB-BD31-4B8C-83A1-F6EECF244321}">
                <p14:modId xmlns:p14="http://schemas.microsoft.com/office/powerpoint/2010/main" val="1301126078"/>
              </p:ext>
            </p:extLst>
          </p:nvPr>
        </p:nvGraphicFramePr>
        <p:xfrm>
          <a:off x="719138" y="3181009"/>
          <a:ext cx="7830000" cy="2384255"/>
        </p:xfrm>
        <a:graphic>
          <a:graphicData uri="http://schemas.openxmlformats.org/drawingml/2006/table">
            <a:tbl>
              <a:tblPr firstRow="1" bandRow="1">
                <a:tableStyleId>{5C22544A-7EE6-4342-B048-85BDC9FD1C3A}</a:tableStyleId>
              </a:tblPr>
              <a:tblGrid>
                <a:gridCol w="2358000"/>
                <a:gridCol w="324000"/>
                <a:gridCol w="2448000"/>
                <a:gridCol w="324000"/>
                <a:gridCol w="2376000"/>
              </a:tblGrid>
              <a:tr h="464015">
                <a:tc>
                  <a:txBody>
                    <a:bodyPr/>
                    <a:lstStyle/>
                    <a:p>
                      <a:pPr marL="0" indent="0" algn="ctr">
                        <a:buFont typeface="Arial" panose="020B0604020202020204" pitchFamily="34" charset="0"/>
                        <a:buNone/>
                      </a:pPr>
                      <a:r>
                        <a:rPr lang="da-DK" sz="1200" b="0" dirty="0" smtClean="0">
                          <a:solidFill>
                            <a:schemeClr val="tx1"/>
                          </a:solidFill>
                        </a:rPr>
                        <a:t>www.juiceanalytics.com</a:t>
                      </a:r>
                    </a:p>
                    <a:p>
                      <a:pPr marL="0" indent="0" algn="ctr">
                        <a:buFont typeface="Arial" panose="020B0604020202020204" pitchFamily="34" charset="0"/>
                        <a:buNone/>
                      </a:pPr>
                      <a:endParaRPr lang="da-DK" sz="1200" b="0" dirty="0">
                        <a:solidFill>
                          <a:schemeClr val="tx1"/>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a-DK" sz="1200" b="0" dirty="0">
                        <a:solidFill>
                          <a:schemeClr val="tx1"/>
                        </a:solidFill>
                      </a:endParaRP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200" b="0" dirty="0" smtClean="0">
                          <a:solidFill>
                            <a:schemeClr val="tx1"/>
                          </a:solidFill>
                        </a:rPr>
                        <a:t>www.perceptualedge.com</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a-DK" sz="1200" b="0" dirty="0">
                        <a:solidFill>
                          <a:schemeClr val="tx1"/>
                        </a:solidFill>
                      </a:endParaRP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200" b="0" dirty="0" smtClean="0">
                          <a:solidFill>
                            <a:schemeClr val="tx1"/>
                          </a:solidFill>
                        </a:rPr>
                        <a:t>www.edwardtufte.com</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182563" indent="-182563">
                        <a:buFont typeface="Arial" panose="020B0604020202020204" pitchFamily="34" charset="0"/>
                        <a:buChar char="•"/>
                      </a:pPr>
                      <a:r>
                        <a:rPr lang="da-DK" sz="1200" dirty="0" smtClean="0">
                          <a:solidFill>
                            <a:schemeClr val="tx1"/>
                          </a:solidFill>
                        </a:rPr>
                        <a:t>Super værktøj til at vælge det</a:t>
                      </a:r>
                      <a:r>
                        <a:rPr lang="da-DK" sz="1200" baseline="0" dirty="0" smtClean="0">
                          <a:solidFill>
                            <a:schemeClr val="tx1"/>
                          </a:solidFill>
                        </a:rPr>
                        <a:t> rigtige diagram (Chart </a:t>
                      </a:r>
                      <a:r>
                        <a:rPr lang="da-DK" sz="1200" baseline="0" dirty="0" err="1" smtClean="0">
                          <a:solidFill>
                            <a:schemeClr val="tx1"/>
                          </a:solidFill>
                        </a:rPr>
                        <a:t>Chooser</a:t>
                      </a:r>
                      <a:r>
                        <a:rPr lang="da-DK" sz="1200" baseline="0" dirty="0" smtClean="0">
                          <a:solidFill>
                            <a:schemeClr val="tx1"/>
                          </a:solidFill>
                        </a:rPr>
                        <a:t>)</a:t>
                      </a:r>
                    </a:p>
                    <a:p>
                      <a:pPr marL="182563" indent="-182563">
                        <a:buFont typeface="Arial" panose="020B0604020202020204" pitchFamily="34" charset="0"/>
                        <a:buChar char="•"/>
                      </a:pPr>
                      <a:r>
                        <a:rPr lang="da-DK" sz="1200" baseline="0" dirty="0" smtClean="0">
                          <a:solidFill>
                            <a:schemeClr val="tx1"/>
                          </a:solidFill>
                        </a:rPr>
                        <a:t>Masser af gode artikler om gode diagrammer og </a:t>
                      </a:r>
                      <a:r>
                        <a:rPr lang="da-DK" sz="1200" baseline="0" dirty="0" err="1" smtClean="0">
                          <a:solidFill>
                            <a:schemeClr val="tx1"/>
                          </a:solidFill>
                        </a:rPr>
                        <a:t>dashboards</a:t>
                      </a:r>
                      <a:endParaRPr lang="da-DK" sz="1200" baseline="0" dirty="0" smtClean="0">
                        <a:solidFill>
                          <a:schemeClr val="tx1"/>
                        </a:solidFill>
                      </a:endParaRPr>
                    </a:p>
                    <a:p>
                      <a:pPr marL="182563" indent="-182563">
                        <a:buFont typeface="Arial" panose="020B0604020202020204" pitchFamily="34" charset="0"/>
                        <a:buChar char="•"/>
                      </a:pPr>
                      <a:r>
                        <a:rPr lang="da-DK" sz="1200" baseline="0" dirty="0" smtClean="0">
                          <a:solidFill>
                            <a:schemeClr val="tx1"/>
                          </a:solidFill>
                        </a:rPr>
                        <a:t>Ca. 1½ timers god video om design af diagrammer</a:t>
                      </a:r>
                      <a:endParaRPr lang="da-DK" sz="12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endParaRPr lang="da-DK" sz="1200" dirty="0">
                        <a:solidFill>
                          <a:schemeClr val="tx1"/>
                        </a:solidFill>
                      </a:endParaRPr>
                    </a:p>
                  </a:txBody>
                  <a:tcPr>
                    <a:lnT w="12700" cap="flat" cmpd="sng" algn="ctr">
                      <a:noFill/>
                      <a:prstDash val="solid"/>
                      <a:round/>
                      <a:headEnd type="none" w="med" len="med"/>
                      <a:tailEnd type="none" w="med" len="med"/>
                    </a:lnT>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Fantastisk blog med løbende gode overvejelser om visualisering af data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Super gode eksempler på, hvordan man ikke</a:t>
                      </a:r>
                      <a:r>
                        <a:rPr lang="da-DK" sz="1200" baseline="0" dirty="0" smtClean="0">
                          <a:solidFill>
                            <a:schemeClr val="tx1"/>
                          </a:solidFill>
                        </a:rPr>
                        <a:t> skal gøre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aseline="0" dirty="0" smtClean="0">
                          <a:solidFill>
                            <a:schemeClr val="tx1"/>
                          </a:solidFill>
                        </a:rPr>
                        <a:t>En række forskellige artikler om visualisering af data</a:t>
                      </a:r>
                      <a:endParaRPr lang="da-DK" sz="1200" dirty="0" smtClean="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endParaRPr lang="da-DK" sz="1200" dirty="0">
                        <a:solidFill>
                          <a:schemeClr val="tx1"/>
                        </a:solidFill>
                      </a:endParaRPr>
                    </a:p>
                  </a:txBody>
                  <a:tcPr>
                    <a:lnT w="12700" cap="flat" cmpd="sng" algn="ctr">
                      <a:noFill/>
                      <a:prstDash val="solid"/>
                      <a:round/>
                      <a:headEnd type="none" w="med" len="med"/>
                      <a:tailEnd type="none" w="med" len="med"/>
                    </a:lnT>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Rigtig</a:t>
                      </a:r>
                      <a:r>
                        <a:rPr lang="da-DK" sz="1200" baseline="0" dirty="0" smtClean="0">
                          <a:solidFill>
                            <a:schemeClr val="tx1"/>
                          </a:solidFill>
                        </a:rPr>
                        <a:t> godt diskussionsforum for de lidt tungere emner inden for visualisering af data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aseline="0" dirty="0" smtClean="0">
                          <a:solidFill>
                            <a:schemeClr val="tx1"/>
                          </a:solidFill>
                        </a:rPr>
                        <a:t>Kilde til mange indsigtsfulde kommentarer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aseline="0" dirty="0" smtClean="0">
                          <a:solidFill>
                            <a:schemeClr val="tx1"/>
                          </a:solidFill>
                        </a:rPr>
                        <a:t>Tit videnskabeligt </a:t>
                      </a:r>
                      <a:r>
                        <a:rPr lang="da-DK" sz="1200" baseline="0" smtClean="0">
                          <a:solidFill>
                            <a:schemeClr val="tx1"/>
                          </a:solidFill>
                        </a:rPr>
                        <a:t>funderet viden, </a:t>
                      </a:r>
                      <a:r>
                        <a:rPr lang="da-DK" sz="1200" baseline="0" dirty="0" smtClean="0">
                          <a:solidFill>
                            <a:schemeClr val="tx1"/>
                          </a:solidFill>
                        </a:rPr>
                        <a:t>der findes på siden</a:t>
                      </a:r>
                      <a:endParaRPr lang="da-DK" sz="1200" dirty="0" smtClean="0">
                        <a:solidFill>
                          <a:schemeClr val="tx1"/>
                        </a:solidFill>
                      </a:endParaRPr>
                    </a:p>
                  </a:txBody>
                  <a:tcPr>
                    <a:lnT w="12700" cap="flat" cmpd="sng" algn="ctr">
                      <a:solidFill>
                        <a:schemeClr val="tx1"/>
                      </a:solidFill>
                      <a:prstDash val="solid"/>
                      <a:round/>
                      <a:headEnd type="none" w="med" len="med"/>
                      <a:tailEnd type="none" w="med" len="med"/>
                    </a:lnT>
                    <a:noFill/>
                  </a:tcPr>
                </a:tc>
              </a:tr>
            </a:tbl>
          </a:graphicData>
        </a:graphic>
      </p:graphicFrame>
      <p:pic>
        <p:nvPicPr>
          <p:cNvPr id="3" name="Billede 2"/>
          <p:cNvPicPr>
            <a:picLocks noChangeAspect="1"/>
          </p:cNvPicPr>
          <p:nvPr/>
        </p:nvPicPr>
        <p:blipFill>
          <a:blip r:embed="rId2" cstate="print"/>
          <a:stretch>
            <a:fillRect/>
          </a:stretch>
        </p:blipFill>
        <p:spPr>
          <a:xfrm>
            <a:off x="719139" y="1916833"/>
            <a:ext cx="2358986" cy="1244794"/>
          </a:xfrm>
          <a:prstGeom prst="rect">
            <a:avLst/>
          </a:prstGeom>
          <a:ln>
            <a:solidFill>
              <a:schemeClr val="tx1"/>
            </a:solidFill>
          </a:ln>
        </p:spPr>
      </p:pic>
      <p:pic>
        <p:nvPicPr>
          <p:cNvPr id="7" name="Billede 6"/>
          <p:cNvPicPr>
            <a:picLocks noChangeAspect="1"/>
          </p:cNvPicPr>
          <p:nvPr/>
        </p:nvPicPr>
        <p:blipFill rotWithShape="1">
          <a:blip r:embed="rId3" cstate="print"/>
          <a:srcRect b="23782"/>
          <a:stretch/>
        </p:blipFill>
        <p:spPr>
          <a:xfrm>
            <a:off x="3391786" y="1916833"/>
            <a:ext cx="2435843" cy="1266984"/>
          </a:xfrm>
          <a:prstGeom prst="rect">
            <a:avLst/>
          </a:prstGeom>
          <a:ln>
            <a:solidFill>
              <a:schemeClr val="tx1"/>
            </a:solidFill>
          </a:ln>
        </p:spPr>
      </p:pic>
      <p:pic>
        <p:nvPicPr>
          <p:cNvPr id="9" name="Billede 8"/>
          <p:cNvPicPr>
            <a:picLocks noChangeAspect="1"/>
          </p:cNvPicPr>
          <p:nvPr/>
        </p:nvPicPr>
        <p:blipFill rotWithShape="1">
          <a:blip r:embed="rId4" cstate="print"/>
          <a:srcRect b="15633"/>
          <a:stretch/>
        </p:blipFill>
        <p:spPr>
          <a:xfrm>
            <a:off x="6141290" y="1916832"/>
            <a:ext cx="2364188" cy="1266985"/>
          </a:xfrm>
          <a:prstGeom prst="rect">
            <a:avLst/>
          </a:prstGeom>
          <a:ln>
            <a:solidFill>
              <a:schemeClr val="tx1"/>
            </a:solidFill>
          </a:ln>
        </p:spPr>
      </p:pic>
    </p:spTree>
    <p:extLst>
      <p:ext uri="{BB962C8B-B14F-4D97-AF65-F5344CB8AC3E}">
        <p14:creationId xmlns:p14="http://schemas.microsoft.com/office/powerpoint/2010/main" val="3498038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2"/>
            </p:custDataLst>
            <p:extLst>
              <p:ext uri="{D42A27DB-BD31-4B8C-83A1-F6EECF244321}">
                <p14:modId xmlns:p14="http://schemas.microsoft.com/office/powerpoint/2010/main" val="33064498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411" name="think-cell Slide" r:id="rId5" imgW="360" imgH="360" progId="TCLayout.ActiveDocument.1">
                  <p:embed/>
                </p:oleObj>
              </mc:Choice>
              <mc:Fallback>
                <p:oleObj name="think-cell Slide" r:id="rId5" imgW="360" imgH="360" progId="TCLayout.ActiveDocument.1">
                  <p:embed/>
                  <p:pic>
                    <p:nvPicPr>
                      <p:cNvPr id="0" name="Picture 19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el 1"/>
          <p:cNvSpPr>
            <a:spLocks noGrp="1"/>
          </p:cNvSpPr>
          <p:nvPr>
            <p:ph type="title"/>
          </p:nvPr>
        </p:nvSpPr>
        <p:spPr/>
        <p:txBody>
          <a:bodyPr/>
          <a:lstStyle/>
          <a:p>
            <a:r>
              <a:rPr lang="da-DK" dirty="0" smtClean="0"/>
              <a:t>Diagrammer skal understøtte den idé du gerne vil kommunikere</a:t>
            </a:r>
            <a:endParaRPr lang="da-DK" dirty="0"/>
          </a:p>
        </p:txBody>
      </p:sp>
      <p:sp>
        <p:nvSpPr>
          <p:cNvPr id="5" name="Pladsholder til slidenummer 4"/>
          <p:cNvSpPr>
            <a:spLocks noGrp="1"/>
          </p:cNvSpPr>
          <p:nvPr>
            <p:ph type="sldNum" sz="quarter" idx="11"/>
          </p:nvPr>
        </p:nvSpPr>
        <p:spPr/>
        <p:txBody>
          <a:bodyPr/>
          <a:lstStyle/>
          <a:p>
            <a:fld id="{E2E1D250-0014-450E-ADD3-929C6907FF4E}" type="slidenum">
              <a:rPr lang="da-DK" smtClean="0"/>
              <a:pPr/>
              <a:t>6</a:t>
            </a:fld>
            <a:endParaRPr lang="da-DK"/>
          </a:p>
        </p:txBody>
      </p:sp>
      <p:sp>
        <p:nvSpPr>
          <p:cNvPr id="3" name="Tekstboks 2"/>
          <p:cNvSpPr txBox="1"/>
          <p:nvPr/>
        </p:nvSpPr>
        <p:spPr>
          <a:xfrm>
            <a:off x="35496" y="6701298"/>
            <a:ext cx="6408712" cy="400110"/>
          </a:xfrm>
          <a:prstGeom prst="rect">
            <a:avLst/>
          </a:prstGeom>
          <a:noFill/>
        </p:spPr>
        <p:txBody>
          <a:bodyPr wrap="square" lIns="0" tIns="0" rIns="0" bIns="0" rtlCol="0">
            <a:spAutoFit/>
          </a:bodyPr>
          <a:lstStyle/>
          <a:p>
            <a:pPr marL="446088" lvl="0" indent="-446088"/>
            <a:r>
              <a:rPr lang="da-DK" sz="800" dirty="0">
                <a:solidFill>
                  <a:srgbClr val="000000"/>
                </a:solidFill>
              </a:rPr>
              <a:t>Kilde: Tilpasset udgave </a:t>
            </a:r>
            <a:r>
              <a:rPr lang="da-DK" sz="800" dirty="0" smtClean="0">
                <a:solidFill>
                  <a:srgbClr val="000000"/>
                </a:solidFill>
              </a:rPr>
              <a:t>model fra Gene </a:t>
            </a:r>
            <a:r>
              <a:rPr lang="da-DK" sz="800" dirty="0" err="1" smtClean="0">
                <a:solidFill>
                  <a:srgbClr val="000000"/>
                </a:solidFill>
              </a:rPr>
              <a:t>Zelazny</a:t>
            </a:r>
            <a:r>
              <a:rPr lang="da-DK" sz="800" dirty="0" smtClean="0">
                <a:solidFill>
                  <a:srgbClr val="000000"/>
                </a:solidFill>
              </a:rPr>
              <a:t> (2007)</a:t>
            </a:r>
            <a:endParaRPr lang="da-DK" sz="800" dirty="0">
              <a:solidFill>
                <a:srgbClr val="000000"/>
              </a:solidFill>
            </a:endParaRPr>
          </a:p>
          <a:p>
            <a:endParaRPr lang="da-DK" dirty="0" err="1" smtClean="0"/>
          </a:p>
        </p:txBody>
      </p:sp>
      <p:graphicFrame>
        <p:nvGraphicFramePr>
          <p:cNvPr id="4" name="Diagram 3"/>
          <p:cNvGraphicFramePr/>
          <p:nvPr>
            <p:extLst>
              <p:ext uri="{D42A27DB-BD31-4B8C-83A1-F6EECF244321}">
                <p14:modId xmlns:p14="http://schemas.microsoft.com/office/powerpoint/2010/main" val="2222286522"/>
              </p:ext>
            </p:extLst>
          </p:nvPr>
        </p:nvGraphicFramePr>
        <p:xfrm>
          <a:off x="1346189" y="2074938"/>
          <a:ext cx="6762317" cy="203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Oval billedforklaring 10"/>
          <p:cNvSpPr/>
          <p:nvPr/>
        </p:nvSpPr>
        <p:spPr bwMode="auto">
          <a:xfrm>
            <a:off x="1391557" y="3803130"/>
            <a:ext cx="1872208" cy="1224136"/>
          </a:xfrm>
          <a:prstGeom prst="wedgeEllipseCallout">
            <a:avLst>
              <a:gd name="adj1" fmla="val -37113"/>
              <a:gd name="adj2" fmla="val 69204"/>
            </a:avLst>
          </a:prstGeom>
          <a:solidFill>
            <a:schemeClr val="bg1">
              <a:lumMod val="50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 … … … </a:t>
            </a:r>
          </a:p>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a:t>
            </a:r>
          </a:p>
          <a:p>
            <a:pPr algn="ctr" fontAlgn="base">
              <a:spcBef>
                <a:spcPct val="0"/>
              </a:spcBef>
              <a:spcAft>
                <a:spcPct val="0"/>
              </a:spcAft>
            </a:pPr>
            <a:endParaRPr kumimoji="0" lang="da-DK" sz="1900" b="0" i="0" u="none" strike="noStrike" cap="none" normalizeH="0" baseline="0" dirty="0" smtClean="0">
              <a:ln>
                <a:noFill/>
              </a:ln>
              <a:solidFill>
                <a:schemeClr val="bg1"/>
              </a:solidFill>
              <a:effectLst/>
              <a:latin typeface="Verdana" pitchFamily="34" charset="0"/>
            </a:endParaRPr>
          </a:p>
        </p:txBody>
      </p:sp>
      <p:pic>
        <p:nvPicPr>
          <p:cNvPr id="9219" name="Picture 3"/>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084168" y="3833218"/>
            <a:ext cx="1258531" cy="13239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2" descr="Choose Chart Typ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85543" y="3903122"/>
            <a:ext cx="1368152" cy="1024152"/>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963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Hvilket budskab ser du her?</a:t>
            </a:r>
            <a:endParaRPr lang="da-DK" dirty="0"/>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2157200090"/>
              </p:ext>
            </p:extLst>
          </p:nvPr>
        </p:nvGraphicFramePr>
        <p:xfrm>
          <a:off x="899592" y="1700808"/>
          <a:ext cx="7264632" cy="1920240"/>
        </p:xfrm>
        <a:graphic>
          <a:graphicData uri="http://schemas.openxmlformats.org/drawingml/2006/table">
            <a:tbl>
              <a:tblPr firstRow="1" bandRow="1">
                <a:tableStyleId>{793D81CF-94F2-401A-BA57-92F5A7B2D0C5}</a:tableStyleId>
              </a:tblPr>
              <a:tblGrid>
                <a:gridCol w="3168352"/>
                <a:gridCol w="972000"/>
                <a:gridCol w="972000"/>
                <a:gridCol w="208280"/>
                <a:gridCol w="972000"/>
                <a:gridCol w="972000"/>
              </a:tblGrid>
              <a:tr h="117053">
                <a:tc>
                  <a:txBody>
                    <a:bodyPr/>
                    <a:lstStyle/>
                    <a:p>
                      <a:pPr algn="l" fontAlgn="b"/>
                      <a:r>
                        <a:rPr lang="da-DK" sz="1400" u="none" strike="noStrike" dirty="0" smtClean="0">
                          <a:effectLst/>
                          <a:latin typeface="+mn-lt"/>
                        </a:rPr>
                        <a:t>Højeste uddannelse</a:t>
                      </a:r>
                      <a:endParaRPr lang="da-DK" sz="1400" b="1" i="0" u="none" strike="noStrike" dirty="0">
                        <a:solidFill>
                          <a:srgbClr val="000000"/>
                        </a:solidFill>
                        <a:effectLst/>
                        <a:latin typeface="+mn-lt"/>
                      </a:endParaRPr>
                    </a:p>
                  </a:txBody>
                  <a:tcPr anchor="ctr"/>
                </a:tc>
                <a:tc>
                  <a:txBody>
                    <a:bodyPr/>
                    <a:lstStyle/>
                    <a:p>
                      <a:pPr algn="ctr" fontAlgn="b"/>
                      <a:r>
                        <a:rPr lang="da-DK" sz="1400" u="none" strike="noStrike" dirty="0" smtClean="0">
                          <a:effectLst/>
                          <a:latin typeface="+mn-lt"/>
                        </a:rPr>
                        <a:t>Kvinder</a:t>
                      </a:r>
                      <a:br>
                        <a:rPr lang="da-DK" sz="1400" u="none" strike="noStrike" dirty="0" smtClean="0">
                          <a:effectLst/>
                          <a:latin typeface="+mn-lt"/>
                        </a:rPr>
                      </a:br>
                      <a:r>
                        <a:rPr lang="da-DK" sz="800" u="none" strike="noStrike" dirty="0" smtClean="0">
                          <a:effectLst/>
                          <a:latin typeface="+mn-lt"/>
                        </a:rPr>
                        <a:t>.000</a:t>
                      </a:r>
                      <a:endParaRPr lang="da-DK" sz="1400" b="1" i="0" u="none" strike="noStrike" dirty="0">
                        <a:solidFill>
                          <a:schemeClr val="tx1"/>
                        </a:solidFill>
                        <a:effectLst/>
                        <a:latin typeface="+mn-lt"/>
                      </a:endParaRPr>
                    </a:p>
                  </a:txBody>
                  <a:tcPr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da-DK" sz="1400" u="none" strike="noStrike" dirty="0" smtClean="0">
                          <a:effectLst/>
                          <a:latin typeface="+mn-lt"/>
                        </a:rPr>
                        <a:t>Mænd</a:t>
                      </a:r>
                      <a:br>
                        <a:rPr lang="da-DK" sz="1400" u="none" strike="noStrike" dirty="0" smtClean="0">
                          <a:effectLst/>
                          <a:latin typeface="+mn-lt"/>
                        </a:rPr>
                      </a:br>
                      <a:r>
                        <a:rPr kumimoji="0" lang="da-DK" sz="800" b="1" i="0" u="none" strike="noStrike" kern="1200" cap="none" spc="0" normalizeH="0" baseline="0" noProof="0" dirty="0" smtClean="0">
                          <a:ln>
                            <a:noFill/>
                          </a:ln>
                          <a:solidFill>
                            <a:srgbClr val="FFFFFF"/>
                          </a:solidFill>
                          <a:effectLst/>
                          <a:uLnTx/>
                          <a:uFillTx/>
                          <a:latin typeface="+mn-lt"/>
                          <a:ea typeface="+mn-ea"/>
                          <a:cs typeface="+mn-cs"/>
                        </a:rPr>
                        <a:t>.000</a:t>
                      </a:r>
                      <a:endParaRPr lang="da-DK" sz="1400" b="1" i="0" u="none" strike="noStrike" dirty="0">
                        <a:solidFill>
                          <a:schemeClr val="tx1"/>
                        </a:solidFill>
                        <a:effectLst/>
                        <a:latin typeface="+mn-lt"/>
                      </a:endParaRPr>
                    </a:p>
                  </a:txBody>
                  <a:tcPr anchor="ctr">
                    <a:lnR>
                      <a:noFill/>
                    </a:lnR>
                  </a:tcPr>
                </a:tc>
                <a:tc>
                  <a:txBody>
                    <a:bodyPr/>
                    <a:lstStyle/>
                    <a:p>
                      <a:pPr algn="ctr" fontAlgn="b"/>
                      <a:endParaRPr lang="da-DK" sz="1400" b="1" i="0" u="none" strike="noStrike" dirty="0">
                        <a:solidFill>
                          <a:schemeClr val="tx1"/>
                        </a:solidFill>
                        <a:effectLst/>
                        <a:latin typeface="+mn-lt"/>
                      </a:endParaRPr>
                    </a:p>
                  </a:txBody>
                  <a:tcPr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da-DK" sz="1400" u="none" strike="noStrike" dirty="0" smtClean="0">
                          <a:effectLst/>
                          <a:latin typeface="+mn-lt"/>
                        </a:rPr>
                        <a:t>Kvinder</a:t>
                      </a:r>
                      <a:br>
                        <a:rPr lang="da-DK" sz="1400" u="none" strike="noStrike" dirty="0" smtClean="0">
                          <a:effectLst/>
                          <a:latin typeface="+mn-lt"/>
                        </a:rPr>
                      </a:br>
                      <a:r>
                        <a:rPr lang="da-DK" sz="800" u="none" strike="noStrike" dirty="0" err="1" smtClean="0">
                          <a:effectLst/>
                          <a:latin typeface="+mn-lt"/>
                        </a:rPr>
                        <a:t>pct</a:t>
                      </a:r>
                      <a:r>
                        <a:rPr lang="da-DK" sz="800" u="none" strike="noStrike" dirty="0" smtClean="0">
                          <a:effectLst/>
                          <a:latin typeface="+mn-lt"/>
                        </a:rPr>
                        <a:t> </a:t>
                      </a:r>
                      <a:r>
                        <a:rPr lang="da-DK" sz="800" u="none" strike="noStrike" dirty="0" err="1" smtClean="0">
                          <a:effectLst/>
                          <a:latin typeface="+mn-lt"/>
                        </a:rPr>
                        <a:t>kol</a:t>
                      </a:r>
                      <a:endParaRPr lang="da-DK" sz="1400" b="1" i="0" u="none" strike="noStrike" dirty="0">
                        <a:solidFill>
                          <a:schemeClr val="tx1"/>
                        </a:solidFill>
                        <a:effectLst/>
                        <a:latin typeface="+mn-lt"/>
                      </a:endParaRPr>
                    </a:p>
                  </a:txBody>
                  <a:tcPr anchor="ctr">
                    <a:lnL>
                      <a:noFill/>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da-DK" sz="1400" u="none" strike="noStrike" dirty="0" smtClean="0">
                          <a:effectLst/>
                          <a:latin typeface="+mn-lt"/>
                        </a:rPr>
                        <a:t>Mænd</a:t>
                      </a:r>
                      <a:br>
                        <a:rPr lang="da-DK" sz="1400" u="none" strike="noStrike" dirty="0" smtClean="0">
                          <a:effectLst/>
                          <a:latin typeface="+mn-lt"/>
                        </a:rPr>
                      </a:br>
                      <a:r>
                        <a:rPr lang="da-DK" sz="800" u="none" strike="noStrike" dirty="0" err="1" smtClean="0">
                          <a:effectLst/>
                          <a:latin typeface="+mn-lt"/>
                        </a:rPr>
                        <a:t>pct</a:t>
                      </a:r>
                      <a:r>
                        <a:rPr lang="da-DK" sz="800" u="none" strike="noStrike" dirty="0" smtClean="0">
                          <a:effectLst/>
                          <a:latin typeface="+mn-lt"/>
                        </a:rPr>
                        <a:t> </a:t>
                      </a:r>
                      <a:r>
                        <a:rPr lang="da-DK" sz="800" u="none" strike="noStrike" dirty="0" err="1" smtClean="0">
                          <a:effectLst/>
                          <a:latin typeface="+mn-lt"/>
                        </a:rPr>
                        <a:t>kol</a:t>
                      </a:r>
                      <a:endParaRPr lang="da-DK" sz="1400" b="1" i="0" u="none" strike="noStrike" dirty="0">
                        <a:solidFill>
                          <a:schemeClr val="tx1"/>
                        </a:solidFill>
                        <a:effectLst/>
                        <a:latin typeface="+mn-lt"/>
                      </a:endParaRPr>
                    </a:p>
                  </a:txBody>
                  <a:tcPr anchor="ctr"/>
                </a:tc>
              </a:tr>
              <a:tr h="0">
                <a:tc>
                  <a:txBody>
                    <a:bodyPr/>
                    <a:lstStyle/>
                    <a:p>
                      <a:pPr algn="l" fontAlgn="b"/>
                      <a:r>
                        <a:rPr lang="da-DK" sz="1100" u="none" strike="noStrike" dirty="0" smtClean="0">
                          <a:effectLst/>
                          <a:latin typeface="+mn-lt"/>
                        </a:rPr>
                        <a:t>Grundskole</a:t>
                      </a:r>
                      <a:endParaRPr lang="da-DK" sz="1100" b="0" i="0" u="none" strike="noStrike" dirty="0">
                        <a:solidFill>
                          <a:srgbClr val="000000"/>
                        </a:solidFill>
                        <a:effectLst/>
                        <a:latin typeface="+mn-lt"/>
                      </a:endParaRPr>
                    </a:p>
                  </a:txBody>
                  <a:tcPr marL="9525" marR="9525" marT="9525" marB="0" anchor="b"/>
                </a:tc>
                <a:tc>
                  <a:txBody>
                    <a:bodyPr/>
                    <a:lstStyle/>
                    <a:p>
                      <a:pPr algn="r" fontAlgn="b"/>
                      <a:r>
                        <a:rPr lang="da-DK" sz="1100" u="none" strike="noStrike" dirty="0" smtClean="0">
                          <a:effectLst/>
                          <a:latin typeface="+mn-lt"/>
                        </a:rPr>
                        <a:t>599</a:t>
                      </a:r>
                      <a:endParaRPr lang="da-DK" sz="1100" b="0" i="0" u="none" strike="noStrike" dirty="0">
                        <a:solidFill>
                          <a:schemeClr val="tx1"/>
                        </a:solidFill>
                        <a:effectLst/>
                        <a:latin typeface="+mn-lt"/>
                      </a:endParaRPr>
                    </a:p>
                  </a:txBody>
                  <a:tcPr marL="9525" marR="9525" marT="9525" marB="0" anchor="b"/>
                </a:tc>
                <a:tc>
                  <a:txBody>
                    <a:bodyPr/>
                    <a:lstStyle/>
                    <a:p>
                      <a:pPr algn="r" fontAlgn="b"/>
                      <a:r>
                        <a:rPr lang="da-DK" sz="1100" u="none" strike="noStrike" dirty="0" smtClean="0">
                          <a:effectLst/>
                          <a:latin typeface="+mn-lt"/>
                        </a:rPr>
                        <a:t>566</a:t>
                      </a:r>
                      <a:endParaRPr lang="da-DK" sz="1100" b="0" i="0" u="none" strike="noStrike" dirty="0">
                        <a:solidFill>
                          <a:schemeClr val="tx1"/>
                        </a:solidFill>
                        <a:effectLst/>
                        <a:latin typeface="+mn-lt"/>
                      </a:endParaRPr>
                    </a:p>
                  </a:txBody>
                  <a:tcPr marL="9525" marR="9525" marT="9525" marB="0" anchor="b">
                    <a:lnR>
                      <a:noFill/>
                    </a:lnR>
                  </a:tcPr>
                </a:tc>
                <a:tc>
                  <a:txBody>
                    <a:bodyPr/>
                    <a:lstStyle/>
                    <a:p>
                      <a:pPr algn="r" fontAlgn="b"/>
                      <a:endParaRPr lang="da-DK" sz="1100" b="0" i="0" u="none" strike="noStrike" dirty="0">
                        <a:solidFill>
                          <a:schemeClr val="tx1"/>
                        </a:solidFill>
                        <a:effectLst/>
                        <a:latin typeface="+mn-lt"/>
                      </a:endParaRPr>
                    </a:p>
                  </a:txBody>
                  <a:tcPr marL="9525" marR="9525" marT="9525" marB="0" anchor="b">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a-DK" sz="1100" b="0" i="0" u="none" strike="noStrike" dirty="0">
                          <a:solidFill>
                            <a:srgbClr val="000000"/>
                          </a:solidFill>
                          <a:effectLst/>
                          <a:latin typeface="+mn-lt"/>
                        </a:rPr>
                        <a:t>24,4%</a:t>
                      </a:r>
                    </a:p>
                  </a:txBody>
                  <a:tcPr marL="9525" marR="9525" marT="9525" marB="0" anchor="b">
                    <a:lnL>
                      <a:noFill/>
                    </a:lnL>
                  </a:tcPr>
                </a:tc>
                <a:tc>
                  <a:txBody>
                    <a:bodyPr/>
                    <a:lstStyle/>
                    <a:p>
                      <a:pPr algn="r" fontAlgn="b"/>
                      <a:r>
                        <a:rPr lang="da-DK" sz="1100" b="0" i="0" u="none" strike="noStrike">
                          <a:solidFill>
                            <a:srgbClr val="000000"/>
                          </a:solidFill>
                          <a:effectLst/>
                          <a:latin typeface="+mn-lt"/>
                        </a:rPr>
                        <a:t>29,9%</a:t>
                      </a:r>
                    </a:p>
                  </a:txBody>
                  <a:tcPr marL="9525" marR="9525" marT="9525" marB="0" anchor="b"/>
                </a:tc>
              </a:tr>
              <a:tr h="60950">
                <a:tc>
                  <a:txBody>
                    <a:bodyPr/>
                    <a:lstStyle/>
                    <a:p>
                      <a:pPr algn="l" fontAlgn="b"/>
                      <a:r>
                        <a:rPr lang="da-DK" sz="1100" u="none" strike="noStrike" dirty="0" smtClean="0">
                          <a:effectLst/>
                          <a:latin typeface="+mn-lt"/>
                        </a:rPr>
                        <a:t>Gymnasiale</a:t>
                      </a:r>
                      <a:endParaRPr lang="da-DK" sz="1100" b="0" i="0" u="none" strike="noStrike" dirty="0">
                        <a:solidFill>
                          <a:srgbClr val="000000"/>
                        </a:solidFill>
                        <a:effectLst/>
                        <a:latin typeface="+mn-lt"/>
                      </a:endParaRPr>
                    </a:p>
                  </a:txBody>
                  <a:tcPr marL="9525" marR="9525" marT="9525" marB="0" anchor="b"/>
                </a:tc>
                <a:tc>
                  <a:txBody>
                    <a:bodyPr/>
                    <a:lstStyle/>
                    <a:p>
                      <a:pPr algn="r" fontAlgn="b"/>
                      <a:r>
                        <a:rPr lang="da-DK" sz="1100" u="none" strike="noStrike" dirty="0" smtClean="0">
                          <a:effectLst/>
                          <a:latin typeface="+mn-lt"/>
                        </a:rPr>
                        <a:t>611</a:t>
                      </a:r>
                      <a:endParaRPr lang="da-DK" sz="1100" b="0" i="0" u="none" strike="noStrike" dirty="0">
                        <a:solidFill>
                          <a:schemeClr val="tx1"/>
                        </a:solidFill>
                        <a:effectLst/>
                        <a:latin typeface="+mn-lt"/>
                      </a:endParaRPr>
                    </a:p>
                  </a:txBody>
                  <a:tcPr marL="9525" marR="9525" marT="9525" marB="0" anchor="b"/>
                </a:tc>
                <a:tc>
                  <a:txBody>
                    <a:bodyPr/>
                    <a:lstStyle/>
                    <a:p>
                      <a:pPr algn="r" fontAlgn="b"/>
                      <a:r>
                        <a:rPr lang="da-DK" sz="1100" u="none" strike="noStrike" dirty="0" smtClean="0">
                          <a:effectLst/>
                          <a:latin typeface="+mn-lt"/>
                        </a:rPr>
                        <a:t>180</a:t>
                      </a:r>
                      <a:endParaRPr lang="da-DK" sz="1100" b="0" i="0" u="none" strike="noStrike" dirty="0">
                        <a:solidFill>
                          <a:schemeClr val="tx1"/>
                        </a:solidFill>
                        <a:effectLst/>
                        <a:latin typeface="+mn-lt"/>
                      </a:endParaRPr>
                    </a:p>
                  </a:txBody>
                  <a:tcPr marL="9525" marR="9525" marT="9525" marB="0" anchor="b">
                    <a:lnR>
                      <a:noFill/>
                    </a:lnR>
                  </a:tcPr>
                </a:tc>
                <a:tc>
                  <a:txBody>
                    <a:bodyPr/>
                    <a:lstStyle/>
                    <a:p>
                      <a:pPr algn="r" fontAlgn="b"/>
                      <a:endParaRPr lang="da-DK" sz="1100" b="0" i="0" u="none" strike="noStrike" dirty="0">
                        <a:solidFill>
                          <a:schemeClr val="tx1"/>
                        </a:solidFill>
                        <a:effectLst/>
                        <a:latin typeface="+mn-lt"/>
                      </a:endParaRPr>
                    </a:p>
                  </a:txBody>
                  <a:tcPr marL="9525" marR="9525" marT="9525" marB="0" anchor="b">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a-DK" sz="1100" b="0" i="0" u="none" strike="noStrike" dirty="0">
                          <a:solidFill>
                            <a:srgbClr val="000000"/>
                          </a:solidFill>
                          <a:effectLst/>
                          <a:latin typeface="+mn-lt"/>
                        </a:rPr>
                        <a:t>24,9%</a:t>
                      </a:r>
                    </a:p>
                  </a:txBody>
                  <a:tcPr marL="9525" marR="9525" marT="9525" marB="0" anchor="b">
                    <a:lnL>
                      <a:noFill/>
                    </a:lnL>
                  </a:tcPr>
                </a:tc>
                <a:tc>
                  <a:txBody>
                    <a:bodyPr/>
                    <a:lstStyle/>
                    <a:p>
                      <a:pPr algn="r" fontAlgn="b"/>
                      <a:r>
                        <a:rPr lang="da-DK" sz="1100" b="0" i="0" u="none" strike="noStrike">
                          <a:solidFill>
                            <a:srgbClr val="000000"/>
                          </a:solidFill>
                          <a:effectLst/>
                          <a:latin typeface="+mn-lt"/>
                        </a:rPr>
                        <a:t>9,5%</a:t>
                      </a:r>
                    </a:p>
                  </a:txBody>
                  <a:tcPr marL="9525" marR="9525" marT="9525" marB="0" anchor="b"/>
                </a:tc>
              </a:tr>
              <a:tr h="66660">
                <a:tc>
                  <a:txBody>
                    <a:bodyPr/>
                    <a:lstStyle/>
                    <a:p>
                      <a:pPr algn="l" fontAlgn="b"/>
                      <a:r>
                        <a:rPr lang="da-DK" sz="1100" u="none" strike="noStrike" dirty="0" smtClean="0">
                          <a:effectLst/>
                          <a:latin typeface="+mn-lt"/>
                        </a:rPr>
                        <a:t>Erhvervsuddannelser</a:t>
                      </a:r>
                      <a:endParaRPr lang="da-DK" sz="1100" b="0" i="0" u="none" strike="noStrike" dirty="0">
                        <a:solidFill>
                          <a:srgbClr val="000000"/>
                        </a:solidFill>
                        <a:effectLst/>
                        <a:latin typeface="+mn-lt"/>
                      </a:endParaRPr>
                    </a:p>
                  </a:txBody>
                  <a:tcPr marL="9525" marR="9525" marT="9525" marB="0" anchor="b"/>
                </a:tc>
                <a:tc>
                  <a:txBody>
                    <a:bodyPr/>
                    <a:lstStyle/>
                    <a:p>
                      <a:pPr algn="r" fontAlgn="b"/>
                      <a:r>
                        <a:rPr lang="da-DK" sz="1100" u="none" strike="noStrike" dirty="0" smtClean="0">
                          <a:effectLst/>
                          <a:latin typeface="+mn-lt"/>
                        </a:rPr>
                        <a:t>695</a:t>
                      </a:r>
                      <a:endParaRPr lang="da-DK" sz="1100" b="0" i="0" u="none" strike="noStrike" dirty="0">
                        <a:solidFill>
                          <a:schemeClr val="tx1"/>
                        </a:solidFill>
                        <a:effectLst/>
                        <a:latin typeface="+mn-lt"/>
                      </a:endParaRPr>
                    </a:p>
                  </a:txBody>
                  <a:tcPr marL="9525" marR="9525" marT="9525" marB="0" anchor="b"/>
                </a:tc>
                <a:tc>
                  <a:txBody>
                    <a:bodyPr/>
                    <a:lstStyle/>
                    <a:p>
                      <a:pPr algn="r" fontAlgn="b"/>
                      <a:r>
                        <a:rPr lang="da-DK" sz="1100" u="none" strike="noStrike" dirty="0" smtClean="0">
                          <a:effectLst/>
                          <a:latin typeface="+mn-lt"/>
                        </a:rPr>
                        <a:t>569</a:t>
                      </a:r>
                      <a:endParaRPr lang="da-DK" sz="1100" b="0" i="0" u="none" strike="noStrike" dirty="0">
                        <a:solidFill>
                          <a:schemeClr val="tx1"/>
                        </a:solidFill>
                        <a:effectLst/>
                        <a:latin typeface="+mn-lt"/>
                      </a:endParaRPr>
                    </a:p>
                  </a:txBody>
                  <a:tcPr marL="9525" marR="9525" marT="9525" marB="0" anchor="b">
                    <a:lnR>
                      <a:noFill/>
                    </a:lnR>
                  </a:tcPr>
                </a:tc>
                <a:tc>
                  <a:txBody>
                    <a:bodyPr/>
                    <a:lstStyle/>
                    <a:p>
                      <a:pPr algn="r" fontAlgn="b"/>
                      <a:endParaRPr lang="da-DK" sz="1100" b="0" i="0" u="none" strike="noStrike" dirty="0">
                        <a:solidFill>
                          <a:schemeClr val="tx1"/>
                        </a:solidFill>
                        <a:effectLst/>
                        <a:latin typeface="+mn-lt"/>
                      </a:endParaRPr>
                    </a:p>
                  </a:txBody>
                  <a:tcPr marL="9525" marR="9525" marT="9525" marB="0" anchor="b">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a-DK" sz="1100" b="0" i="0" u="none" strike="noStrike" dirty="0">
                          <a:solidFill>
                            <a:srgbClr val="000000"/>
                          </a:solidFill>
                          <a:effectLst/>
                          <a:latin typeface="+mn-lt"/>
                        </a:rPr>
                        <a:t>28,3%</a:t>
                      </a:r>
                    </a:p>
                  </a:txBody>
                  <a:tcPr marL="9525" marR="9525" marT="9525" marB="0" anchor="b">
                    <a:lnL>
                      <a:noFill/>
                    </a:lnL>
                  </a:tcPr>
                </a:tc>
                <a:tc>
                  <a:txBody>
                    <a:bodyPr/>
                    <a:lstStyle/>
                    <a:p>
                      <a:pPr algn="r" fontAlgn="b"/>
                      <a:r>
                        <a:rPr lang="da-DK" sz="1100" b="0" i="0" u="none" strike="noStrike">
                          <a:solidFill>
                            <a:srgbClr val="000000"/>
                          </a:solidFill>
                          <a:effectLst/>
                          <a:latin typeface="+mn-lt"/>
                        </a:rPr>
                        <a:t>30,1%</a:t>
                      </a:r>
                    </a:p>
                  </a:txBody>
                  <a:tcPr marL="9525" marR="9525" marT="9525" marB="0" anchor="b"/>
                </a:tc>
              </a:tr>
              <a:tr h="0">
                <a:tc>
                  <a:txBody>
                    <a:bodyPr/>
                    <a:lstStyle/>
                    <a:p>
                      <a:pPr algn="l" fontAlgn="b"/>
                      <a:r>
                        <a:rPr lang="da-DK" sz="1100" u="none" strike="noStrike" dirty="0" smtClean="0">
                          <a:effectLst/>
                          <a:latin typeface="+mn-lt"/>
                        </a:rPr>
                        <a:t>Kort og mellemlang videregående</a:t>
                      </a:r>
                      <a:endParaRPr lang="da-DK" sz="1100" b="0" i="0" u="none" strike="noStrike" dirty="0">
                        <a:solidFill>
                          <a:srgbClr val="000000"/>
                        </a:solidFill>
                        <a:effectLst/>
                        <a:latin typeface="+mn-lt"/>
                      </a:endParaRPr>
                    </a:p>
                  </a:txBody>
                  <a:tcPr marL="9525" marR="9525" marT="9525" marB="0" anchor="b"/>
                </a:tc>
                <a:tc>
                  <a:txBody>
                    <a:bodyPr/>
                    <a:lstStyle/>
                    <a:p>
                      <a:pPr algn="r" fontAlgn="b"/>
                      <a:r>
                        <a:rPr lang="da-DK" sz="1100" u="none" strike="noStrike" dirty="0" smtClean="0">
                          <a:effectLst/>
                          <a:latin typeface="+mn-lt"/>
                        </a:rPr>
                        <a:t>392</a:t>
                      </a:r>
                      <a:endParaRPr lang="da-DK" sz="1100" b="0" i="0" u="none" strike="noStrike" dirty="0">
                        <a:solidFill>
                          <a:schemeClr val="tx1"/>
                        </a:solidFill>
                        <a:effectLst/>
                        <a:latin typeface="+mn-lt"/>
                      </a:endParaRPr>
                    </a:p>
                  </a:txBody>
                  <a:tcPr marL="9525" marR="9525" marT="9525" marB="0" anchor="b"/>
                </a:tc>
                <a:tc>
                  <a:txBody>
                    <a:bodyPr/>
                    <a:lstStyle/>
                    <a:p>
                      <a:pPr algn="r" fontAlgn="b"/>
                      <a:r>
                        <a:rPr lang="da-DK" sz="1100" u="none" strike="noStrike" dirty="0" smtClean="0">
                          <a:effectLst/>
                          <a:latin typeface="+mn-lt"/>
                        </a:rPr>
                        <a:t>443</a:t>
                      </a:r>
                      <a:endParaRPr lang="da-DK" sz="1100" b="0" i="0" u="none" strike="noStrike" dirty="0">
                        <a:solidFill>
                          <a:schemeClr val="tx1"/>
                        </a:solidFill>
                        <a:effectLst/>
                        <a:latin typeface="+mn-lt"/>
                      </a:endParaRPr>
                    </a:p>
                  </a:txBody>
                  <a:tcPr marL="9525" marR="9525" marT="9525" marB="0" anchor="b">
                    <a:lnR>
                      <a:noFill/>
                    </a:lnR>
                  </a:tcPr>
                </a:tc>
                <a:tc>
                  <a:txBody>
                    <a:bodyPr/>
                    <a:lstStyle/>
                    <a:p>
                      <a:pPr algn="r" fontAlgn="b"/>
                      <a:endParaRPr lang="da-DK" sz="1100" b="0" i="0" u="none" strike="noStrike" dirty="0">
                        <a:solidFill>
                          <a:schemeClr val="tx1"/>
                        </a:solidFill>
                        <a:effectLst/>
                        <a:latin typeface="+mn-lt"/>
                      </a:endParaRPr>
                    </a:p>
                  </a:txBody>
                  <a:tcPr marL="9525" marR="9525" marT="9525" marB="0" anchor="b">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a-DK" sz="1100" b="0" i="0" u="none" strike="noStrike">
                          <a:solidFill>
                            <a:srgbClr val="000000"/>
                          </a:solidFill>
                          <a:effectLst/>
                          <a:latin typeface="+mn-lt"/>
                        </a:rPr>
                        <a:t>16,0%</a:t>
                      </a:r>
                    </a:p>
                  </a:txBody>
                  <a:tcPr marL="9525" marR="9525" marT="9525" marB="0" anchor="b">
                    <a:lnL>
                      <a:noFill/>
                    </a:lnL>
                  </a:tcPr>
                </a:tc>
                <a:tc>
                  <a:txBody>
                    <a:bodyPr/>
                    <a:lstStyle/>
                    <a:p>
                      <a:pPr algn="r" fontAlgn="b"/>
                      <a:r>
                        <a:rPr lang="da-DK" sz="1100" b="0" i="0" u="none" strike="noStrike" dirty="0">
                          <a:solidFill>
                            <a:srgbClr val="000000"/>
                          </a:solidFill>
                          <a:effectLst/>
                          <a:latin typeface="+mn-lt"/>
                        </a:rPr>
                        <a:t>23,4%</a:t>
                      </a:r>
                    </a:p>
                  </a:txBody>
                  <a:tcPr marL="9525" marR="9525" marT="9525" marB="0" anchor="b"/>
                </a:tc>
              </a:tr>
              <a:tr h="0">
                <a:tc>
                  <a:txBody>
                    <a:bodyPr/>
                    <a:lstStyle/>
                    <a:p>
                      <a:pPr algn="l" fontAlgn="b"/>
                      <a:r>
                        <a:rPr lang="da-DK" sz="1100" u="none" strike="noStrike" dirty="0" smtClean="0">
                          <a:effectLst/>
                          <a:latin typeface="+mn-lt"/>
                        </a:rPr>
                        <a:t>Lang videregående</a:t>
                      </a:r>
                      <a:endParaRPr lang="da-DK" sz="1100" b="0" i="0" u="none" strike="noStrike" dirty="0">
                        <a:solidFill>
                          <a:srgbClr val="000000"/>
                        </a:solidFill>
                        <a:effectLst/>
                        <a:latin typeface="+mn-lt"/>
                      </a:endParaRPr>
                    </a:p>
                  </a:txBody>
                  <a:tcPr marL="9525" marR="9525" marT="9525" marB="0" anchor="b"/>
                </a:tc>
                <a:tc>
                  <a:txBody>
                    <a:bodyPr/>
                    <a:lstStyle/>
                    <a:p>
                      <a:pPr algn="r" fontAlgn="b"/>
                      <a:r>
                        <a:rPr lang="da-DK" sz="1100" u="none" strike="noStrike" dirty="0" smtClean="0">
                          <a:effectLst/>
                          <a:latin typeface="+mn-lt"/>
                        </a:rPr>
                        <a:t>144</a:t>
                      </a:r>
                      <a:endParaRPr lang="da-DK" sz="1100" b="0" i="0" u="none" strike="noStrike" dirty="0">
                        <a:solidFill>
                          <a:schemeClr val="tx1"/>
                        </a:solidFill>
                        <a:effectLst/>
                        <a:latin typeface="+mn-lt"/>
                      </a:endParaRPr>
                    </a:p>
                  </a:txBody>
                  <a:tcPr marL="9525" marR="9525" marT="9525" marB="0" anchor="b"/>
                </a:tc>
                <a:tc>
                  <a:txBody>
                    <a:bodyPr/>
                    <a:lstStyle/>
                    <a:p>
                      <a:pPr algn="r" fontAlgn="b"/>
                      <a:r>
                        <a:rPr lang="da-DK" sz="1100" u="none" strike="noStrike" dirty="0" smtClean="0">
                          <a:effectLst/>
                          <a:latin typeface="+mn-lt"/>
                        </a:rPr>
                        <a:t>126</a:t>
                      </a:r>
                      <a:endParaRPr lang="da-DK" sz="1100" b="0" i="0" u="none" strike="noStrike" dirty="0">
                        <a:solidFill>
                          <a:schemeClr val="tx1"/>
                        </a:solidFill>
                        <a:effectLst/>
                        <a:latin typeface="+mn-lt"/>
                      </a:endParaRPr>
                    </a:p>
                  </a:txBody>
                  <a:tcPr marL="9525" marR="9525" marT="9525" marB="0" anchor="b">
                    <a:lnR>
                      <a:noFill/>
                    </a:lnR>
                  </a:tcPr>
                </a:tc>
                <a:tc>
                  <a:txBody>
                    <a:bodyPr/>
                    <a:lstStyle/>
                    <a:p>
                      <a:pPr algn="r" fontAlgn="b"/>
                      <a:endParaRPr lang="da-DK" sz="1100" b="0" i="0" u="none" strike="noStrike" dirty="0">
                        <a:solidFill>
                          <a:schemeClr val="tx1"/>
                        </a:solidFill>
                        <a:effectLst/>
                        <a:latin typeface="+mn-lt"/>
                      </a:endParaRPr>
                    </a:p>
                  </a:txBody>
                  <a:tcPr marL="9525" marR="9525" marT="9525" marB="0" anchor="b">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da-DK" sz="1100" b="0" i="0" u="none" strike="noStrike">
                          <a:solidFill>
                            <a:srgbClr val="000000"/>
                          </a:solidFill>
                          <a:effectLst/>
                          <a:latin typeface="+mn-lt"/>
                        </a:rPr>
                        <a:t>5,9%</a:t>
                      </a:r>
                    </a:p>
                  </a:txBody>
                  <a:tcPr marL="9525" marR="9525" marT="9525" marB="0" anchor="b">
                    <a:lnL>
                      <a:noFill/>
                    </a:lnL>
                  </a:tcPr>
                </a:tc>
                <a:tc>
                  <a:txBody>
                    <a:bodyPr/>
                    <a:lstStyle/>
                    <a:p>
                      <a:pPr algn="r" fontAlgn="b"/>
                      <a:r>
                        <a:rPr lang="da-DK" sz="1100" b="0" i="0" u="none" strike="noStrike" dirty="0">
                          <a:solidFill>
                            <a:srgbClr val="000000"/>
                          </a:solidFill>
                          <a:effectLst/>
                          <a:latin typeface="+mn-lt"/>
                        </a:rPr>
                        <a:t>6,7%</a:t>
                      </a:r>
                    </a:p>
                  </a:txBody>
                  <a:tcPr marL="9525" marR="9525" marT="9525" marB="0" anchor="b"/>
                </a:tc>
              </a:tr>
              <a:tr h="44931">
                <a:tc>
                  <a:txBody>
                    <a:bodyPr/>
                    <a:lstStyle/>
                    <a:p>
                      <a:pPr algn="l" fontAlgn="b"/>
                      <a:r>
                        <a:rPr lang="da-DK" sz="1100" u="none" strike="noStrike" dirty="0" smtClean="0">
                          <a:effectLst/>
                          <a:latin typeface="+mn-lt"/>
                        </a:rPr>
                        <a:t>Forsker</a:t>
                      </a:r>
                      <a:endParaRPr lang="da-DK" sz="1100" b="0" i="0" u="none" strike="noStrike" dirty="0">
                        <a:solidFill>
                          <a:srgbClr val="000000"/>
                        </a:solidFill>
                        <a:effectLst/>
                        <a:latin typeface="+mn-lt"/>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r" fontAlgn="b"/>
                      <a:r>
                        <a:rPr lang="da-DK" sz="1100" u="none" strike="noStrike" dirty="0" smtClean="0">
                          <a:effectLst/>
                          <a:latin typeface="+mn-lt"/>
                        </a:rPr>
                        <a:t>11</a:t>
                      </a:r>
                      <a:endParaRPr lang="da-DK" sz="1100" b="0" i="0" u="none" strike="noStrike" dirty="0">
                        <a:solidFill>
                          <a:schemeClr val="tx1"/>
                        </a:solidFill>
                        <a:effectLst/>
                        <a:latin typeface="+mn-lt"/>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r" fontAlgn="b"/>
                      <a:r>
                        <a:rPr lang="da-DK" sz="1100" u="none" strike="noStrike" dirty="0" smtClean="0">
                          <a:effectLst/>
                          <a:latin typeface="+mn-lt"/>
                        </a:rPr>
                        <a:t>7</a:t>
                      </a:r>
                      <a:endParaRPr lang="da-DK" sz="1100" b="0" i="0" u="none" strike="noStrike" dirty="0">
                        <a:solidFill>
                          <a:schemeClr val="tx1"/>
                        </a:solidFill>
                        <a:effectLst/>
                        <a:latin typeface="+mn-lt"/>
                      </a:endParaRPr>
                    </a:p>
                  </a:txBody>
                  <a:tcPr marL="9525" marR="9525" marT="9525" marB="0" anchor="b">
                    <a:lnR>
                      <a:noFill/>
                    </a:lnR>
                    <a:lnB w="12700" cap="flat" cmpd="sng" algn="ctr">
                      <a:solidFill>
                        <a:schemeClr val="tx1"/>
                      </a:solidFill>
                      <a:prstDash val="solid"/>
                      <a:round/>
                      <a:headEnd type="none" w="med" len="med"/>
                      <a:tailEnd type="none" w="med" len="med"/>
                    </a:lnB>
                  </a:tcPr>
                </a:tc>
                <a:tc>
                  <a:txBody>
                    <a:bodyPr/>
                    <a:lstStyle/>
                    <a:p>
                      <a:pPr algn="r" fontAlgn="b"/>
                      <a:endParaRPr lang="da-DK" sz="1100" b="0" i="0" u="none" strike="noStrike" dirty="0">
                        <a:solidFill>
                          <a:schemeClr val="tx1"/>
                        </a:solidFill>
                        <a:effectLst/>
                        <a:latin typeface="+mn-lt"/>
                      </a:endParaRPr>
                    </a:p>
                  </a:txBody>
                  <a:tcPr marL="9525" marR="9525" marT="9525" marB="0" anchor="b">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a-DK" sz="1100" b="0" i="0" u="none" strike="noStrike" dirty="0">
                          <a:solidFill>
                            <a:srgbClr val="000000"/>
                          </a:solidFill>
                          <a:effectLst/>
                          <a:latin typeface="+mn-lt"/>
                        </a:rPr>
                        <a:t>0,4%</a:t>
                      </a:r>
                    </a:p>
                  </a:txBody>
                  <a:tcPr marL="9525" marR="9525" marT="9525" marB="0" anchor="b">
                    <a:lnL>
                      <a:noFill/>
                    </a:lnL>
                    <a:lnB w="12700" cap="flat" cmpd="sng" algn="ctr">
                      <a:solidFill>
                        <a:schemeClr val="tx1"/>
                      </a:solidFill>
                      <a:prstDash val="solid"/>
                      <a:round/>
                      <a:headEnd type="none" w="med" len="med"/>
                      <a:tailEnd type="none" w="med" len="med"/>
                    </a:lnB>
                  </a:tcPr>
                </a:tc>
                <a:tc>
                  <a:txBody>
                    <a:bodyPr/>
                    <a:lstStyle/>
                    <a:p>
                      <a:pPr algn="r" fontAlgn="b"/>
                      <a:r>
                        <a:rPr lang="da-DK" sz="1100" b="0" i="0" u="none" strike="noStrike" dirty="0">
                          <a:solidFill>
                            <a:srgbClr val="000000"/>
                          </a:solidFill>
                          <a:effectLst/>
                          <a:latin typeface="+mn-lt"/>
                        </a:rPr>
                        <a:t>0,4%</a:t>
                      </a:r>
                    </a:p>
                  </a:txBody>
                  <a:tcPr marL="9525" marR="9525" marT="9525" marB="0" anchor="b">
                    <a:lnB w="12700" cap="flat" cmpd="sng" algn="ctr">
                      <a:solidFill>
                        <a:schemeClr val="tx1"/>
                      </a:solidFill>
                      <a:prstDash val="solid"/>
                      <a:round/>
                      <a:headEnd type="none" w="med" len="med"/>
                      <a:tailEnd type="none" w="med" len="med"/>
                    </a:lnB>
                  </a:tcPr>
                </a:tc>
              </a:tr>
              <a:tr h="44931">
                <a:tc>
                  <a:txBody>
                    <a:bodyPr/>
                    <a:lstStyle/>
                    <a:p>
                      <a:pPr algn="l" fontAlgn="b"/>
                      <a:r>
                        <a:rPr lang="da-DK" sz="1100" b="1" i="0" u="none" strike="noStrike" dirty="0" smtClean="0">
                          <a:solidFill>
                            <a:srgbClr val="000000"/>
                          </a:solidFill>
                          <a:effectLst/>
                          <a:latin typeface="+mn-lt"/>
                        </a:rPr>
                        <a:t>Total</a:t>
                      </a:r>
                      <a:endParaRPr lang="da-DK" sz="1100" b="1" i="0" u="none" strike="noStrike" dirty="0">
                        <a:solidFill>
                          <a:srgbClr val="000000"/>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da-DK" sz="1100" b="1" i="0" u="none" strike="noStrike" dirty="0" smtClean="0">
                          <a:solidFill>
                            <a:schemeClr val="tx1"/>
                          </a:solidFill>
                          <a:effectLst/>
                          <a:latin typeface="+mn-lt"/>
                        </a:rPr>
                        <a:t>2.452</a:t>
                      </a:r>
                      <a:endParaRPr lang="da-DK" sz="1100" b="1" i="0" u="none" strike="noStrike" dirty="0">
                        <a:solidFill>
                          <a:schemeClr val="tx1"/>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da-DK" sz="1100" b="1" i="0" u="none" strike="noStrike" dirty="0" smtClean="0">
                          <a:solidFill>
                            <a:schemeClr val="tx1"/>
                          </a:solidFill>
                          <a:effectLst/>
                          <a:latin typeface="+mn-lt"/>
                        </a:rPr>
                        <a:t>1.891</a:t>
                      </a:r>
                      <a:endParaRPr lang="da-DK" sz="1100" b="1" i="0" u="none" strike="noStrike" dirty="0">
                        <a:solidFill>
                          <a:schemeClr val="tx1"/>
                        </a:solidFill>
                        <a:effectLst/>
                        <a:latin typeface="+mn-lt"/>
                      </a:endParaRPr>
                    </a:p>
                  </a:txBody>
                  <a:tcPr marL="9525" marR="9525" marT="9525" marB="0" anchor="b">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da-DK" sz="1100" b="1" i="0" u="none" strike="noStrike" dirty="0">
                        <a:solidFill>
                          <a:schemeClr val="tx1"/>
                        </a:solidFill>
                        <a:effectLst/>
                        <a:latin typeface="+mn-lt"/>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da-DK" sz="1100" b="1" i="0" u="none" strike="noStrike" dirty="0" smtClean="0">
                          <a:solidFill>
                            <a:schemeClr val="tx1"/>
                          </a:solidFill>
                          <a:effectLst/>
                          <a:latin typeface="+mn-lt"/>
                        </a:rPr>
                        <a:t>100%</a:t>
                      </a:r>
                      <a:endParaRPr lang="da-DK" sz="1100" b="1" i="0" u="none" strike="noStrike" dirty="0">
                        <a:solidFill>
                          <a:schemeClr val="tx1"/>
                        </a:solidFill>
                        <a:effectLst/>
                        <a:latin typeface="+mn-lt"/>
                      </a:endParaRPr>
                    </a:p>
                  </a:txBody>
                  <a:tcPr marL="9525" marR="9525" marT="9525" marB="0" anchor="b">
                    <a:lnL>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da-DK" sz="1100" b="1" i="0" u="none" strike="noStrike" dirty="0" smtClean="0">
                          <a:solidFill>
                            <a:schemeClr val="tx1"/>
                          </a:solidFill>
                          <a:effectLst/>
                          <a:latin typeface="+mn-lt"/>
                        </a:rPr>
                        <a:t>100%</a:t>
                      </a:r>
                      <a:endParaRPr lang="da-DK" sz="1100" b="1" i="0" u="none" strike="noStrike" dirty="0">
                        <a:solidFill>
                          <a:schemeClr val="tx1"/>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931">
                <a:tc gridSpan="6">
                  <a:txBody>
                    <a:bodyPr/>
                    <a:lstStyle/>
                    <a:p>
                      <a:pPr marL="447675" indent="-447675" algn="l" fontAlgn="b"/>
                      <a:r>
                        <a:rPr lang="da-DK" sz="800" b="0" i="0" u="none" strike="noStrike" dirty="0" smtClean="0">
                          <a:solidFill>
                            <a:srgbClr val="000000"/>
                          </a:solidFill>
                          <a:effectLst/>
                          <a:latin typeface="+mn-lt"/>
                        </a:rPr>
                        <a:t>Kilde:</a:t>
                      </a:r>
                      <a:r>
                        <a:rPr lang="da-DK" sz="800" b="0" i="0" u="none" strike="noStrike" baseline="0" dirty="0" smtClean="0">
                          <a:solidFill>
                            <a:srgbClr val="000000"/>
                          </a:solidFill>
                          <a:effectLst/>
                          <a:latin typeface="+mn-lt"/>
                        </a:rPr>
                        <a:t>  Danmarks Statistik, KRHFU1: Befolkningens højeste fuldførte uddannelse (15-69 år) efter område, herkomst, uddannelse alder og køn</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r" fontAlgn="b"/>
                      <a:endParaRPr lang="da-DK" sz="1100" b="0" i="0" u="none" strike="noStrike" dirty="0">
                        <a:solidFill>
                          <a:schemeClr val="tx1"/>
                        </a:solidFill>
                        <a:effectLst/>
                        <a:latin typeface="Calibri"/>
                      </a:endParaRPr>
                    </a:p>
                  </a:txBody>
                  <a:tcPr marL="9525" marR="9525" marT="9525" marB="0" anchor="b">
                    <a:noFill/>
                  </a:tcPr>
                </a:tc>
                <a:tc hMerge="1">
                  <a:txBody>
                    <a:bodyPr/>
                    <a:lstStyle/>
                    <a:p>
                      <a:pPr algn="r" fontAlgn="b"/>
                      <a:endParaRPr lang="da-DK" sz="1100" b="0" i="0" u="none" strike="noStrike" dirty="0">
                        <a:solidFill>
                          <a:schemeClr val="tx1"/>
                        </a:solidFill>
                        <a:effectLst/>
                        <a:latin typeface="Calibri"/>
                      </a:endParaRPr>
                    </a:p>
                  </a:txBody>
                  <a:tcPr marL="9525" marR="9525" marT="9525" marB="0" anchor="b">
                    <a:noFill/>
                  </a:tcPr>
                </a:tc>
                <a:tc hMerge="1">
                  <a:txBody>
                    <a:bodyPr/>
                    <a:lstStyle/>
                    <a:p>
                      <a:pPr marL="447675" indent="-447675" algn="l" fontAlgn="b"/>
                      <a:endParaRPr lang="da-DK" sz="1100" b="0" i="0" u="none" strike="noStrike" baseline="0" dirty="0" smtClean="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447675" indent="-447675" algn="l" fontAlgn="b"/>
                      <a:endParaRPr lang="da-DK" sz="1100" b="0" i="0" u="none" strike="noStrike" baseline="0" dirty="0" smtClean="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447675" indent="-447675" algn="l" fontAlgn="b"/>
                      <a:endParaRPr lang="da-DK" sz="1100" b="0" i="0" u="none" strike="noStrike" baseline="0" dirty="0" smtClean="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7</a:t>
            </a:fld>
            <a:endParaRPr lang="da-DK"/>
          </a:p>
        </p:txBody>
      </p:sp>
      <p:sp>
        <p:nvSpPr>
          <p:cNvPr id="7" name="Vinkel 6"/>
          <p:cNvSpPr/>
          <p:nvPr/>
        </p:nvSpPr>
        <p:spPr bwMode="auto">
          <a:xfrm rot="5400000">
            <a:off x="4319972" y="296652"/>
            <a:ext cx="432048" cy="7272808"/>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8" name="Rektangel 7"/>
          <p:cNvSpPr/>
          <p:nvPr/>
        </p:nvSpPr>
        <p:spPr bwMode="auto">
          <a:xfrm>
            <a:off x="899592" y="4293096"/>
            <a:ext cx="7272808" cy="1872208"/>
          </a:xfrm>
          <a:prstGeom prst="rect">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2000" tIns="54000" rIns="72000" bIns="54000" numCol="1" rtlCol="0" anchor="t" anchorCtr="0" compatLnSpc="1">
            <a:prstTxWarp prst="textNoShape">
              <a:avLst/>
            </a:prstTxWarp>
          </a:bodyPr>
          <a:lstStyle/>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400" dirty="0" smtClean="0">
                <a:latin typeface="Verdana" pitchFamily="34" charset="0"/>
              </a:rPr>
              <a:t>Flere kvinder end mænd går i grundskolen</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da-DK" sz="1400" b="0" i="0" u="none" strike="noStrike" cap="none" normalizeH="0" baseline="0" dirty="0" smtClean="0">
                <a:ln>
                  <a:noFill/>
                </a:ln>
                <a:effectLst/>
                <a:latin typeface="Verdana" pitchFamily="34" charset="0"/>
              </a:rPr>
              <a:t>Der</a:t>
            </a:r>
            <a:r>
              <a:rPr kumimoji="0" lang="da-DK" sz="1400" b="0" i="0" u="none" strike="noStrike" cap="none" normalizeH="0" dirty="0" smtClean="0">
                <a:ln>
                  <a:noFill/>
                </a:ln>
                <a:effectLst/>
                <a:latin typeface="Verdana" pitchFamily="34" charset="0"/>
              </a:rPr>
              <a:t> er flest mænd der </a:t>
            </a:r>
            <a:r>
              <a:rPr lang="da-DK" sz="1400" dirty="0" smtClean="0">
                <a:latin typeface="Verdana" pitchFamily="34" charset="0"/>
              </a:rPr>
              <a:t>kun</a:t>
            </a:r>
            <a:r>
              <a:rPr kumimoji="0" lang="da-DK" sz="1400" b="0" i="0" u="none" strike="noStrike" cap="none" normalizeH="0" dirty="0" smtClean="0">
                <a:ln>
                  <a:noFill/>
                </a:ln>
                <a:effectLst/>
                <a:latin typeface="Verdana" pitchFamily="34" charset="0"/>
              </a:rPr>
              <a:t> færdiggør grundskolen</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da-DK" sz="1400" b="0" i="0" u="none" strike="noStrike" cap="none" normalizeH="0" baseline="0" dirty="0" smtClean="0">
                <a:ln>
                  <a:noFill/>
                </a:ln>
                <a:effectLst/>
                <a:latin typeface="Verdana" pitchFamily="34" charset="0"/>
              </a:rPr>
              <a:t>Der</a:t>
            </a:r>
            <a:r>
              <a:rPr kumimoji="0" lang="da-DK" sz="1400" b="0" i="0" u="none" strike="noStrike" cap="none" normalizeH="0" dirty="0" smtClean="0">
                <a:ln>
                  <a:noFill/>
                </a:ln>
                <a:effectLst/>
                <a:latin typeface="Verdana" pitchFamily="34" charset="0"/>
              </a:rPr>
              <a:t> er flest kvinder med en lang videregående uddannelse</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400" dirty="0" smtClean="0">
                <a:latin typeface="Verdana" pitchFamily="34" charset="0"/>
              </a:rPr>
              <a:t>Når du møder en mand er det mere sandsynligt at han har en videregående uddannelse end hvis det var en kvinde</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da-DK" sz="1400" b="0" i="0" u="none" strike="noStrike" cap="none" normalizeH="0" dirty="0" smtClean="0">
                <a:ln>
                  <a:noFill/>
                </a:ln>
                <a:effectLst/>
                <a:latin typeface="Verdana" pitchFamily="34" charset="0"/>
              </a:rPr>
              <a:t>…</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400" dirty="0" smtClean="0">
                <a:latin typeface="Verdana" pitchFamily="34" charset="0"/>
              </a:rPr>
              <a:t>…</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da-DK" sz="1400" b="0" i="0" u="none" strike="noStrike" cap="none" normalizeH="0" dirty="0" smtClean="0">
                <a:ln>
                  <a:noFill/>
                </a:ln>
                <a:effectLst/>
                <a:latin typeface="Verdana" pitchFamily="34" charset="0"/>
              </a:rPr>
              <a:t>…</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da-DK" sz="1400" b="0" i="0" u="none" strike="noStrike" cap="none" normalizeH="0" baseline="0" dirty="0" smtClean="0">
              <a:ln>
                <a:noFill/>
              </a:ln>
              <a:effectLst/>
              <a:latin typeface="Verdana" pitchFamily="34" charset="0"/>
            </a:endParaRPr>
          </a:p>
        </p:txBody>
      </p:sp>
    </p:spTree>
    <p:extLst>
      <p:ext uri="{BB962C8B-B14F-4D97-AF65-F5344CB8AC3E}">
        <p14:creationId xmlns:p14="http://schemas.microsoft.com/office/powerpoint/2010/main" val="3522792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2"/>
            </p:custDataLst>
            <p:extLst>
              <p:ext uri="{D42A27DB-BD31-4B8C-83A1-F6EECF244321}">
                <p14:modId xmlns:p14="http://schemas.microsoft.com/office/powerpoint/2010/main" val="1266886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519" name="think-cell Slide" r:id="rId5" imgW="360" imgH="360" progId="TCLayout.ActiveDocument.1">
                  <p:embed/>
                </p:oleObj>
              </mc:Choice>
              <mc:Fallback>
                <p:oleObj name="think-cell Slide" r:id="rId5" imgW="360" imgH="360" progId="TCLayout.ActiveDocument.1">
                  <p:embed/>
                  <p:pic>
                    <p:nvPicPr>
                      <p:cNvPr id="0" name="Picture 18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el 1"/>
          <p:cNvSpPr>
            <a:spLocks noGrp="1"/>
          </p:cNvSpPr>
          <p:nvPr>
            <p:ph type="title"/>
          </p:nvPr>
        </p:nvSpPr>
        <p:spPr/>
        <p:txBody>
          <a:bodyPr/>
          <a:lstStyle/>
          <a:p>
            <a:r>
              <a:rPr lang="da-DK" dirty="0" smtClean="0"/>
              <a:t>Typen af diagram skal understøtte dit budskab</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8</a:t>
            </a:fld>
            <a:endParaRPr lang="da-DK"/>
          </a:p>
        </p:txBody>
      </p:sp>
      <p:graphicFrame>
        <p:nvGraphicFramePr>
          <p:cNvPr id="4" name="Diagram 3"/>
          <p:cNvGraphicFramePr/>
          <p:nvPr>
            <p:extLst>
              <p:ext uri="{D42A27DB-BD31-4B8C-83A1-F6EECF244321}">
                <p14:modId xmlns:p14="http://schemas.microsoft.com/office/powerpoint/2010/main" val="640984346"/>
              </p:ext>
            </p:extLst>
          </p:nvPr>
        </p:nvGraphicFramePr>
        <p:xfrm>
          <a:off x="1346189" y="2074938"/>
          <a:ext cx="6762317" cy="203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Oval billedforklaring 10"/>
          <p:cNvSpPr/>
          <p:nvPr/>
        </p:nvSpPr>
        <p:spPr bwMode="auto">
          <a:xfrm>
            <a:off x="1391557" y="3803130"/>
            <a:ext cx="1872208" cy="1224136"/>
          </a:xfrm>
          <a:prstGeom prst="wedgeEllipseCallout">
            <a:avLst>
              <a:gd name="adj1" fmla="val -37113"/>
              <a:gd name="adj2" fmla="val 69204"/>
            </a:avLst>
          </a:prstGeom>
          <a:solidFill>
            <a:schemeClr val="bg1">
              <a:lumMod val="50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 … … … </a:t>
            </a:r>
          </a:p>
          <a:p>
            <a:pPr algn="ctr" fontAlgn="base">
              <a:spcBef>
                <a:spcPct val="0"/>
              </a:spcBef>
              <a:spcAft>
                <a:spcPct val="0"/>
              </a:spcAft>
            </a:pPr>
            <a:r>
              <a:rPr kumimoji="0" lang="da-DK" sz="1900" b="0" i="0" u="none" strike="noStrike" cap="none" normalizeH="0" baseline="0" dirty="0" smtClean="0">
                <a:ln>
                  <a:noFill/>
                </a:ln>
                <a:solidFill>
                  <a:schemeClr val="bg1"/>
                </a:solidFill>
                <a:effectLst/>
                <a:latin typeface="Verdana" pitchFamily="34" charset="0"/>
              </a:rPr>
              <a:t>… … … … </a:t>
            </a:r>
          </a:p>
          <a:p>
            <a:pPr algn="ctr" fontAlgn="base">
              <a:spcBef>
                <a:spcPct val="0"/>
              </a:spcBef>
              <a:spcAft>
                <a:spcPct val="0"/>
              </a:spcAft>
            </a:pPr>
            <a:endParaRPr kumimoji="0" lang="da-DK" sz="1900" b="0" i="0" u="none" strike="noStrike" cap="none" normalizeH="0" baseline="0" dirty="0" smtClean="0">
              <a:ln>
                <a:noFill/>
              </a:ln>
              <a:solidFill>
                <a:schemeClr val="bg1"/>
              </a:solidFill>
              <a:effectLst/>
              <a:latin typeface="Verdana" pitchFamily="34" charset="0"/>
            </a:endParaRPr>
          </a:p>
        </p:txBody>
      </p:sp>
      <p:pic>
        <p:nvPicPr>
          <p:cNvPr id="9219" name="Picture 3"/>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084168" y="3833218"/>
            <a:ext cx="1258531" cy="13239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2" descr="Choose Chart Typ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85543" y="3903122"/>
            <a:ext cx="1368152" cy="1024152"/>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988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813302" cy="762000"/>
          </a:xfrm>
        </p:spPr>
        <p:txBody>
          <a:bodyPr/>
          <a:lstStyle/>
          <a:p>
            <a:r>
              <a:rPr lang="da-DK" dirty="0" smtClean="0"/>
              <a:t>Der er mange diagrammer at vælge imellem…</a:t>
            </a:r>
            <a:endParaRPr lang="da-DK"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9</a:t>
            </a:fld>
            <a:endParaRPr lang="da-DK"/>
          </a:p>
        </p:txBody>
      </p:sp>
      <p:pic>
        <p:nvPicPr>
          <p:cNvPr id="17410" name="Picture 2" descr="Choose Chart Ty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556792"/>
            <a:ext cx="6025138" cy="4510215"/>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kstfelt 6"/>
          <p:cNvSpPr txBox="1"/>
          <p:nvPr/>
        </p:nvSpPr>
        <p:spPr>
          <a:xfrm>
            <a:off x="3540354" y="6240585"/>
            <a:ext cx="3960440" cy="169277"/>
          </a:xfrm>
          <a:prstGeom prst="rect">
            <a:avLst/>
          </a:prstGeom>
          <a:noFill/>
        </p:spPr>
        <p:txBody>
          <a:bodyPr wrap="square" lIns="0" tIns="0" rIns="0" bIns="0" rtlCol="0">
            <a:spAutoFit/>
          </a:bodyPr>
          <a:lstStyle/>
          <a:p>
            <a:r>
              <a:rPr lang="da-DK" sz="1100" dirty="0" smtClean="0"/>
              <a:t>(og dette er kun et lille udvalg)</a:t>
            </a:r>
            <a:endParaRPr lang="da-DK" sz="1100" kern="1200" dirty="0" smtClean="0">
              <a:solidFill>
                <a:schemeClr val="tx1"/>
              </a:solidFill>
            </a:endParaRPr>
          </a:p>
        </p:txBody>
      </p:sp>
    </p:spTree>
    <p:extLst>
      <p:ext uri="{BB962C8B-B14F-4D97-AF65-F5344CB8AC3E}">
        <p14:creationId xmlns:p14="http://schemas.microsoft.com/office/powerpoint/2010/main" val="295875676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2229&quot;/&gt;&lt;CPresentation id=&quot;1&quot;&gt;&lt;m_precDefaultNumber&gt;&lt;m_chMinusSymbol&gt;-&lt;/m_chMinusSymbol&gt;&lt;m_chDecimalSymbol17909&gt;,&lt;/m_chDecimalSymbol17909&gt;&lt;m_nGroupingDigits17909 val=&quot;3&quot;/&gt;&lt;m_chGroupingSymbol17909&gt;.&lt;/m_chGroupingSymbol17909&gt;&lt;/m_precDefaultNumber&gt;&lt;m_precDefaultPercen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strFormatTime&gt;%d-%m-%Y&lt;/m_strFormatTime&gt;&lt;/m_precDefaultDate&gt;&lt;m_precDefaultYear/&gt;&lt;m_precDefaultQuarter/&gt;&lt;m_precDefaultMonth/&gt;&lt;m_precDefaultWeek/&gt;&lt;m_precDefaultDay/&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x9S04Gk.uk6g_WCjlw5up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WPp29dSNZUSqtBClJ1I8vA"/>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nYLLP7DGs0CrymR3mbcec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4VVdOygGF0Wcr57vHhBFH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npgfOJFQOE.h61DVv.v_M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WUFxabVxW0mIJV591MNaz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gqyhpiQi9kqtZHBAgXJfF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rhWGigJEqUe4ktsPtQERS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JQwA.ZqEFkq2PwwR4T7RM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B6B4X6gxGkGGHLbrp9I2J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GceLCmdz1kmQIfmEjHRFz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oRH8GHtsN02ba4Aq5WqV.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ATLDaqJ0l0q_RpbqH.Fqc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ox0rwmdN9kK2DjH0cchWf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R6jrMWJC2EuKgTzjpHLCu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q_4ykK6aJ0iwC6rGmQmMO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lscEhIhtOkyN_aJlrzLlS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6g7.PAU7RU.IzhcRkTRJg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1B67whesIEuboYc9jagzX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dybP8sw3EyhpcMWAnYm6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vl2Jk3ITxkCLSh3GgLRje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EqKNQAlWQEiz1apGUmcvw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qlrZS_bFfkiDYxWxwe7zc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bUqHsTP2qkadVTsSNL3TG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TZfbeEAWT0KtOhZ9DIXLf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Env3Wf5.f0uGu7Sw0t029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inX_eA5NA0e9hKMPRejYC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JYA1PzhWUmSi1Q_AMxcW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V.iehA0dS06zoJW8o9AU0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ygKdlQgrVk.k3X_JEcLYLg"/>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DNMlPI.TqEiMh5H1.KnX1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ZoLhcNtgXUy3qMnI_6Ihx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47_mWwcqk.710MGe7Etj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QeQimmk9.E28anA38bT5M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spuV4uMK9ke824TBEMvAo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YtOLbRtakUqDRv7ikol0v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lXaz9qfAaEGFjmf2VUCIr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TorfNnjCLkWhiDx_lKEWI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qCSmodOKXECSdWBiIqS8K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DXGsEwFINESkLLjyS.uY1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_cYxX5.eek.uRBsEoU_6j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B0QDClQcwkSATCNqN1Uwc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61xzxdVgDkGlzBygsMNtF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X.AzztIW8kW8GQYhmZ5THQ"/>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lwUqHv9eukSE1WwLi50yN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Zcv7x2kk70iwzeM9TjHIx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tsboGO_2rkCF462dnx6SM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jUfHQ40WCU2isgB3z2kgI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PACQE_iEHUeZ9NkR65X8B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5vwy4.oek0eng1c7kMkXI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DaNmYNXj4k.pMFuKZjdvD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lNhE0Y8M7kSlg52jApPiZ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1S93boNEqkKlyXbetw4Oe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im42yQ_Kt0mhSK4SpQVPD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injdZX_BVUKmMjre.i1Rf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1_Yo9OSKNUWb8aat_e.Sj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G6D_zkef.Eax_9cEFh.CA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2AHj3L_mUqWmLNSQDsDU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nQTWi49w10ueon43KaNPh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PIefjW.ApE2mz5zp18P8c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VXiIPk7Bqkey3xWVQc3tq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26RTfPTVpkyDtLbdqupyg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dWxIIHk7okytRvhIRd8Zv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0WQfjYThVkWE_XTYoXVCg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_7ePvmQJ6EuYMu5LkX1yP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ClrlhsxX9UuX7pqUVJO_D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mYBIisHVUk..D6PFX2mGF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y8WhitidzEWtpOE9ovrq3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gJGkDGRxjEuFNjX_1LQkC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Ys8JB288vE.Ml2kaQ0HX0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JFcDG9_cGkCjFIi.iX8Uk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k_u4Mc9SA0KZ3xqoB_ptC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ldE0m6drUk2G9CF.nlsXK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oqfXgbR0f06NvaX.ZaZHd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jz7ytNubZ0Spm3PlGBUjV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mSxBt7o4xkSnclF30YL3L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lGtzjKZMUiypF32wSGBW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urkjdF_NVEaebNWRNO.oS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5Gc8HMMnXUSSG4u5cG8kRg"/>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SBMxCk5tS0yMy9bbijhwo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nQTWi49w10ueon43KaNPh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_7VLSmrfy0GSVkSl.aaYPQ"/>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jmS.Slc2iUyvbYG.zqbe3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y4bDyoDrxkKfKaRaSfJs.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w5LEzF5MLkagv0XUNQMPO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VHXu4nlMg0i6lYjkqnESpQ"/>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WlC.5iwtYUqVC1hpUjM7X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UdzJ9kbIiUWbl9GTDy6Ks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iKh4dvbfT0W87oH9o4Gzw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XheyYRHigEiHUIIAcA.2l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gEf9OCiXD0KWUp28HKfgc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LbR1PrnqSkyQzTRGbAy6Z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OohPcGmCBkmFIMivL132R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FmUPbxARFEufV4RP5bR1m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MJycrAy9.EaOoEyqkPTjQ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2okgnuKqB02Yz0sZ1cI5v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8941p5xU9k6GABdvt6vT8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FnY6Lpxo6kOJ2CuBQe5FU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Qdc29fAwB0awciIofMBfL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Vq.FO6HTNUyRey_asFDhy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p5pwbJ7Mvk6wmlLc3zSjF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Cfs1HN_MbEazUqhF984CJ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u0tVJw2DVUCYwAImgz2Xu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CuBFMV59lE.dfuosH7skf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7a5MKhzPXk.DjTbNItj43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7mos8HFYqEq0nuu6CqqtE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za0dryLaeUql7jsC.QRBV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6gDGsG50mLJahuc2BQv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k6fq0.9oYUSe2Xzi.Tyqw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NbGnykJzT0SoVDx5bJOW_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F5AXktRiJUO4m.yA8JJ1N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1xCLDWv1EqIIH2jW3g7c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j8TXdE2SVU2a5hFOy.uB_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DqaAL35jT0yb5GhPP7oLE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1h.xS47bnUuW0lGcrmk3n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a8Nj9bV04U6wH_uF8JoJf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xu2KXf4.oEClR9BPgC0yf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Eq6KjktPNkK1EW8QGjJJr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PEvefjoq7kSfeDL1cWN0j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0xKADk2GO0e0WfDW.cQZm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g8Cqt0upCEmCBfaxEQNXr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A0dYW6zfIEiDt1wVDMiq2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NbUZFLM_KESmiFNh6Rqb9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s9dQ2lIODkO1UJdbenYYY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aQY6.bstGkiL4Je7aUUNI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9volnTCHxk.OrnC0la0Wj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wkuJdwL.kuw2uO8zMDg3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E.D9OLH16Emcny6J46sd6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l8AVRTo_a0Ks04LcXhqaO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jVGo5q4K5EWwUwrWN7up_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TpB4GABdU0yZymMOX03zm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t8XCMhEONkyl.4LBJMD1v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7Mkxc.k0kqYmRS3Yzcsl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X.ehntNxbkCgEbvcUFi7d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OLxDuPVabk6CW9VzsOq3o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M_LKWEEi60yxsvOctZ4LH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ez3JvQfeKUW6DGPkSukzW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IIcDifoMrEOLS8tI_UNo2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Un_hae2YhE6GuT..dUqDU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auuT47f8UEG0Jw2L6r6Dm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jJi7mOeCl0SeRTDBYOVCL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tec8AFNxbUukwSAfCyzcM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nNXMcJcE0Gh3qMva7prO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ZqgD98ZUsU.cefn63cbPh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EaT6PRAtmkeaygYt6dc5Y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9zrbZYsskkysKjk28Bp4F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lKRJ8fRbIEy9AZ_.Tq95j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ATSMVNMkGkCsh1Gn6bfUn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gWjCZqEKGEujiwlTALC4z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lZw8ZqAYOEywdWKgqdOyR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GRdydC8qHUy9Flk.m3wvX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ruIh4.Jx402MfYeGMPJ6B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Oj9JJqnA_0KY8q1QJ4z3n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Dcbtc63ol0mvEuoU8s5f4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gwEeXi7cykizr0_rK4o3E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FZz1cTKnKkqHU_i8OdvNp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jbpsdMsOok2Xp.zV5GrUv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5jvH2.Xe5Eam8kpVNRMAp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GPHnjP0UJ0qzZFZuHc.Xf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ktKr0p3qhUaFUlOanvQjy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xRVa7VnGEWP1QQbCbo5Y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RxTO2KwDo0SxmU3I2aNvx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Kk0zvnhOuEWz.ajLj3jTG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OQLJmyzRHkKq6ac3Mfr54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G30UzT6vw0.JSFJBp9sr0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RDRl9CBIXECyZXe75wvFE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wL.T7Ow2EquDnL7GF2QFQ"/>
</p:tagLst>
</file>

<file path=ppt/theme/theme1.xml><?xml version="1.0" encoding="utf-8"?>
<a:theme xmlns:a="http://schemas.openxmlformats.org/drawingml/2006/main" name="1_Default Theme">
  <a:themeElements>
    <a:clrScheme name="07 Blå">
      <a:dk1>
        <a:srgbClr val="000000"/>
      </a:dk1>
      <a:lt1>
        <a:srgbClr val="FFFFFF"/>
      </a:lt1>
      <a:dk2>
        <a:srgbClr val="266BAF"/>
      </a:dk2>
      <a:lt2>
        <a:srgbClr val="A8C4DF"/>
      </a:lt2>
      <a:accent1>
        <a:srgbClr val="90979B"/>
      </a:accent1>
      <a:accent2>
        <a:srgbClr val="66ADD3"/>
      </a:accent2>
      <a:accent3>
        <a:srgbClr val="C83A3A"/>
      </a:accent3>
      <a:accent4>
        <a:srgbClr val="FBCF3E"/>
      </a:accent4>
      <a:accent5>
        <a:srgbClr val="7FA745"/>
      </a:accent5>
      <a:accent6>
        <a:srgbClr val="A25790"/>
      </a:accent6>
      <a:hlink>
        <a:srgbClr val="266BAF"/>
      </a:hlink>
      <a:folHlink>
        <a:srgbClr val="6F6093"/>
      </a:folHlink>
    </a:clrScheme>
    <a:fontScheme name="Verdana">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6350" cap="flat" cmpd="sng" algn="ctr">
          <a:noFill/>
          <a:prstDash val="solid"/>
          <a:round/>
          <a:headEnd type="none" w="med" len="med"/>
          <a:tailEnd type="none" w="med" len="med"/>
        </a:ln>
        <a:effectLst/>
      </a:spPr>
      <a:bodyPr vert="horz" wrap="square" lIns="72000" tIns="54000" rIns="72000" bIns="54000" numCol="1" rtlCol="0"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900" b="0" i="0" u="none" strike="noStrike" cap="none" normalizeH="0" baseline="0" dirty="0" err="1" smtClean="0">
            <a:ln>
              <a:noFill/>
            </a:ln>
            <a:solidFill>
              <a:schemeClr val="bg1"/>
            </a:solidFill>
            <a:effectLst/>
            <a:latin typeface="Verdana" pitchFamily="34" charset="0"/>
          </a:defRPr>
        </a:defPPr>
      </a:lstStyle>
    </a:spDef>
    <a:lnDef>
      <a:spPr bwMode="auto">
        <a:solidFill>
          <a:schemeClr val="accent2"/>
        </a:solidFill>
        <a:ln w="6350"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defRPr dirty="0" err="1" smtClean="0"/>
        </a:defPPr>
      </a:lstStyle>
    </a:txDef>
  </a:objectDefaults>
  <a:extraClrSchemeLst>
    <a:extraClrScheme>
      <a:clrScheme name="TDC Erhverv Green 1">
        <a:dk1>
          <a:srgbClr val="000000"/>
        </a:dk1>
        <a:lt1>
          <a:srgbClr val="FFFFFF"/>
        </a:lt1>
        <a:dk2>
          <a:srgbClr val="6F6093"/>
        </a:dk2>
        <a:lt2>
          <a:srgbClr val="7FA745"/>
        </a:lt2>
        <a:accent1>
          <a:srgbClr val="90979B"/>
        </a:accent1>
        <a:accent2>
          <a:srgbClr val="66ADD3"/>
        </a:accent2>
        <a:accent3>
          <a:srgbClr val="FFFFFF"/>
        </a:accent3>
        <a:accent4>
          <a:srgbClr val="000000"/>
        </a:accent4>
        <a:accent5>
          <a:srgbClr val="C6C9CB"/>
        </a:accent5>
        <a:accent6>
          <a:srgbClr val="5C9CBF"/>
        </a:accent6>
        <a:hlink>
          <a:srgbClr val="C83A3A"/>
        </a:hlink>
        <a:folHlink>
          <a:srgbClr val="FBCF3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539AA401ECD14689DC6CCFD79A5D98" ma:contentTypeVersion="0" ma:contentTypeDescription="Create a new document." ma:contentTypeScope="" ma:versionID="fb23df2185776c20debe62442ce71341">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B1124D-8A3A-425D-91C3-B88E4F9A9E23}">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B70BA49-B55F-4DBD-9088-5D25ABFEC4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905AB291-3545-404F-BC17-5DF76B03DA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SLIDE DUMP ENDELIG</Template>
  <TotalTime>5072</TotalTime>
  <Words>6718</Words>
  <Application>Microsoft Office PowerPoint</Application>
  <PresentationFormat>Skærmshow (4:3)</PresentationFormat>
  <Paragraphs>1301</Paragraphs>
  <Slides>56</Slides>
  <Notes>13</Notes>
  <HiddenSlides>0</HiddenSlides>
  <MMClips>0</MMClips>
  <ScaleCrop>false</ScaleCrop>
  <HeadingPairs>
    <vt:vector size="8" baseType="variant">
      <vt:variant>
        <vt:lpstr>Benyttede skrifttyper</vt:lpstr>
      </vt:variant>
      <vt:variant>
        <vt:i4>6</vt:i4>
      </vt:variant>
      <vt:variant>
        <vt:lpstr>Tema</vt:lpstr>
      </vt:variant>
      <vt:variant>
        <vt:i4>1</vt:i4>
      </vt:variant>
      <vt:variant>
        <vt:lpstr>Integrerede OLE-servere</vt:lpstr>
      </vt:variant>
      <vt:variant>
        <vt:i4>2</vt:i4>
      </vt:variant>
      <vt:variant>
        <vt:lpstr>Slidetitler</vt:lpstr>
      </vt:variant>
      <vt:variant>
        <vt:i4>56</vt:i4>
      </vt:variant>
    </vt:vector>
  </HeadingPairs>
  <TitlesOfParts>
    <vt:vector size="65" baseType="lpstr">
      <vt:lpstr>Arial</vt:lpstr>
      <vt:lpstr>Calibri</vt:lpstr>
      <vt:lpstr>Cambria Math</vt:lpstr>
      <vt:lpstr>Impact</vt:lpstr>
      <vt:lpstr>Verdana</vt:lpstr>
      <vt:lpstr>Wingdings</vt:lpstr>
      <vt:lpstr>1_Default Theme</vt:lpstr>
      <vt:lpstr>think-cell Slide</vt:lpstr>
      <vt:lpstr>Diagram</vt:lpstr>
      <vt:lpstr>Diagrammer med numeriske data</vt:lpstr>
      <vt:lpstr>Hvad er et diagram?</vt:lpstr>
      <vt:lpstr>Hvorfor bruger vi diagrammer?</vt:lpstr>
      <vt:lpstr>Klassisk kommunikationsteori</vt:lpstr>
      <vt:lpstr>Diagrammer er en vigtig del af dit skriftlige budskab i PowerPoint</vt:lpstr>
      <vt:lpstr>Diagrammer skal understøtte den idé du gerne vil kommunikere</vt:lpstr>
      <vt:lpstr>Hvilket budskab ser du her?</vt:lpstr>
      <vt:lpstr>Typen af diagram skal understøtte dit budskab</vt:lpstr>
      <vt:lpstr>Der er mange diagrammer at vælge imellem…</vt:lpstr>
      <vt:lpstr>… men vi kommer langt med nogle få standardtyper</vt:lpstr>
      <vt:lpstr>Dataenes skala betyder også noget for hvilke diagrammer vi kan vælge</vt:lpstr>
      <vt:lpstr>Sådan skal det gode diagram se ud</vt:lpstr>
      <vt:lpstr>Det gode diagram overholder en række krav til formalia</vt:lpstr>
      <vt:lpstr>Det gode diagram overholder en række krav til formalia (fortsat)</vt:lpstr>
      <vt:lpstr>Edward Tuftes hovedbudskaber understøtter enkle diagrammer</vt:lpstr>
      <vt:lpstr>Eksempel på lav data-to-ink ratio</vt:lpstr>
      <vt:lpstr>Eksempel på LieFactor med 3D pie-chart</vt:lpstr>
      <vt:lpstr>Eksempel på LieFactor med 3D og størrelser på delene i en lagkage</vt:lpstr>
      <vt:lpstr>Eksempel på LieFactor med 3D column-chart</vt:lpstr>
      <vt:lpstr>PowerPoint-præsentation</vt:lpstr>
      <vt:lpstr>Eksempel på LieFactor med farver</vt:lpstr>
      <vt:lpstr>Eksempel på LieFactor med baglæns tid</vt:lpstr>
      <vt:lpstr>Eksempel på LieFactor med forkerte afstande i tid</vt:lpstr>
      <vt:lpstr>Eksempel på LieFactor med skalaer</vt:lpstr>
      <vt:lpstr>Eksempel på LieFactor med forskellige skalaer</vt:lpstr>
      <vt:lpstr>Eksempel på LieFactor med forskellige totaler i lagkagediagrammer</vt:lpstr>
      <vt:lpstr>Eksempel på LieFactor med stacked-charts</vt:lpstr>
      <vt:lpstr>Millers forskning viste at der ikke må bruges mere end 5 dataserier i en graf…</vt:lpstr>
      <vt:lpstr>… og at forhåndsviden og kontekst er afgørende for hvor fast denne grænse er</vt:lpstr>
      <vt:lpstr>Eksempel på en række usammenhængende datapunkter, der er svære at behandle</vt:lpstr>
      <vt:lpstr>Skrifttyper skal understøtte budskabet i diagrammet uden at blive set</vt:lpstr>
      <vt:lpstr>Eksempler på uheldig anvendelse af skrifttyper i et diagram</vt:lpstr>
      <vt:lpstr>Farver skal bruges varsomt og præcist</vt:lpstr>
      <vt:lpstr>Farvesammensætning i det aktuelle farvetema</vt:lpstr>
      <vt:lpstr>Farver kan bruges til gruppering og fremhævning af data i dine grafer…</vt:lpstr>
      <vt:lpstr>… men skal ikke bruges for meget</vt:lpstr>
      <vt:lpstr>De seks klassiske typer af diagrammer kan bruges til næsten alle datasæt</vt:lpstr>
      <vt:lpstr>Pie chart</vt:lpstr>
      <vt:lpstr>Bar chart</vt:lpstr>
      <vt:lpstr>Column chart</vt:lpstr>
      <vt:lpstr>Et specielt column-chart: Waterfall</vt:lpstr>
      <vt:lpstr>Line chart</vt:lpstr>
      <vt:lpstr>Scatter chart</vt:lpstr>
      <vt:lpstr>Tabel chart</vt:lpstr>
      <vt:lpstr>De seks klassiske typer af diagrammer kan bruges til næsten alle datasæt</vt:lpstr>
      <vt:lpstr>Hvis det ikke er nok kan de kombineres på et utal af måder…</vt:lpstr>
      <vt:lpstr>… og der er masser af andre typer, som primært skal bruges i specielle tilfælde</vt:lpstr>
      <vt:lpstr>Ligeledes kan data også fremhæves på en række forskellige måder…</vt:lpstr>
      <vt:lpstr>… der alle skal bruges til at fremhæve det budskab diagrammet skal sende</vt:lpstr>
      <vt:lpstr>Opsummering: Processen for udarbejdelse af diagrammer skal følges hver gang</vt:lpstr>
      <vt:lpstr>Hvad tager du med fra denne træning?</vt:lpstr>
      <vt:lpstr>Huskeliste fra dagens træning</vt:lpstr>
      <vt:lpstr>EVALUERING</vt:lpstr>
      <vt:lpstr>BILAG</vt:lpstr>
      <vt:lpstr>Gode bøger</vt:lpstr>
      <vt:lpstr>Gode hjemmesider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Dann Bleeker Pedersen</dc:creator>
  <cp:lastModifiedBy>Dann Bleeker Pedersen</cp:lastModifiedBy>
  <cp:revision>271</cp:revision>
  <dcterms:created xsi:type="dcterms:W3CDTF">2013-04-26T09:39:40Z</dcterms:created>
  <dcterms:modified xsi:type="dcterms:W3CDTF">2013-08-19T18:34:33Z</dcterms:modified>
</cp:coreProperties>
</file>