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notesSlides/notesSlide41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tags/tag53.xml" ContentType="application/vnd.openxmlformats-officedocument.presentationml.tags+xml"/>
  <Override PartName="/ppt/diagrams/data3.xml" ContentType="application/vnd.openxmlformats-officedocument.drawingml.diagramData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diagrams/colors5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diagrams/layout4.xml" ContentType="application/vnd.openxmlformats-officedocument.drawingml.diagram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tags/tag11.xml" ContentType="application/vnd.openxmlformats-officedocument.presentationml.tags+xml"/>
  <Override PartName="/ppt/charts/chart2.xml" ContentType="application/vnd.openxmlformats-officedocument.drawingml.chart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41" r:id="rId2"/>
    <p:sldId id="442" r:id="rId3"/>
    <p:sldId id="443" r:id="rId4"/>
    <p:sldId id="458" r:id="rId5"/>
    <p:sldId id="459" r:id="rId6"/>
    <p:sldId id="460" r:id="rId7"/>
    <p:sldId id="461" r:id="rId8"/>
    <p:sldId id="462" r:id="rId9"/>
    <p:sldId id="463" r:id="rId10"/>
    <p:sldId id="464" r:id="rId11"/>
    <p:sldId id="465" r:id="rId12"/>
    <p:sldId id="466" r:id="rId13"/>
    <p:sldId id="467" r:id="rId14"/>
    <p:sldId id="469" r:id="rId15"/>
    <p:sldId id="471" r:id="rId16"/>
    <p:sldId id="472" r:id="rId17"/>
    <p:sldId id="473" r:id="rId18"/>
    <p:sldId id="474" r:id="rId19"/>
    <p:sldId id="475" r:id="rId20"/>
    <p:sldId id="476" r:id="rId21"/>
    <p:sldId id="477" r:id="rId22"/>
    <p:sldId id="478" r:id="rId23"/>
    <p:sldId id="482" r:id="rId24"/>
    <p:sldId id="483" r:id="rId25"/>
    <p:sldId id="484" r:id="rId26"/>
    <p:sldId id="486" r:id="rId27"/>
    <p:sldId id="487" r:id="rId28"/>
    <p:sldId id="488" r:id="rId29"/>
    <p:sldId id="489" r:id="rId30"/>
    <p:sldId id="490" r:id="rId31"/>
    <p:sldId id="491" r:id="rId32"/>
    <p:sldId id="492" r:id="rId33"/>
    <p:sldId id="493" r:id="rId34"/>
    <p:sldId id="494" r:id="rId35"/>
    <p:sldId id="495" r:id="rId36"/>
    <p:sldId id="496" r:id="rId37"/>
    <p:sldId id="497" r:id="rId38"/>
    <p:sldId id="498" r:id="rId39"/>
    <p:sldId id="499" r:id="rId40"/>
    <p:sldId id="500" r:id="rId41"/>
    <p:sldId id="501" r:id="rId42"/>
    <p:sldId id="502" r:id="rId43"/>
    <p:sldId id="504" r:id="rId44"/>
    <p:sldId id="506" r:id="rId45"/>
    <p:sldId id="505" r:id="rId46"/>
  </p:sldIdLst>
  <p:sldSz cx="9144000" cy="6858000" type="screen4x3"/>
  <p:notesSz cx="6797675" cy="9982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yst layout 3 - Marker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25E5076-3810-47DD-B79F-674D7AD40C01}" styleName="Mørkt layout 1 - Markerin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78655" autoAdjust="0"/>
  </p:normalViewPr>
  <p:slideViewPr>
    <p:cSldViewPr>
      <p:cViewPr varScale="1">
        <p:scale>
          <a:sx n="53" d="100"/>
          <a:sy n="53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87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5.xml"/><Relationship Id="rId1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Indtægter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'Ark1'!$A$2:$A$6</c:f>
              <c:strCache>
                <c:ptCount val="5"/>
                <c:pt idx="0">
                  <c:v>Periode 1</c:v>
                </c:pt>
                <c:pt idx="1">
                  <c:v>Periode 2</c:v>
                </c:pt>
                <c:pt idx="2">
                  <c:v>Periode 3</c:v>
                </c:pt>
                <c:pt idx="3">
                  <c:v>Periode 4</c:v>
                </c:pt>
                <c:pt idx="4">
                  <c:v>Periode 5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Driftsomkostninger</c:v>
                </c:pt>
              </c:strCache>
            </c:strRef>
          </c:tx>
          <c:cat>
            <c:strRef>
              <c:f>'Ark1'!$A$2:$A$6</c:f>
              <c:strCache>
                <c:ptCount val="5"/>
                <c:pt idx="0">
                  <c:v>Periode 1</c:v>
                </c:pt>
                <c:pt idx="1">
                  <c:v>Periode 2</c:v>
                </c:pt>
                <c:pt idx="2">
                  <c:v>Periode 3</c:v>
                </c:pt>
                <c:pt idx="3">
                  <c:v>Periode 4</c:v>
                </c:pt>
                <c:pt idx="4">
                  <c:v>Periode 5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-1</c:v>
                </c:pt>
                <c:pt idx="3">
                  <c:v>-1.5</c:v>
                </c:pt>
                <c:pt idx="4">
                  <c:v>-2</c:v>
                </c:pt>
              </c:numCache>
            </c:numRef>
          </c:val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Projektomkostninger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'Ark1'!$A$2:$A$6</c:f>
              <c:strCache>
                <c:ptCount val="5"/>
                <c:pt idx="0">
                  <c:v>Periode 1</c:v>
                </c:pt>
                <c:pt idx="1">
                  <c:v>Periode 2</c:v>
                </c:pt>
                <c:pt idx="2">
                  <c:v>Periode 3</c:v>
                </c:pt>
                <c:pt idx="3">
                  <c:v>Periode 4</c:v>
                </c:pt>
                <c:pt idx="4">
                  <c:v>Periode 5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-2</c:v>
                </c:pt>
                <c:pt idx="1">
                  <c:v>-4</c:v>
                </c:pt>
                <c:pt idx="2">
                  <c:v>-1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208387072"/>
        <c:axId val="208388864"/>
      </c:barChart>
      <c:catAx>
        <c:axId val="208387072"/>
        <c:scaling>
          <c:orientation val="minMax"/>
        </c:scaling>
        <c:delete val="1"/>
        <c:axPos val="b"/>
        <c:tickLblPos val="none"/>
        <c:crossAx val="208388864"/>
        <c:crosses val="autoZero"/>
        <c:auto val="1"/>
        <c:lblAlgn val="ctr"/>
        <c:lblOffset val="100"/>
      </c:catAx>
      <c:valAx>
        <c:axId val="2083888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 dirty="0" smtClean="0"/>
                  <a:t>DKK mio.</a:t>
                </a:r>
                <a:endParaRPr lang="da-DK" dirty="0"/>
              </a:p>
            </c:rich>
          </c:tx>
        </c:title>
        <c:numFmt formatCode="General" sourceLinked="1"/>
        <c:tickLblPos val="nextTo"/>
        <c:crossAx val="208387072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da-D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'Ark1'!$E$8</c:f>
              <c:strCache>
                <c:ptCount val="1"/>
                <c:pt idx="0">
                  <c:v>Indtægt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'Ark1'!$F$8:$J$8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</c:ser>
        <c:ser>
          <c:idx val="1"/>
          <c:order val="1"/>
          <c:tx>
            <c:strRef>
              <c:f>'Ark1'!$E$9</c:f>
              <c:strCache>
                <c:ptCount val="1"/>
                <c:pt idx="0">
                  <c:v>Driftsomkostninger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'Ark1'!$F$9:$J$9</c:f>
              <c:numCache>
                <c:formatCode>General</c:formatCode>
                <c:ptCount val="5"/>
                <c:pt idx="1">
                  <c:v>-15</c:v>
                </c:pt>
                <c:pt idx="2">
                  <c:v>-15</c:v>
                </c:pt>
                <c:pt idx="3">
                  <c:v>-15</c:v>
                </c:pt>
                <c:pt idx="4">
                  <c:v>-15</c:v>
                </c:pt>
              </c:numCache>
            </c:numRef>
          </c:val>
        </c:ser>
        <c:ser>
          <c:idx val="2"/>
          <c:order val="2"/>
          <c:tx>
            <c:strRef>
              <c:f>'Ark1'!$E$10</c:f>
              <c:strCache>
                <c:ptCount val="1"/>
                <c:pt idx="0">
                  <c:v>Projektomkostninger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'Ark1'!$F$10:$J$10</c:f>
              <c:numCache>
                <c:formatCode>General</c:formatCode>
                <c:ptCount val="5"/>
                <c:pt idx="0">
                  <c:v>-50</c:v>
                </c:pt>
                <c:pt idx="1">
                  <c:v>-35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171488384"/>
        <c:axId val="171489920"/>
      </c:barChart>
      <c:catAx>
        <c:axId val="171488384"/>
        <c:scaling>
          <c:orientation val="minMax"/>
        </c:scaling>
        <c:axPos val="b"/>
        <c:tickLblPos val="nextTo"/>
        <c:crossAx val="171489920"/>
        <c:crosses val="autoZero"/>
        <c:auto val="1"/>
        <c:lblAlgn val="ctr"/>
        <c:lblOffset val="100"/>
      </c:catAx>
      <c:valAx>
        <c:axId val="171489920"/>
        <c:scaling>
          <c:orientation val="minMax"/>
        </c:scaling>
        <c:axPos val="l"/>
        <c:majorGridlines/>
        <c:numFmt formatCode="General" sourceLinked="1"/>
        <c:tickLblPos val="nextTo"/>
        <c:crossAx val="171488384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'Ark1'!$E$8</c:f>
              <c:strCache>
                <c:ptCount val="1"/>
                <c:pt idx="0">
                  <c:v>Indtægt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'Ark1'!$F$8:$J$8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</c:ser>
        <c:ser>
          <c:idx val="1"/>
          <c:order val="1"/>
          <c:tx>
            <c:strRef>
              <c:f>'Ark1'!$E$9</c:f>
              <c:strCache>
                <c:ptCount val="1"/>
                <c:pt idx="0">
                  <c:v>Driftsomkostninger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'Ark1'!$F$9:$J$9</c:f>
              <c:numCache>
                <c:formatCode>General</c:formatCode>
                <c:ptCount val="5"/>
                <c:pt idx="1">
                  <c:v>-15</c:v>
                </c:pt>
                <c:pt idx="2">
                  <c:v>-15</c:v>
                </c:pt>
                <c:pt idx="3">
                  <c:v>-15</c:v>
                </c:pt>
                <c:pt idx="4">
                  <c:v>-15</c:v>
                </c:pt>
              </c:numCache>
            </c:numRef>
          </c:val>
        </c:ser>
        <c:ser>
          <c:idx val="2"/>
          <c:order val="2"/>
          <c:tx>
            <c:strRef>
              <c:f>'Ark1'!$E$10</c:f>
              <c:strCache>
                <c:ptCount val="1"/>
                <c:pt idx="0">
                  <c:v>Projektomkostninger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'Ark1'!$F$10:$J$10</c:f>
              <c:numCache>
                <c:formatCode>General</c:formatCode>
                <c:ptCount val="5"/>
                <c:pt idx="0">
                  <c:v>-50</c:v>
                </c:pt>
                <c:pt idx="1">
                  <c:v>-35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'Ark1'!$E$11</c:f>
              <c:strCache>
                <c:ptCount val="1"/>
                <c:pt idx="0">
                  <c:v>Netto</c:v>
                </c:pt>
              </c:strCache>
            </c:strRef>
          </c:tx>
          <c:cat>
            <c:strRef>
              <c:f>'Ark1'!$F$7:$J$7</c:f>
              <c:strCache>
                <c:ptCount val="5"/>
                <c:pt idx="0">
                  <c:v>År 0</c:v>
                </c:pt>
                <c:pt idx="1">
                  <c:v>År 1</c:v>
                </c:pt>
                <c:pt idx="2">
                  <c:v>År 2</c:v>
                </c:pt>
                <c:pt idx="3">
                  <c:v>År 3</c:v>
                </c:pt>
                <c:pt idx="4">
                  <c:v>År 4</c:v>
                </c:pt>
              </c:strCache>
            </c:strRef>
          </c:cat>
          <c:val>
            <c:numRef>
              <c:f>'Ark1'!$F$11:$J$11</c:f>
              <c:numCache>
                <c:formatCode>General</c:formatCode>
                <c:ptCount val="5"/>
                <c:pt idx="0">
                  <c:v>-50</c:v>
                </c:pt>
                <c:pt idx="1">
                  <c:v>-50</c:v>
                </c:pt>
                <c:pt idx="2">
                  <c:v>15</c:v>
                </c:pt>
                <c:pt idx="3">
                  <c:v>45</c:v>
                </c:pt>
                <c:pt idx="4">
                  <c:v>55</c:v>
                </c:pt>
              </c:numCache>
            </c:numRef>
          </c:val>
        </c:ser>
        <c:axId val="173910272"/>
        <c:axId val="173924352"/>
      </c:barChart>
      <c:catAx>
        <c:axId val="173910272"/>
        <c:scaling>
          <c:orientation val="minMax"/>
        </c:scaling>
        <c:axPos val="b"/>
        <c:tickLblPos val="nextTo"/>
        <c:crossAx val="173924352"/>
        <c:crosses val="autoZero"/>
        <c:auto val="1"/>
        <c:lblAlgn val="ctr"/>
        <c:lblOffset val="100"/>
      </c:catAx>
      <c:valAx>
        <c:axId val="173924352"/>
        <c:scaling>
          <c:orientation val="minMax"/>
        </c:scaling>
        <c:axPos val="l"/>
        <c:majorGridlines/>
        <c:numFmt formatCode="General" sourceLinked="1"/>
        <c:tickLblPos val="nextTo"/>
        <c:crossAx val="17391027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957F0C-9EC0-4975-9404-D31701B40392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E2301F2A-A0F6-480C-9950-95E16B491C2E}">
      <dgm:prSet custT="1"/>
      <dgm:spPr/>
      <dgm:t>
        <a:bodyPr/>
        <a:lstStyle/>
        <a:p>
          <a:pPr rtl="0"/>
          <a:r>
            <a:rPr lang="da-DK" sz="4000" dirty="0" smtClean="0"/>
            <a:t>Hvad har I hæftet jer ved fra i går?</a:t>
          </a:r>
          <a:endParaRPr lang="da-DK" sz="4000" dirty="0"/>
        </a:p>
      </dgm:t>
    </dgm:pt>
    <dgm:pt modelId="{8510C886-D128-491E-8663-57E5442553EC}" type="parTrans" cxnId="{713A9761-4C2F-4046-8583-7B31BE073C57}">
      <dgm:prSet/>
      <dgm:spPr/>
      <dgm:t>
        <a:bodyPr/>
        <a:lstStyle/>
        <a:p>
          <a:endParaRPr lang="da-DK"/>
        </a:p>
      </dgm:t>
    </dgm:pt>
    <dgm:pt modelId="{57C24A45-26E5-43C8-BA90-CF3FCBE54420}" type="sibTrans" cxnId="{713A9761-4C2F-4046-8583-7B31BE073C57}">
      <dgm:prSet/>
      <dgm:spPr/>
      <dgm:t>
        <a:bodyPr/>
        <a:lstStyle/>
        <a:p>
          <a:endParaRPr lang="da-DK"/>
        </a:p>
      </dgm:t>
    </dgm:pt>
    <dgm:pt modelId="{B2805D9C-C00A-4BCC-A930-826EE81322BA}">
      <dgm:prSet custT="1"/>
      <dgm:spPr/>
      <dgm:t>
        <a:bodyPr/>
        <a:lstStyle/>
        <a:p>
          <a:pPr rtl="0"/>
          <a:r>
            <a:rPr lang="da-DK" sz="4000" dirty="0" smtClean="0"/>
            <a:t>Kan I genkende noget fra dagligdagen</a:t>
          </a:r>
          <a:endParaRPr lang="da-DK" sz="4000" dirty="0"/>
        </a:p>
      </dgm:t>
    </dgm:pt>
    <dgm:pt modelId="{50B58DD5-3372-41E0-B60F-81044496F60B}" type="parTrans" cxnId="{994F0355-37C3-4BE7-BF26-05BEAFF464D4}">
      <dgm:prSet/>
      <dgm:spPr/>
      <dgm:t>
        <a:bodyPr/>
        <a:lstStyle/>
        <a:p>
          <a:endParaRPr lang="da-DK"/>
        </a:p>
      </dgm:t>
    </dgm:pt>
    <dgm:pt modelId="{BAD57086-CA0C-4EB1-9C92-047E8F2C4ABC}" type="sibTrans" cxnId="{994F0355-37C3-4BE7-BF26-05BEAFF464D4}">
      <dgm:prSet/>
      <dgm:spPr/>
      <dgm:t>
        <a:bodyPr/>
        <a:lstStyle/>
        <a:p>
          <a:endParaRPr lang="da-DK"/>
        </a:p>
      </dgm:t>
    </dgm:pt>
    <dgm:pt modelId="{EA8CA113-E2FC-4821-878F-38155DE4BD02}" type="pres">
      <dgm:prSet presAssocID="{04957F0C-9EC0-4975-9404-D31701B403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82675A95-2806-4951-9837-86E181AA1921}" type="pres">
      <dgm:prSet presAssocID="{E2301F2A-A0F6-480C-9950-95E16B491C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DA7F035-11EF-4767-97FE-407CEC4E8908}" type="pres">
      <dgm:prSet presAssocID="{57C24A45-26E5-43C8-BA90-CF3FCBE54420}" presName="spacer" presStyleCnt="0"/>
      <dgm:spPr/>
    </dgm:pt>
    <dgm:pt modelId="{92F1F09E-5E09-4EFB-B0B8-4CAAC10FE8B1}" type="pres">
      <dgm:prSet presAssocID="{B2805D9C-C00A-4BCC-A930-826EE81322B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13A9761-4C2F-4046-8583-7B31BE073C57}" srcId="{04957F0C-9EC0-4975-9404-D31701B40392}" destId="{E2301F2A-A0F6-480C-9950-95E16B491C2E}" srcOrd="0" destOrd="0" parTransId="{8510C886-D128-491E-8663-57E5442553EC}" sibTransId="{57C24A45-26E5-43C8-BA90-CF3FCBE54420}"/>
    <dgm:cxn modelId="{5DB88168-6D53-429F-95A9-26283CD4A021}" type="presOf" srcId="{04957F0C-9EC0-4975-9404-D31701B40392}" destId="{EA8CA113-E2FC-4821-878F-38155DE4BD02}" srcOrd="0" destOrd="0" presId="urn:microsoft.com/office/officeart/2005/8/layout/vList2"/>
    <dgm:cxn modelId="{994F0355-37C3-4BE7-BF26-05BEAFF464D4}" srcId="{04957F0C-9EC0-4975-9404-D31701B40392}" destId="{B2805D9C-C00A-4BCC-A930-826EE81322BA}" srcOrd="1" destOrd="0" parTransId="{50B58DD5-3372-41E0-B60F-81044496F60B}" sibTransId="{BAD57086-CA0C-4EB1-9C92-047E8F2C4ABC}"/>
    <dgm:cxn modelId="{11197821-A123-4DCF-97AE-B8D716C41AAB}" type="presOf" srcId="{E2301F2A-A0F6-480C-9950-95E16B491C2E}" destId="{82675A95-2806-4951-9837-86E181AA1921}" srcOrd="0" destOrd="0" presId="urn:microsoft.com/office/officeart/2005/8/layout/vList2"/>
    <dgm:cxn modelId="{05F754D9-DF7C-4AB0-891E-C2A6AB2D4480}" type="presOf" srcId="{B2805D9C-C00A-4BCC-A930-826EE81322BA}" destId="{92F1F09E-5E09-4EFB-B0B8-4CAAC10FE8B1}" srcOrd="0" destOrd="0" presId="urn:microsoft.com/office/officeart/2005/8/layout/vList2"/>
    <dgm:cxn modelId="{EE11B902-9D06-4CEB-89D2-7BFBE10B2215}" type="presParOf" srcId="{EA8CA113-E2FC-4821-878F-38155DE4BD02}" destId="{82675A95-2806-4951-9837-86E181AA1921}" srcOrd="0" destOrd="0" presId="urn:microsoft.com/office/officeart/2005/8/layout/vList2"/>
    <dgm:cxn modelId="{83F3DC06-D7F8-4BD2-AF94-1F8B997B1849}" type="presParOf" srcId="{EA8CA113-E2FC-4821-878F-38155DE4BD02}" destId="{6DA7F035-11EF-4767-97FE-407CEC4E8908}" srcOrd="1" destOrd="0" presId="urn:microsoft.com/office/officeart/2005/8/layout/vList2"/>
    <dgm:cxn modelId="{1B8A15AC-56C4-4AB0-B7F5-628F55282A97}" type="presParOf" srcId="{EA8CA113-E2FC-4821-878F-38155DE4BD02}" destId="{92F1F09E-5E09-4EFB-B0B8-4CAAC10FE8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0CFC6B-3665-46D4-BA79-D0B4D65AEE1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9A7CAF46-3643-4828-8193-6B1370B7BEEF}">
      <dgm:prSet phldrT="[Tekst]"/>
      <dgm:spPr/>
      <dgm:t>
        <a:bodyPr/>
        <a:lstStyle/>
        <a:p>
          <a:r>
            <a:rPr lang="da-DK" dirty="0" smtClean="0"/>
            <a:t>Etablering</a:t>
          </a:r>
        </a:p>
      </dgm:t>
    </dgm:pt>
    <dgm:pt modelId="{1756906E-FD9C-4131-A077-CFE8C1F19906}" type="parTrans" cxnId="{2110B04E-B664-41F7-9014-2AC9A866876C}">
      <dgm:prSet/>
      <dgm:spPr/>
      <dgm:t>
        <a:bodyPr/>
        <a:lstStyle/>
        <a:p>
          <a:endParaRPr lang="da-DK"/>
        </a:p>
      </dgm:t>
    </dgm:pt>
    <dgm:pt modelId="{C6BC8638-0716-4643-B9C5-2583D0168259}" type="sibTrans" cxnId="{2110B04E-B664-41F7-9014-2AC9A866876C}">
      <dgm:prSet/>
      <dgm:spPr/>
      <dgm:t>
        <a:bodyPr/>
        <a:lstStyle/>
        <a:p>
          <a:endParaRPr lang="da-DK"/>
        </a:p>
      </dgm:t>
    </dgm:pt>
    <dgm:pt modelId="{1EAD5F81-4205-4E35-AE80-22662ACB668C}">
      <dgm:prSet phldrT="[Tekst]"/>
      <dgm:spPr/>
      <dgm:t>
        <a:bodyPr/>
        <a:lstStyle/>
        <a:p>
          <a:r>
            <a:rPr lang="da-DK" dirty="0" err="1" smtClean="0"/>
            <a:t>Foranalyse</a:t>
          </a:r>
          <a:r>
            <a:rPr lang="da-DK" dirty="0" smtClean="0"/>
            <a:t/>
          </a:r>
          <a:br>
            <a:rPr lang="da-DK" dirty="0" smtClean="0"/>
          </a:br>
          <a:r>
            <a:rPr lang="da-DK" dirty="0" smtClean="0"/>
            <a:t>Konceptudvikling</a:t>
          </a:r>
          <a:endParaRPr lang="da-DK" dirty="0"/>
        </a:p>
      </dgm:t>
    </dgm:pt>
    <dgm:pt modelId="{4DF8BB8C-F9B4-4A14-B402-81B2AE9C7921}" type="parTrans" cxnId="{FDE3221B-6688-4C46-968C-C998390C9F7F}">
      <dgm:prSet/>
      <dgm:spPr/>
      <dgm:t>
        <a:bodyPr/>
        <a:lstStyle/>
        <a:p>
          <a:endParaRPr lang="da-DK"/>
        </a:p>
      </dgm:t>
    </dgm:pt>
    <dgm:pt modelId="{6465FA37-B227-4FB0-88DC-A7BA6928CB19}" type="sibTrans" cxnId="{FDE3221B-6688-4C46-968C-C998390C9F7F}">
      <dgm:prSet/>
      <dgm:spPr/>
      <dgm:t>
        <a:bodyPr/>
        <a:lstStyle/>
        <a:p>
          <a:endParaRPr lang="da-DK"/>
        </a:p>
      </dgm:t>
    </dgm:pt>
    <dgm:pt modelId="{7BBBE20D-9702-44A9-BA42-358A87342962}">
      <dgm:prSet phldrT="[Tekst]"/>
      <dgm:spPr/>
      <dgm:t>
        <a:bodyPr/>
        <a:lstStyle/>
        <a:p>
          <a:r>
            <a:rPr lang="da-DK" dirty="0" smtClean="0"/>
            <a:t>Implementering</a:t>
          </a:r>
          <a:br>
            <a:rPr lang="da-DK" dirty="0" smtClean="0"/>
          </a:br>
          <a:r>
            <a:rPr lang="da-DK" dirty="0" smtClean="0"/>
            <a:t>Gennemførsel</a:t>
          </a:r>
          <a:endParaRPr lang="da-DK" dirty="0"/>
        </a:p>
      </dgm:t>
    </dgm:pt>
    <dgm:pt modelId="{ADDDAD0D-9240-47B3-86B4-2BACCD422F94}" type="parTrans" cxnId="{331E9947-DAD4-4D5C-94C0-4B43172FE617}">
      <dgm:prSet/>
      <dgm:spPr/>
      <dgm:t>
        <a:bodyPr/>
        <a:lstStyle/>
        <a:p>
          <a:endParaRPr lang="da-DK"/>
        </a:p>
      </dgm:t>
    </dgm:pt>
    <dgm:pt modelId="{C64C098E-DD49-4FBD-A768-91F0A92F7EC9}" type="sibTrans" cxnId="{331E9947-DAD4-4D5C-94C0-4B43172FE617}">
      <dgm:prSet/>
      <dgm:spPr/>
      <dgm:t>
        <a:bodyPr/>
        <a:lstStyle/>
        <a:p>
          <a:endParaRPr lang="da-DK"/>
        </a:p>
      </dgm:t>
    </dgm:pt>
    <dgm:pt modelId="{67E28E40-3017-4202-BB0F-05F9AEBF2883}">
      <dgm:prSet phldrT="[Tekst]"/>
      <dgm:spPr/>
      <dgm:t>
        <a:bodyPr/>
        <a:lstStyle/>
        <a:p>
          <a:r>
            <a:rPr lang="da-DK" dirty="0" smtClean="0"/>
            <a:t>Aflevering</a:t>
          </a:r>
          <a:endParaRPr lang="da-DK" dirty="0"/>
        </a:p>
      </dgm:t>
    </dgm:pt>
    <dgm:pt modelId="{6C2954C7-28AE-4182-BC1E-E5B4BA4C41D5}" type="parTrans" cxnId="{B8819079-A74F-4A1F-86EA-CB7CE83DB394}">
      <dgm:prSet/>
      <dgm:spPr/>
      <dgm:t>
        <a:bodyPr/>
        <a:lstStyle/>
        <a:p>
          <a:endParaRPr lang="da-DK"/>
        </a:p>
      </dgm:t>
    </dgm:pt>
    <dgm:pt modelId="{5C860074-C76E-463E-B3A2-FFC607BAEF74}" type="sibTrans" cxnId="{B8819079-A74F-4A1F-86EA-CB7CE83DB394}">
      <dgm:prSet/>
      <dgm:spPr/>
      <dgm:t>
        <a:bodyPr/>
        <a:lstStyle/>
        <a:p>
          <a:endParaRPr lang="da-DK"/>
        </a:p>
      </dgm:t>
    </dgm:pt>
    <dgm:pt modelId="{6D9897EE-1F7F-47FF-AD25-864F6FF3335E}" type="pres">
      <dgm:prSet presAssocID="{6E0CFC6B-3665-46D4-BA79-D0B4D65AEE19}" presName="Name0" presStyleCnt="0">
        <dgm:presLayoutVars>
          <dgm:dir/>
          <dgm:animLvl val="lvl"/>
          <dgm:resizeHandles val="exact"/>
        </dgm:presLayoutVars>
      </dgm:prSet>
      <dgm:spPr/>
    </dgm:pt>
    <dgm:pt modelId="{CDAFB14F-8DB8-4125-86AE-3A1B2030066B}" type="pres">
      <dgm:prSet presAssocID="{9A7CAF46-3643-4828-8193-6B1370B7BEE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ADA06EC-E82D-49D2-ADD4-B591E160C819}" type="pres">
      <dgm:prSet presAssocID="{C6BC8638-0716-4643-B9C5-2583D0168259}" presName="parTxOnlySpace" presStyleCnt="0"/>
      <dgm:spPr/>
    </dgm:pt>
    <dgm:pt modelId="{E822FD89-7AAA-42CA-A819-09688CBBF0A4}" type="pres">
      <dgm:prSet presAssocID="{1EAD5F81-4205-4E35-AE80-22662ACB668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B91E533-FACB-4BE5-A1AD-FC742D18A733}" type="pres">
      <dgm:prSet presAssocID="{6465FA37-B227-4FB0-88DC-A7BA6928CB19}" presName="parTxOnlySpace" presStyleCnt="0"/>
      <dgm:spPr/>
    </dgm:pt>
    <dgm:pt modelId="{199417C3-A64B-4C61-B660-AB129379807F}" type="pres">
      <dgm:prSet presAssocID="{7BBBE20D-9702-44A9-BA42-358A8734296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104C5FB-D280-4C6F-B7F8-79F4C9BFF2F0}" type="pres">
      <dgm:prSet presAssocID="{C64C098E-DD49-4FBD-A768-91F0A92F7EC9}" presName="parTxOnlySpace" presStyleCnt="0"/>
      <dgm:spPr/>
    </dgm:pt>
    <dgm:pt modelId="{2FB033AE-970A-40CA-8110-CBE80A8CDA6A}" type="pres">
      <dgm:prSet presAssocID="{67E28E40-3017-4202-BB0F-05F9AEBF288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DD6D486A-7886-4987-A618-3CAD9F37C5E8}" type="presOf" srcId="{6E0CFC6B-3665-46D4-BA79-D0B4D65AEE19}" destId="{6D9897EE-1F7F-47FF-AD25-864F6FF3335E}" srcOrd="0" destOrd="0" presId="urn:microsoft.com/office/officeart/2005/8/layout/chevron1"/>
    <dgm:cxn modelId="{51317E69-B878-4A88-BAF9-AC7C0A90EFE7}" type="presOf" srcId="{67E28E40-3017-4202-BB0F-05F9AEBF2883}" destId="{2FB033AE-970A-40CA-8110-CBE80A8CDA6A}" srcOrd="0" destOrd="0" presId="urn:microsoft.com/office/officeart/2005/8/layout/chevron1"/>
    <dgm:cxn modelId="{67769D11-060C-48DC-A194-8647F365E639}" type="presOf" srcId="{9A7CAF46-3643-4828-8193-6B1370B7BEEF}" destId="{CDAFB14F-8DB8-4125-86AE-3A1B2030066B}" srcOrd="0" destOrd="0" presId="urn:microsoft.com/office/officeart/2005/8/layout/chevron1"/>
    <dgm:cxn modelId="{2110B04E-B664-41F7-9014-2AC9A866876C}" srcId="{6E0CFC6B-3665-46D4-BA79-D0B4D65AEE19}" destId="{9A7CAF46-3643-4828-8193-6B1370B7BEEF}" srcOrd="0" destOrd="0" parTransId="{1756906E-FD9C-4131-A077-CFE8C1F19906}" sibTransId="{C6BC8638-0716-4643-B9C5-2583D0168259}"/>
    <dgm:cxn modelId="{AAA47B3C-9E4A-4E0C-8089-63CB8ABE926B}" type="presOf" srcId="{1EAD5F81-4205-4E35-AE80-22662ACB668C}" destId="{E822FD89-7AAA-42CA-A819-09688CBBF0A4}" srcOrd="0" destOrd="0" presId="urn:microsoft.com/office/officeart/2005/8/layout/chevron1"/>
    <dgm:cxn modelId="{FDE3221B-6688-4C46-968C-C998390C9F7F}" srcId="{6E0CFC6B-3665-46D4-BA79-D0B4D65AEE19}" destId="{1EAD5F81-4205-4E35-AE80-22662ACB668C}" srcOrd="1" destOrd="0" parTransId="{4DF8BB8C-F9B4-4A14-B402-81B2AE9C7921}" sibTransId="{6465FA37-B227-4FB0-88DC-A7BA6928CB19}"/>
    <dgm:cxn modelId="{B8819079-A74F-4A1F-86EA-CB7CE83DB394}" srcId="{6E0CFC6B-3665-46D4-BA79-D0B4D65AEE19}" destId="{67E28E40-3017-4202-BB0F-05F9AEBF2883}" srcOrd="3" destOrd="0" parTransId="{6C2954C7-28AE-4182-BC1E-E5B4BA4C41D5}" sibTransId="{5C860074-C76E-463E-B3A2-FFC607BAEF74}"/>
    <dgm:cxn modelId="{331E9947-DAD4-4D5C-94C0-4B43172FE617}" srcId="{6E0CFC6B-3665-46D4-BA79-D0B4D65AEE19}" destId="{7BBBE20D-9702-44A9-BA42-358A87342962}" srcOrd="2" destOrd="0" parTransId="{ADDDAD0D-9240-47B3-86B4-2BACCD422F94}" sibTransId="{C64C098E-DD49-4FBD-A768-91F0A92F7EC9}"/>
    <dgm:cxn modelId="{B4D70EDC-6ADF-47CB-8D8D-B73492552224}" type="presOf" srcId="{7BBBE20D-9702-44A9-BA42-358A87342962}" destId="{199417C3-A64B-4C61-B660-AB129379807F}" srcOrd="0" destOrd="0" presId="urn:microsoft.com/office/officeart/2005/8/layout/chevron1"/>
    <dgm:cxn modelId="{33EA4F5D-673E-48BC-8033-716F9048201D}" type="presParOf" srcId="{6D9897EE-1F7F-47FF-AD25-864F6FF3335E}" destId="{CDAFB14F-8DB8-4125-86AE-3A1B2030066B}" srcOrd="0" destOrd="0" presId="urn:microsoft.com/office/officeart/2005/8/layout/chevron1"/>
    <dgm:cxn modelId="{91B1271E-3F47-45F1-A963-F5F08C5E761C}" type="presParOf" srcId="{6D9897EE-1F7F-47FF-AD25-864F6FF3335E}" destId="{4ADA06EC-E82D-49D2-ADD4-B591E160C819}" srcOrd="1" destOrd="0" presId="urn:microsoft.com/office/officeart/2005/8/layout/chevron1"/>
    <dgm:cxn modelId="{5157BF26-1BD5-45C0-B627-9E735545A6A7}" type="presParOf" srcId="{6D9897EE-1F7F-47FF-AD25-864F6FF3335E}" destId="{E822FD89-7AAA-42CA-A819-09688CBBF0A4}" srcOrd="2" destOrd="0" presId="urn:microsoft.com/office/officeart/2005/8/layout/chevron1"/>
    <dgm:cxn modelId="{0D464BC3-3FEB-4F5C-A08B-6506585D89CD}" type="presParOf" srcId="{6D9897EE-1F7F-47FF-AD25-864F6FF3335E}" destId="{CB91E533-FACB-4BE5-A1AD-FC742D18A733}" srcOrd="3" destOrd="0" presId="urn:microsoft.com/office/officeart/2005/8/layout/chevron1"/>
    <dgm:cxn modelId="{22744853-11AB-4D72-A5A8-2FE5A08DB7C3}" type="presParOf" srcId="{6D9897EE-1F7F-47FF-AD25-864F6FF3335E}" destId="{199417C3-A64B-4C61-B660-AB129379807F}" srcOrd="4" destOrd="0" presId="urn:microsoft.com/office/officeart/2005/8/layout/chevron1"/>
    <dgm:cxn modelId="{549BB104-8086-4F95-BF14-6DBFEF37E08D}" type="presParOf" srcId="{6D9897EE-1F7F-47FF-AD25-864F6FF3335E}" destId="{6104C5FB-D280-4C6F-B7F8-79F4C9BFF2F0}" srcOrd="5" destOrd="0" presId="urn:microsoft.com/office/officeart/2005/8/layout/chevron1"/>
    <dgm:cxn modelId="{AFDCC930-55CC-46ED-9CBF-D61D6A18E8A7}" type="presParOf" srcId="{6D9897EE-1F7F-47FF-AD25-864F6FF3335E}" destId="{2FB033AE-970A-40CA-8110-CBE80A8CDA6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0CFC6B-3665-46D4-BA79-D0B4D65AEE1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9A7CAF46-3643-4828-8193-6B1370B7BEEF}">
      <dgm:prSet phldrT="[Tekst]"/>
      <dgm:spPr/>
      <dgm:t>
        <a:bodyPr/>
        <a:lstStyle/>
        <a:p>
          <a:r>
            <a:rPr lang="da-DK" dirty="0" smtClean="0"/>
            <a:t>Etablering</a:t>
          </a:r>
        </a:p>
      </dgm:t>
    </dgm:pt>
    <dgm:pt modelId="{1756906E-FD9C-4131-A077-CFE8C1F19906}" type="parTrans" cxnId="{2110B04E-B664-41F7-9014-2AC9A866876C}">
      <dgm:prSet/>
      <dgm:spPr/>
      <dgm:t>
        <a:bodyPr/>
        <a:lstStyle/>
        <a:p>
          <a:endParaRPr lang="da-DK"/>
        </a:p>
      </dgm:t>
    </dgm:pt>
    <dgm:pt modelId="{C6BC8638-0716-4643-B9C5-2583D0168259}" type="sibTrans" cxnId="{2110B04E-B664-41F7-9014-2AC9A866876C}">
      <dgm:prSet/>
      <dgm:spPr/>
      <dgm:t>
        <a:bodyPr/>
        <a:lstStyle/>
        <a:p>
          <a:endParaRPr lang="da-DK"/>
        </a:p>
      </dgm:t>
    </dgm:pt>
    <dgm:pt modelId="{1EAD5F81-4205-4E35-AE80-22662ACB668C}">
      <dgm:prSet phldrT="[Tekst]"/>
      <dgm:spPr/>
      <dgm:t>
        <a:bodyPr/>
        <a:lstStyle/>
        <a:p>
          <a:r>
            <a:rPr lang="da-DK" dirty="0" err="1" smtClean="0"/>
            <a:t>Foranalyse</a:t>
          </a:r>
          <a:r>
            <a:rPr lang="da-DK" dirty="0" smtClean="0"/>
            <a:t/>
          </a:r>
          <a:br>
            <a:rPr lang="da-DK" dirty="0" smtClean="0"/>
          </a:br>
          <a:r>
            <a:rPr lang="da-DK" dirty="0" smtClean="0"/>
            <a:t>Konceptudvikling</a:t>
          </a:r>
          <a:endParaRPr lang="da-DK" dirty="0"/>
        </a:p>
      </dgm:t>
    </dgm:pt>
    <dgm:pt modelId="{4DF8BB8C-F9B4-4A14-B402-81B2AE9C7921}" type="parTrans" cxnId="{FDE3221B-6688-4C46-968C-C998390C9F7F}">
      <dgm:prSet/>
      <dgm:spPr/>
      <dgm:t>
        <a:bodyPr/>
        <a:lstStyle/>
        <a:p>
          <a:endParaRPr lang="da-DK"/>
        </a:p>
      </dgm:t>
    </dgm:pt>
    <dgm:pt modelId="{6465FA37-B227-4FB0-88DC-A7BA6928CB19}" type="sibTrans" cxnId="{FDE3221B-6688-4C46-968C-C998390C9F7F}">
      <dgm:prSet/>
      <dgm:spPr/>
      <dgm:t>
        <a:bodyPr/>
        <a:lstStyle/>
        <a:p>
          <a:endParaRPr lang="da-DK"/>
        </a:p>
      </dgm:t>
    </dgm:pt>
    <dgm:pt modelId="{7BBBE20D-9702-44A9-BA42-358A87342962}">
      <dgm:prSet phldrT="[Tekst]"/>
      <dgm:spPr/>
      <dgm:t>
        <a:bodyPr/>
        <a:lstStyle/>
        <a:p>
          <a:r>
            <a:rPr lang="da-DK" dirty="0" smtClean="0"/>
            <a:t>Implementering</a:t>
          </a:r>
          <a:br>
            <a:rPr lang="da-DK" dirty="0" smtClean="0"/>
          </a:br>
          <a:r>
            <a:rPr lang="da-DK" dirty="0" smtClean="0"/>
            <a:t>Gennemførsel</a:t>
          </a:r>
          <a:endParaRPr lang="da-DK" dirty="0"/>
        </a:p>
      </dgm:t>
    </dgm:pt>
    <dgm:pt modelId="{ADDDAD0D-9240-47B3-86B4-2BACCD422F94}" type="parTrans" cxnId="{331E9947-DAD4-4D5C-94C0-4B43172FE617}">
      <dgm:prSet/>
      <dgm:spPr/>
      <dgm:t>
        <a:bodyPr/>
        <a:lstStyle/>
        <a:p>
          <a:endParaRPr lang="da-DK"/>
        </a:p>
      </dgm:t>
    </dgm:pt>
    <dgm:pt modelId="{C64C098E-DD49-4FBD-A768-91F0A92F7EC9}" type="sibTrans" cxnId="{331E9947-DAD4-4D5C-94C0-4B43172FE617}">
      <dgm:prSet/>
      <dgm:spPr/>
      <dgm:t>
        <a:bodyPr/>
        <a:lstStyle/>
        <a:p>
          <a:endParaRPr lang="da-DK"/>
        </a:p>
      </dgm:t>
    </dgm:pt>
    <dgm:pt modelId="{67E28E40-3017-4202-BB0F-05F9AEBF2883}">
      <dgm:prSet phldrT="[Tekst]"/>
      <dgm:spPr/>
      <dgm:t>
        <a:bodyPr/>
        <a:lstStyle/>
        <a:p>
          <a:r>
            <a:rPr lang="da-DK" dirty="0" smtClean="0"/>
            <a:t>Aflevering</a:t>
          </a:r>
          <a:endParaRPr lang="da-DK" dirty="0"/>
        </a:p>
      </dgm:t>
    </dgm:pt>
    <dgm:pt modelId="{6C2954C7-28AE-4182-BC1E-E5B4BA4C41D5}" type="parTrans" cxnId="{B8819079-A74F-4A1F-86EA-CB7CE83DB394}">
      <dgm:prSet/>
      <dgm:spPr/>
      <dgm:t>
        <a:bodyPr/>
        <a:lstStyle/>
        <a:p>
          <a:endParaRPr lang="da-DK"/>
        </a:p>
      </dgm:t>
    </dgm:pt>
    <dgm:pt modelId="{5C860074-C76E-463E-B3A2-FFC607BAEF74}" type="sibTrans" cxnId="{B8819079-A74F-4A1F-86EA-CB7CE83DB394}">
      <dgm:prSet/>
      <dgm:spPr/>
      <dgm:t>
        <a:bodyPr/>
        <a:lstStyle/>
        <a:p>
          <a:endParaRPr lang="da-DK"/>
        </a:p>
      </dgm:t>
    </dgm:pt>
    <dgm:pt modelId="{AD8710C3-E961-48D8-AF66-FFD52086CF47}">
      <dgm:prSet phldrT="[Tekst]"/>
      <dgm:spPr/>
      <dgm:t>
        <a:bodyPr/>
        <a:lstStyle/>
        <a:p>
          <a:r>
            <a:rPr lang="da-DK" dirty="0" smtClean="0"/>
            <a:t>Projektet afsluttes</a:t>
          </a:r>
          <a:endParaRPr lang="da-DK" dirty="0"/>
        </a:p>
      </dgm:t>
    </dgm:pt>
    <dgm:pt modelId="{6D35238E-C8F5-4F4F-A7D2-D138659A503B}" type="parTrans" cxnId="{8A7B29A9-951F-4085-AEAA-592D16EF2CF8}">
      <dgm:prSet/>
      <dgm:spPr/>
      <dgm:t>
        <a:bodyPr/>
        <a:lstStyle/>
        <a:p>
          <a:endParaRPr lang="da-DK"/>
        </a:p>
      </dgm:t>
    </dgm:pt>
    <dgm:pt modelId="{2B0CC616-5268-4162-8362-FC08607972FF}" type="sibTrans" cxnId="{8A7B29A9-951F-4085-AEAA-592D16EF2CF8}">
      <dgm:prSet/>
      <dgm:spPr/>
      <dgm:t>
        <a:bodyPr/>
        <a:lstStyle/>
        <a:p>
          <a:endParaRPr lang="da-DK"/>
        </a:p>
      </dgm:t>
    </dgm:pt>
    <dgm:pt modelId="{ADD15985-29A5-4975-A5D0-617A3A5A01B6}">
      <dgm:prSet phldrT="[Tekst]"/>
      <dgm:spPr/>
      <dgm:t>
        <a:bodyPr/>
        <a:lstStyle/>
        <a:p>
          <a:r>
            <a:rPr lang="da-DK" dirty="0" smtClean="0"/>
            <a:t>Evaluering foretages</a:t>
          </a:r>
          <a:endParaRPr lang="da-DK" dirty="0"/>
        </a:p>
      </dgm:t>
    </dgm:pt>
    <dgm:pt modelId="{FDA33922-A423-466D-A3AA-F36A158F422A}" type="parTrans" cxnId="{E47702BC-C5A0-4589-8D35-DF4C113FB1BC}">
      <dgm:prSet/>
      <dgm:spPr/>
      <dgm:t>
        <a:bodyPr/>
        <a:lstStyle/>
        <a:p>
          <a:endParaRPr lang="da-DK"/>
        </a:p>
      </dgm:t>
    </dgm:pt>
    <dgm:pt modelId="{365CB1C0-04DC-4BEA-ACE5-C3DF6180BC5A}" type="sibTrans" cxnId="{E47702BC-C5A0-4589-8D35-DF4C113FB1BC}">
      <dgm:prSet/>
      <dgm:spPr/>
      <dgm:t>
        <a:bodyPr/>
        <a:lstStyle/>
        <a:p>
          <a:endParaRPr lang="da-DK"/>
        </a:p>
      </dgm:t>
    </dgm:pt>
    <dgm:pt modelId="{60256D8D-449D-44E0-9CCB-C57180425AE2}">
      <dgm:prSet phldrT="[Tekst]"/>
      <dgm:spPr/>
      <dgm:t>
        <a:bodyPr/>
        <a:lstStyle/>
        <a:p>
          <a:r>
            <a:rPr lang="da-DK" dirty="0" smtClean="0"/>
            <a:t>Der følges op på projekttrekanten, </a:t>
          </a:r>
          <a:r>
            <a:rPr lang="da-DK" dirty="0" err="1" smtClean="0"/>
            <a:t>produktmål</a:t>
          </a:r>
          <a:r>
            <a:rPr lang="da-DK" dirty="0" smtClean="0"/>
            <a:t> og </a:t>
          </a:r>
          <a:r>
            <a:rPr lang="da-DK" dirty="0" err="1" smtClean="0"/>
            <a:t>nyttemål</a:t>
          </a:r>
          <a:endParaRPr lang="da-DK" dirty="0"/>
        </a:p>
      </dgm:t>
    </dgm:pt>
    <dgm:pt modelId="{8945D158-87D3-4539-98D6-40B7C811EA5E}" type="parTrans" cxnId="{F237AC8D-E276-4A03-AE60-83DF9C5401CA}">
      <dgm:prSet/>
      <dgm:spPr/>
      <dgm:t>
        <a:bodyPr/>
        <a:lstStyle/>
        <a:p>
          <a:endParaRPr lang="da-DK"/>
        </a:p>
      </dgm:t>
    </dgm:pt>
    <dgm:pt modelId="{06AC8EF5-D66C-4D31-9D90-173C61595337}" type="sibTrans" cxnId="{F237AC8D-E276-4A03-AE60-83DF9C5401CA}">
      <dgm:prSet/>
      <dgm:spPr/>
      <dgm:t>
        <a:bodyPr/>
        <a:lstStyle/>
        <a:p>
          <a:endParaRPr lang="da-DK"/>
        </a:p>
      </dgm:t>
    </dgm:pt>
    <dgm:pt modelId="{A4E07019-78E2-4609-9133-1A220F87D6BA}">
      <dgm:prSet phldrT="[Tekst]"/>
      <dgm:spPr/>
      <dgm:t>
        <a:bodyPr/>
        <a:lstStyle/>
        <a:p>
          <a:r>
            <a:rPr lang="da-DK" dirty="0" smtClean="0"/>
            <a:t>Business Case efterprøves</a:t>
          </a:r>
          <a:endParaRPr lang="da-DK" dirty="0"/>
        </a:p>
      </dgm:t>
    </dgm:pt>
    <dgm:pt modelId="{0CE49BBB-BE1A-47AE-9C37-FC79A799686E}" type="parTrans" cxnId="{C3DEE528-E911-4909-92F5-CA9B4D29074E}">
      <dgm:prSet/>
      <dgm:spPr/>
      <dgm:t>
        <a:bodyPr/>
        <a:lstStyle/>
        <a:p>
          <a:endParaRPr lang="da-DK"/>
        </a:p>
      </dgm:t>
    </dgm:pt>
    <dgm:pt modelId="{B0A4B022-45FC-4909-8AED-9F9561453E60}" type="sibTrans" cxnId="{C3DEE528-E911-4909-92F5-CA9B4D29074E}">
      <dgm:prSet/>
      <dgm:spPr/>
      <dgm:t>
        <a:bodyPr/>
        <a:lstStyle/>
        <a:p>
          <a:endParaRPr lang="da-DK"/>
        </a:p>
      </dgm:t>
    </dgm:pt>
    <dgm:pt modelId="{7561EB0F-7198-426D-BAB4-F5F7B70D1469}">
      <dgm:prSet phldrT="[Tekst]"/>
      <dgm:spPr/>
      <dgm:t>
        <a:bodyPr/>
        <a:lstStyle/>
        <a:p>
          <a:r>
            <a:rPr lang="da-DK" dirty="0" smtClean="0"/>
            <a:t>Resultatet afleveres til ”drift”</a:t>
          </a:r>
          <a:endParaRPr lang="da-DK" dirty="0"/>
        </a:p>
      </dgm:t>
    </dgm:pt>
    <dgm:pt modelId="{C5E37802-E18B-4EB1-86F3-6A968DD51233}" type="parTrans" cxnId="{7BC4B44D-BA0D-4263-AFB4-5FE64E273DAB}">
      <dgm:prSet/>
      <dgm:spPr/>
      <dgm:t>
        <a:bodyPr/>
        <a:lstStyle/>
        <a:p>
          <a:endParaRPr lang="da-DK"/>
        </a:p>
      </dgm:t>
    </dgm:pt>
    <dgm:pt modelId="{E0EC5BE7-4C55-4A7E-A069-20AE930978B9}" type="sibTrans" cxnId="{7BC4B44D-BA0D-4263-AFB4-5FE64E273DAB}">
      <dgm:prSet/>
      <dgm:spPr/>
      <dgm:t>
        <a:bodyPr/>
        <a:lstStyle/>
        <a:p>
          <a:endParaRPr lang="da-DK"/>
        </a:p>
      </dgm:t>
    </dgm:pt>
    <dgm:pt modelId="{1A13FCCE-06BE-43B5-AF48-093352FD9359}">
      <dgm:prSet phldrT="[Tekst]"/>
      <dgm:spPr/>
      <dgm:t>
        <a:bodyPr/>
        <a:lstStyle/>
        <a:p>
          <a:r>
            <a:rPr lang="da-DK" dirty="0" smtClean="0"/>
            <a:t>Projektets idé formuleres</a:t>
          </a:r>
        </a:p>
      </dgm:t>
    </dgm:pt>
    <dgm:pt modelId="{9EBAD38E-43B0-4ABD-AA87-3C204BA802BA}" type="parTrans" cxnId="{5DD61082-98ED-489D-9B4F-158A9F87138A}">
      <dgm:prSet/>
      <dgm:spPr/>
      <dgm:t>
        <a:bodyPr/>
        <a:lstStyle/>
        <a:p>
          <a:endParaRPr lang="da-DK"/>
        </a:p>
      </dgm:t>
    </dgm:pt>
    <dgm:pt modelId="{E87590DC-ACE8-4609-A4E1-11E3F0EE11C0}" type="sibTrans" cxnId="{5DD61082-98ED-489D-9B4F-158A9F87138A}">
      <dgm:prSet/>
      <dgm:spPr/>
      <dgm:t>
        <a:bodyPr/>
        <a:lstStyle/>
        <a:p>
          <a:endParaRPr lang="da-DK"/>
        </a:p>
      </dgm:t>
    </dgm:pt>
    <dgm:pt modelId="{B8D223F9-3F06-4CAF-B8DC-CB75287E5CA7}">
      <dgm:prSet phldrT="[Tekst]"/>
      <dgm:spPr/>
      <dgm:t>
        <a:bodyPr/>
        <a:lstStyle/>
        <a:p>
          <a:r>
            <a:rPr lang="da-DK" dirty="0" err="1" smtClean="0"/>
            <a:t>Nyttemål</a:t>
          </a:r>
          <a:r>
            <a:rPr lang="da-DK" dirty="0" smtClean="0"/>
            <a:t> identificeres</a:t>
          </a:r>
        </a:p>
      </dgm:t>
    </dgm:pt>
    <dgm:pt modelId="{5A9E3F88-904C-4812-B53A-DDBD1DA56580}" type="parTrans" cxnId="{D894F693-662E-423A-8E30-171AB2443C1E}">
      <dgm:prSet/>
      <dgm:spPr/>
      <dgm:t>
        <a:bodyPr/>
        <a:lstStyle/>
        <a:p>
          <a:endParaRPr lang="da-DK"/>
        </a:p>
      </dgm:t>
    </dgm:pt>
    <dgm:pt modelId="{94AC03EC-EDC8-49F6-870C-399A03FD56B6}" type="sibTrans" cxnId="{D894F693-662E-423A-8E30-171AB2443C1E}">
      <dgm:prSet/>
      <dgm:spPr/>
      <dgm:t>
        <a:bodyPr/>
        <a:lstStyle/>
        <a:p>
          <a:endParaRPr lang="da-DK"/>
        </a:p>
      </dgm:t>
    </dgm:pt>
    <dgm:pt modelId="{63CD7481-DBA9-45F0-BBE3-4061CE75596C}">
      <dgm:prSet phldrT="[Tekst]"/>
      <dgm:spPr/>
      <dgm:t>
        <a:bodyPr/>
        <a:lstStyle/>
        <a:p>
          <a:r>
            <a:rPr lang="da-DK" dirty="0" err="1" smtClean="0"/>
            <a:t>Produktmål</a:t>
          </a:r>
          <a:r>
            <a:rPr lang="da-DK" dirty="0" smtClean="0"/>
            <a:t> udvikles</a:t>
          </a:r>
        </a:p>
      </dgm:t>
    </dgm:pt>
    <dgm:pt modelId="{53158D29-1E19-4D08-9F04-373703C0DCE5}" type="parTrans" cxnId="{86B17D49-C75B-43C0-BA31-EA53AD2DDE81}">
      <dgm:prSet/>
      <dgm:spPr/>
      <dgm:t>
        <a:bodyPr/>
        <a:lstStyle/>
        <a:p>
          <a:endParaRPr lang="da-DK"/>
        </a:p>
      </dgm:t>
    </dgm:pt>
    <dgm:pt modelId="{A262FD5D-D925-4A30-A923-5982358185F8}" type="sibTrans" cxnId="{86B17D49-C75B-43C0-BA31-EA53AD2DDE81}">
      <dgm:prSet/>
      <dgm:spPr/>
      <dgm:t>
        <a:bodyPr/>
        <a:lstStyle/>
        <a:p>
          <a:endParaRPr lang="da-DK"/>
        </a:p>
      </dgm:t>
    </dgm:pt>
    <dgm:pt modelId="{39E2E73E-8669-4E0D-B5DC-15C6E47D0A7A}">
      <dgm:prSet phldrT="[Tekst]"/>
      <dgm:spPr/>
      <dgm:t>
        <a:bodyPr/>
        <a:lstStyle/>
        <a:p>
          <a:r>
            <a:rPr lang="da-DK" dirty="0" smtClean="0"/>
            <a:t>Projektorganisation etableres</a:t>
          </a:r>
        </a:p>
      </dgm:t>
    </dgm:pt>
    <dgm:pt modelId="{DFDD315C-8BF4-4BDE-8427-2A66FD6112C0}" type="parTrans" cxnId="{2100B489-2705-451E-8F4C-C3DF18CBDFAE}">
      <dgm:prSet/>
      <dgm:spPr/>
      <dgm:t>
        <a:bodyPr/>
        <a:lstStyle/>
        <a:p>
          <a:endParaRPr lang="da-DK"/>
        </a:p>
      </dgm:t>
    </dgm:pt>
    <dgm:pt modelId="{12934406-A7DF-4F33-AE03-DFD99CEDB299}" type="sibTrans" cxnId="{2100B489-2705-451E-8F4C-C3DF18CBDFAE}">
      <dgm:prSet/>
      <dgm:spPr/>
      <dgm:t>
        <a:bodyPr/>
        <a:lstStyle/>
        <a:p>
          <a:endParaRPr lang="da-DK"/>
        </a:p>
      </dgm:t>
    </dgm:pt>
    <dgm:pt modelId="{33E985D5-B444-4F1A-A4BD-B7B5DB0EEDA1}">
      <dgm:prSet phldrT="[Tekst]"/>
      <dgm:spPr/>
      <dgm:t>
        <a:bodyPr/>
        <a:lstStyle/>
        <a:p>
          <a:r>
            <a:rPr lang="da-DK" dirty="0" smtClean="0"/>
            <a:t>Idé evaluering</a:t>
          </a:r>
        </a:p>
      </dgm:t>
    </dgm:pt>
    <dgm:pt modelId="{8C8F5A23-F016-4A93-BA8E-2DEE2ABEE899}" type="parTrans" cxnId="{F6B2CD8E-3451-475D-A0A5-06C0DDF2D477}">
      <dgm:prSet/>
      <dgm:spPr/>
      <dgm:t>
        <a:bodyPr/>
        <a:lstStyle/>
        <a:p>
          <a:endParaRPr lang="da-DK"/>
        </a:p>
      </dgm:t>
    </dgm:pt>
    <dgm:pt modelId="{772E1DB1-346E-4D49-83AE-7143438284A3}" type="sibTrans" cxnId="{F6B2CD8E-3451-475D-A0A5-06C0DDF2D477}">
      <dgm:prSet/>
      <dgm:spPr/>
      <dgm:t>
        <a:bodyPr/>
        <a:lstStyle/>
        <a:p>
          <a:endParaRPr lang="da-DK"/>
        </a:p>
      </dgm:t>
    </dgm:pt>
    <dgm:pt modelId="{2C72F5E6-B0BA-43A9-A429-CC64185CBFBD}">
      <dgm:prSet phldrT="[Tekst]"/>
      <dgm:spPr/>
      <dgm:t>
        <a:bodyPr/>
        <a:lstStyle/>
        <a:p>
          <a:r>
            <a:rPr lang="da-DK" dirty="0" smtClean="0"/>
            <a:t>Planen for gennemførslen udarbejdes</a:t>
          </a:r>
          <a:endParaRPr lang="da-DK" dirty="0"/>
        </a:p>
      </dgm:t>
    </dgm:pt>
    <dgm:pt modelId="{55510D48-F936-4741-A84E-6D4A0673F315}" type="parTrans" cxnId="{23DC2917-C04F-45E0-8536-2B93FC3A36A1}">
      <dgm:prSet/>
      <dgm:spPr/>
      <dgm:t>
        <a:bodyPr/>
        <a:lstStyle/>
        <a:p>
          <a:endParaRPr lang="da-DK"/>
        </a:p>
      </dgm:t>
    </dgm:pt>
    <dgm:pt modelId="{2CD5BE1B-7398-455B-840F-9FF8FA2D341D}" type="sibTrans" cxnId="{23DC2917-C04F-45E0-8536-2B93FC3A36A1}">
      <dgm:prSet/>
      <dgm:spPr/>
      <dgm:t>
        <a:bodyPr/>
        <a:lstStyle/>
        <a:p>
          <a:endParaRPr lang="da-DK"/>
        </a:p>
      </dgm:t>
    </dgm:pt>
    <dgm:pt modelId="{61BD34BE-4F57-45C4-AFF6-C911890F7540}">
      <dgm:prSet phldrT="[Tekst]"/>
      <dgm:spPr/>
      <dgm:t>
        <a:bodyPr/>
        <a:lstStyle/>
        <a:p>
          <a:r>
            <a:rPr lang="da-DK" dirty="0" smtClean="0"/>
            <a:t>Økonomien estimeres mere detaljeret</a:t>
          </a:r>
          <a:endParaRPr lang="da-DK" dirty="0"/>
        </a:p>
      </dgm:t>
    </dgm:pt>
    <dgm:pt modelId="{BD797B0D-F4FE-4018-8E4B-3C72C6F7031B}" type="parTrans" cxnId="{587165D4-24A0-44FB-9DDC-5783FBEE2790}">
      <dgm:prSet/>
      <dgm:spPr/>
      <dgm:t>
        <a:bodyPr/>
        <a:lstStyle/>
        <a:p>
          <a:endParaRPr lang="da-DK"/>
        </a:p>
      </dgm:t>
    </dgm:pt>
    <dgm:pt modelId="{FF5F3C1D-AC02-4BD8-BC48-CF632C2C8888}" type="sibTrans" cxnId="{587165D4-24A0-44FB-9DDC-5783FBEE2790}">
      <dgm:prSet/>
      <dgm:spPr/>
      <dgm:t>
        <a:bodyPr/>
        <a:lstStyle/>
        <a:p>
          <a:endParaRPr lang="da-DK"/>
        </a:p>
      </dgm:t>
    </dgm:pt>
    <dgm:pt modelId="{460D1747-F79D-43A1-9E07-7AC6CE8DFC3E}">
      <dgm:prSet phldrT="[Tekst]"/>
      <dgm:spPr/>
      <dgm:t>
        <a:bodyPr/>
        <a:lstStyle/>
        <a:p>
          <a:r>
            <a:rPr lang="da-DK" dirty="0" smtClean="0"/>
            <a:t>Løsningsdesign</a:t>
          </a:r>
          <a:endParaRPr lang="da-DK" dirty="0"/>
        </a:p>
      </dgm:t>
    </dgm:pt>
    <dgm:pt modelId="{584D277C-CBC2-48FA-9F7E-03A0F22AC081}" type="parTrans" cxnId="{AEF63776-AFE2-473E-AA49-BF1F63B0091B}">
      <dgm:prSet/>
      <dgm:spPr/>
      <dgm:t>
        <a:bodyPr/>
        <a:lstStyle/>
        <a:p>
          <a:endParaRPr lang="da-DK"/>
        </a:p>
      </dgm:t>
    </dgm:pt>
    <dgm:pt modelId="{DF36AD71-354C-4081-881E-96C055433EED}" type="sibTrans" cxnId="{AEF63776-AFE2-473E-AA49-BF1F63B0091B}">
      <dgm:prSet/>
      <dgm:spPr/>
      <dgm:t>
        <a:bodyPr/>
        <a:lstStyle/>
        <a:p>
          <a:endParaRPr lang="da-DK"/>
        </a:p>
      </dgm:t>
    </dgm:pt>
    <dgm:pt modelId="{A45C399E-1669-475B-AED3-7EC42568E2F5}">
      <dgm:prSet phldrT="[Tekst]"/>
      <dgm:spPr/>
      <dgm:t>
        <a:bodyPr/>
        <a:lstStyle/>
        <a:p>
          <a:r>
            <a:rPr lang="da-DK" dirty="0" smtClean="0"/>
            <a:t>Implementering plan</a:t>
          </a:r>
          <a:endParaRPr lang="da-DK" dirty="0"/>
        </a:p>
      </dgm:t>
    </dgm:pt>
    <dgm:pt modelId="{E19E6E47-2CE9-44F7-9AA2-74D837FE589A}" type="parTrans" cxnId="{CBB25D5A-6ED2-43C8-91AB-AADE4DC3F6EC}">
      <dgm:prSet/>
      <dgm:spPr/>
      <dgm:t>
        <a:bodyPr/>
        <a:lstStyle/>
        <a:p>
          <a:endParaRPr lang="da-DK"/>
        </a:p>
      </dgm:t>
    </dgm:pt>
    <dgm:pt modelId="{0D550172-E2E4-4E3F-A891-4F1DF8649F25}" type="sibTrans" cxnId="{CBB25D5A-6ED2-43C8-91AB-AADE4DC3F6EC}">
      <dgm:prSet/>
      <dgm:spPr/>
      <dgm:t>
        <a:bodyPr/>
        <a:lstStyle/>
        <a:p>
          <a:endParaRPr lang="da-DK"/>
        </a:p>
      </dgm:t>
    </dgm:pt>
    <dgm:pt modelId="{61141523-70AB-4882-9EE9-1BB35B474590}">
      <dgm:prSet phldrT="[Tekst]"/>
      <dgm:spPr/>
      <dgm:t>
        <a:bodyPr/>
        <a:lstStyle/>
        <a:p>
          <a:r>
            <a:rPr lang="da-DK" dirty="0" smtClean="0"/>
            <a:t>Opfølgning på plan</a:t>
          </a:r>
          <a:endParaRPr lang="da-DK" dirty="0"/>
        </a:p>
      </dgm:t>
    </dgm:pt>
    <dgm:pt modelId="{9BF8F4E6-A863-454C-9B85-0B790176BBE3}" type="parTrans" cxnId="{0C4D7070-F6C0-46FC-89CA-AB8CF23BAC5C}">
      <dgm:prSet/>
      <dgm:spPr/>
      <dgm:t>
        <a:bodyPr/>
        <a:lstStyle/>
        <a:p>
          <a:endParaRPr lang="da-DK"/>
        </a:p>
      </dgm:t>
    </dgm:pt>
    <dgm:pt modelId="{E1800639-C1B1-42C1-BF58-EE77080E16AB}" type="sibTrans" cxnId="{0C4D7070-F6C0-46FC-89CA-AB8CF23BAC5C}">
      <dgm:prSet/>
      <dgm:spPr/>
      <dgm:t>
        <a:bodyPr/>
        <a:lstStyle/>
        <a:p>
          <a:endParaRPr lang="da-DK"/>
        </a:p>
      </dgm:t>
    </dgm:pt>
    <dgm:pt modelId="{C6E23888-01EB-4AC5-B29E-94E6863AF85E}">
      <dgm:prSet phldrT="[Tekst]"/>
      <dgm:spPr/>
      <dgm:t>
        <a:bodyPr/>
        <a:lstStyle/>
        <a:p>
          <a:r>
            <a:rPr lang="da-DK" dirty="0" smtClean="0"/>
            <a:t>Projekttrekanten bruges til opfølgning</a:t>
          </a:r>
          <a:endParaRPr lang="da-DK" dirty="0"/>
        </a:p>
      </dgm:t>
    </dgm:pt>
    <dgm:pt modelId="{7B9A40DF-B343-43C7-BD30-536A5A7C5FA5}" type="parTrans" cxnId="{73CFA8FB-00A7-45FB-8FA5-E507ACB457D2}">
      <dgm:prSet/>
      <dgm:spPr/>
      <dgm:t>
        <a:bodyPr/>
        <a:lstStyle/>
        <a:p>
          <a:endParaRPr lang="da-DK"/>
        </a:p>
      </dgm:t>
    </dgm:pt>
    <dgm:pt modelId="{50502CCD-688B-417B-BE59-BEFE13185D30}" type="sibTrans" cxnId="{73CFA8FB-00A7-45FB-8FA5-E507ACB457D2}">
      <dgm:prSet/>
      <dgm:spPr/>
      <dgm:t>
        <a:bodyPr/>
        <a:lstStyle/>
        <a:p>
          <a:endParaRPr lang="da-DK"/>
        </a:p>
      </dgm:t>
    </dgm:pt>
    <dgm:pt modelId="{74B0CB6C-7F70-4210-BC8F-39090A33A7B6}">
      <dgm:prSet phldrT="[Tekst]"/>
      <dgm:spPr/>
      <dgm:t>
        <a:bodyPr/>
        <a:lstStyle/>
        <a:p>
          <a:r>
            <a:rPr lang="da-DK" dirty="0" smtClean="0"/>
            <a:t>Projektstyring og </a:t>
          </a:r>
          <a:br>
            <a:rPr lang="da-DK" dirty="0" smtClean="0"/>
          </a:br>
          <a:r>
            <a:rPr lang="da-DK" dirty="0" smtClean="0"/>
            <a:t>-kontrol</a:t>
          </a:r>
          <a:endParaRPr lang="da-DK" dirty="0"/>
        </a:p>
      </dgm:t>
    </dgm:pt>
    <dgm:pt modelId="{D54CF3AA-68FC-41BE-BF0F-79623CC62E99}" type="parTrans" cxnId="{FD3DF17F-BCE3-4195-9830-3591D361A278}">
      <dgm:prSet/>
      <dgm:spPr/>
      <dgm:t>
        <a:bodyPr/>
        <a:lstStyle/>
        <a:p>
          <a:endParaRPr lang="da-DK"/>
        </a:p>
      </dgm:t>
    </dgm:pt>
    <dgm:pt modelId="{74EAAB21-30F6-40B4-92F4-C94D260E3DFF}" type="sibTrans" cxnId="{FD3DF17F-BCE3-4195-9830-3591D361A278}">
      <dgm:prSet/>
      <dgm:spPr/>
      <dgm:t>
        <a:bodyPr/>
        <a:lstStyle/>
        <a:p>
          <a:endParaRPr lang="da-DK"/>
        </a:p>
      </dgm:t>
    </dgm:pt>
    <dgm:pt modelId="{FD9523F2-FD97-438F-882C-EF7EC15E020B}">
      <dgm:prSet phldrT="[Tekst]"/>
      <dgm:spPr/>
      <dgm:t>
        <a:bodyPr/>
        <a:lstStyle/>
        <a:p>
          <a:r>
            <a:rPr lang="da-DK" dirty="0" err="1" smtClean="0"/>
            <a:t>Produktmål</a:t>
          </a:r>
          <a:r>
            <a:rPr lang="da-DK" dirty="0" smtClean="0"/>
            <a:t> nås</a:t>
          </a:r>
          <a:endParaRPr lang="da-DK" dirty="0"/>
        </a:p>
      </dgm:t>
    </dgm:pt>
    <dgm:pt modelId="{4D60B4F4-0226-4B0A-8421-D846BC865BF2}" type="parTrans" cxnId="{4A0545E9-126A-43B2-B4DE-95CC5E11F05D}">
      <dgm:prSet/>
      <dgm:spPr/>
      <dgm:t>
        <a:bodyPr/>
        <a:lstStyle/>
        <a:p>
          <a:endParaRPr lang="da-DK"/>
        </a:p>
      </dgm:t>
    </dgm:pt>
    <dgm:pt modelId="{8CA8A597-6EEF-4196-9515-3F8B8F5FEA67}" type="sibTrans" cxnId="{4A0545E9-126A-43B2-B4DE-95CC5E11F05D}">
      <dgm:prSet/>
      <dgm:spPr/>
      <dgm:t>
        <a:bodyPr/>
        <a:lstStyle/>
        <a:p>
          <a:endParaRPr lang="da-DK"/>
        </a:p>
      </dgm:t>
    </dgm:pt>
    <dgm:pt modelId="{CEE55830-88F5-4F46-AFCD-3A8BCE571E36}">
      <dgm:prSet phldrT="[Tekst]"/>
      <dgm:spPr/>
      <dgm:t>
        <a:bodyPr/>
        <a:lstStyle/>
        <a:p>
          <a:r>
            <a:rPr lang="da-DK" dirty="0" smtClean="0"/>
            <a:t>Manko overdrages</a:t>
          </a:r>
          <a:endParaRPr lang="da-DK" dirty="0"/>
        </a:p>
      </dgm:t>
    </dgm:pt>
    <dgm:pt modelId="{53DC49DF-E818-43E2-A349-00697246D1AB}" type="parTrans" cxnId="{5B617D5A-5B10-40FF-8309-790D9F358D5D}">
      <dgm:prSet/>
      <dgm:spPr/>
      <dgm:t>
        <a:bodyPr/>
        <a:lstStyle/>
        <a:p>
          <a:endParaRPr lang="da-DK"/>
        </a:p>
      </dgm:t>
    </dgm:pt>
    <dgm:pt modelId="{A57EE1C2-5CEB-4146-A3ED-C5F78C814B53}" type="sibTrans" cxnId="{5B617D5A-5B10-40FF-8309-790D9F358D5D}">
      <dgm:prSet/>
      <dgm:spPr/>
      <dgm:t>
        <a:bodyPr/>
        <a:lstStyle/>
        <a:p>
          <a:endParaRPr lang="da-DK"/>
        </a:p>
      </dgm:t>
    </dgm:pt>
    <dgm:pt modelId="{6D9897EE-1F7F-47FF-AD25-864F6FF3335E}" type="pres">
      <dgm:prSet presAssocID="{6E0CFC6B-3665-46D4-BA79-D0B4D65AEE19}" presName="Name0" presStyleCnt="0">
        <dgm:presLayoutVars>
          <dgm:dir/>
          <dgm:animLvl val="lvl"/>
          <dgm:resizeHandles val="exact"/>
        </dgm:presLayoutVars>
      </dgm:prSet>
      <dgm:spPr/>
    </dgm:pt>
    <dgm:pt modelId="{B2BA1697-9C15-4175-BABF-FE7492071C9F}" type="pres">
      <dgm:prSet presAssocID="{9A7CAF46-3643-4828-8193-6B1370B7BEEF}" presName="composite" presStyleCnt="0"/>
      <dgm:spPr/>
    </dgm:pt>
    <dgm:pt modelId="{0BB21F86-25EA-45E8-8227-E4EE42856048}" type="pres">
      <dgm:prSet presAssocID="{9A7CAF46-3643-4828-8193-6B1370B7BEEF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5EBA71A1-4C93-4222-8E6D-4D98EC81BAF8}" type="pres">
      <dgm:prSet presAssocID="{9A7CAF46-3643-4828-8193-6B1370B7BEEF}" presName="desTx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5A5128F-54E8-483D-8647-1E5FA160BCB6}" type="pres">
      <dgm:prSet presAssocID="{C6BC8638-0716-4643-B9C5-2583D0168259}" presName="space" presStyleCnt="0"/>
      <dgm:spPr/>
    </dgm:pt>
    <dgm:pt modelId="{CAB8821C-BBB6-4236-AF2A-47D335FA1FC1}" type="pres">
      <dgm:prSet presAssocID="{1EAD5F81-4205-4E35-AE80-22662ACB668C}" presName="composite" presStyleCnt="0"/>
      <dgm:spPr/>
    </dgm:pt>
    <dgm:pt modelId="{73DBF79A-A457-4681-A071-A0373EBD56E2}" type="pres">
      <dgm:prSet presAssocID="{1EAD5F81-4205-4E35-AE80-22662ACB668C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A66F365-9043-465B-A2B8-A70EAECE4344}" type="pres">
      <dgm:prSet presAssocID="{1EAD5F81-4205-4E35-AE80-22662ACB668C}" presName="desTx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D6E9B46-3695-44FB-B0E1-8D79A8656F13}" type="pres">
      <dgm:prSet presAssocID="{6465FA37-B227-4FB0-88DC-A7BA6928CB19}" presName="space" presStyleCnt="0"/>
      <dgm:spPr/>
    </dgm:pt>
    <dgm:pt modelId="{33F79429-4814-4864-BE45-9617E1AEE2FE}" type="pres">
      <dgm:prSet presAssocID="{7BBBE20D-9702-44A9-BA42-358A87342962}" presName="composite" presStyleCnt="0"/>
      <dgm:spPr/>
    </dgm:pt>
    <dgm:pt modelId="{CC633048-3776-4EA0-9A37-F0A269444FFC}" type="pres">
      <dgm:prSet presAssocID="{7BBBE20D-9702-44A9-BA42-358A8734296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C57C245-2234-48AF-946D-4427573E4446}" type="pres">
      <dgm:prSet presAssocID="{7BBBE20D-9702-44A9-BA42-358A87342962}" presName="desTx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9361F86-434C-41D9-9F6B-A16CD65BD9F9}" type="pres">
      <dgm:prSet presAssocID="{C64C098E-DD49-4FBD-A768-91F0A92F7EC9}" presName="space" presStyleCnt="0"/>
      <dgm:spPr/>
    </dgm:pt>
    <dgm:pt modelId="{CCE56A86-68DA-4BED-B91F-C4221AFA12BA}" type="pres">
      <dgm:prSet presAssocID="{67E28E40-3017-4202-BB0F-05F9AEBF2883}" presName="composite" presStyleCnt="0"/>
      <dgm:spPr/>
    </dgm:pt>
    <dgm:pt modelId="{9EC437E9-FAE9-4BDA-A210-457FAECFA7A2}" type="pres">
      <dgm:prSet presAssocID="{67E28E40-3017-4202-BB0F-05F9AEBF2883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8DFF4F6-2970-4AB3-8798-EAED03F7E9E1}" type="pres">
      <dgm:prSet presAssocID="{67E28E40-3017-4202-BB0F-05F9AEBF2883}" presName="desTx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90C167F7-1A5D-4C53-BFE2-C862D364BAC6}" type="presOf" srcId="{60256D8D-449D-44E0-9CCB-C57180425AE2}" destId="{F8DFF4F6-2970-4AB3-8798-EAED03F7E9E1}" srcOrd="0" destOrd="3" presId="urn:microsoft.com/office/officeart/2005/8/layout/chevron1"/>
    <dgm:cxn modelId="{0C4D7070-F6C0-46FC-89CA-AB8CF23BAC5C}" srcId="{7BBBE20D-9702-44A9-BA42-358A87342962}" destId="{61141523-70AB-4882-9EE9-1BB35B474590}" srcOrd="1" destOrd="0" parTransId="{9BF8F4E6-A863-454C-9B85-0B790176BBE3}" sibTransId="{E1800639-C1B1-42C1-BF58-EE77080E16AB}"/>
    <dgm:cxn modelId="{2110B04E-B664-41F7-9014-2AC9A866876C}" srcId="{6E0CFC6B-3665-46D4-BA79-D0B4D65AEE19}" destId="{9A7CAF46-3643-4828-8193-6B1370B7BEEF}" srcOrd="0" destOrd="0" parTransId="{1756906E-FD9C-4131-A077-CFE8C1F19906}" sibTransId="{C6BC8638-0716-4643-B9C5-2583D0168259}"/>
    <dgm:cxn modelId="{FDE3221B-6688-4C46-968C-C998390C9F7F}" srcId="{6E0CFC6B-3665-46D4-BA79-D0B4D65AEE19}" destId="{1EAD5F81-4205-4E35-AE80-22662ACB668C}" srcOrd="1" destOrd="0" parTransId="{4DF8BB8C-F9B4-4A14-B402-81B2AE9C7921}" sibTransId="{6465FA37-B227-4FB0-88DC-A7BA6928CB19}"/>
    <dgm:cxn modelId="{C3DEE528-E911-4909-92F5-CA9B4D29074E}" srcId="{67E28E40-3017-4202-BB0F-05F9AEBF2883}" destId="{A4E07019-78E2-4609-9133-1A220F87D6BA}" srcOrd="4" destOrd="0" parTransId="{0CE49BBB-BE1A-47AE-9C37-FC79A799686E}" sibTransId="{B0A4B022-45FC-4909-8AED-9F9561453E60}"/>
    <dgm:cxn modelId="{86B17D49-C75B-43C0-BA31-EA53AD2DDE81}" srcId="{9A7CAF46-3643-4828-8193-6B1370B7BEEF}" destId="{63CD7481-DBA9-45F0-BBE3-4061CE75596C}" srcOrd="3" destOrd="0" parTransId="{53158D29-1E19-4D08-9F04-373703C0DCE5}" sibTransId="{A262FD5D-D925-4A30-A923-5982358185F8}"/>
    <dgm:cxn modelId="{7BC4B44D-BA0D-4263-AFB4-5FE64E273DAB}" srcId="{67E28E40-3017-4202-BB0F-05F9AEBF2883}" destId="{7561EB0F-7198-426D-BAB4-F5F7B70D1469}" srcOrd="0" destOrd="0" parTransId="{C5E37802-E18B-4EB1-86F3-6A968DD51233}" sibTransId="{E0EC5BE7-4C55-4A7E-A069-20AE930978B9}"/>
    <dgm:cxn modelId="{58D076A2-5F27-4D00-8DC0-CB8809DB97EB}" type="presOf" srcId="{61BD34BE-4F57-45C4-AFF6-C911890F7540}" destId="{BA66F365-9043-465B-A2B8-A70EAECE4344}" srcOrd="0" destOrd="1" presId="urn:microsoft.com/office/officeart/2005/8/layout/chevron1"/>
    <dgm:cxn modelId="{4A0545E9-126A-43B2-B4DE-95CC5E11F05D}" srcId="{7BBBE20D-9702-44A9-BA42-358A87342962}" destId="{FD9523F2-FD97-438F-882C-EF7EC15E020B}" srcOrd="2" destOrd="0" parTransId="{4D60B4F4-0226-4B0A-8421-D846BC865BF2}" sibTransId="{8CA8A597-6EEF-4196-9515-3F8B8F5FEA67}"/>
    <dgm:cxn modelId="{F237AC8D-E276-4A03-AE60-83DF9C5401CA}" srcId="{67E28E40-3017-4202-BB0F-05F9AEBF2883}" destId="{60256D8D-449D-44E0-9CCB-C57180425AE2}" srcOrd="3" destOrd="0" parTransId="{8945D158-87D3-4539-98D6-40B7C811EA5E}" sibTransId="{06AC8EF5-D66C-4D31-9D90-173C61595337}"/>
    <dgm:cxn modelId="{587165D4-24A0-44FB-9DDC-5783FBEE2790}" srcId="{1EAD5F81-4205-4E35-AE80-22662ACB668C}" destId="{61BD34BE-4F57-45C4-AFF6-C911890F7540}" srcOrd="1" destOrd="0" parTransId="{BD797B0D-F4FE-4018-8E4B-3C72C6F7031B}" sibTransId="{FF5F3C1D-AC02-4BD8-BC48-CF632C2C8888}"/>
    <dgm:cxn modelId="{2AC8E5DA-3B5D-4F4F-8533-2420EE38B212}" type="presOf" srcId="{67E28E40-3017-4202-BB0F-05F9AEBF2883}" destId="{9EC437E9-FAE9-4BDA-A210-457FAECFA7A2}" srcOrd="0" destOrd="0" presId="urn:microsoft.com/office/officeart/2005/8/layout/chevron1"/>
    <dgm:cxn modelId="{2C71D1F3-07DD-4D6D-8817-1D49F7007AB8}" type="presOf" srcId="{1A13FCCE-06BE-43B5-AF48-093352FD9359}" destId="{5EBA71A1-4C93-4222-8E6D-4D98EC81BAF8}" srcOrd="0" destOrd="0" presId="urn:microsoft.com/office/officeart/2005/8/layout/chevron1"/>
    <dgm:cxn modelId="{AA95B1BC-452D-453E-BCB1-DB620E46E88E}" type="presOf" srcId="{74B0CB6C-7F70-4210-BC8F-39090A33A7B6}" destId="{EC57C245-2234-48AF-946D-4427573E4446}" srcOrd="0" destOrd="3" presId="urn:microsoft.com/office/officeart/2005/8/layout/chevron1"/>
    <dgm:cxn modelId="{5BD64D10-41BA-4808-8670-4966B06738C3}" type="presOf" srcId="{ADD15985-29A5-4975-A5D0-617A3A5A01B6}" destId="{F8DFF4F6-2970-4AB3-8798-EAED03F7E9E1}" srcOrd="0" destOrd="2" presId="urn:microsoft.com/office/officeart/2005/8/layout/chevron1"/>
    <dgm:cxn modelId="{7658577E-7890-43FB-BD95-9535EC899A05}" type="presOf" srcId="{7BBBE20D-9702-44A9-BA42-358A87342962}" destId="{CC633048-3776-4EA0-9A37-F0A269444FFC}" srcOrd="0" destOrd="0" presId="urn:microsoft.com/office/officeart/2005/8/layout/chevron1"/>
    <dgm:cxn modelId="{CBB25D5A-6ED2-43C8-91AB-AADE4DC3F6EC}" srcId="{7BBBE20D-9702-44A9-BA42-358A87342962}" destId="{A45C399E-1669-475B-AED3-7EC42568E2F5}" srcOrd="0" destOrd="0" parTransId="{E19E6E47-2CE9-44F7-9AA2-74D837FE589A}" sibTransId="{0D550172-E2E4-4E3F-A891-4F1DF8649F25}"/>
    <dgm:cxn modelId="{69CADE84-8C72-45FC-AF15-B99562FB77C2}" type="presOf" srcId="{AD8710C3-E961-48D8-AF66-FFD52086CF47}" destId="{F8DFF4F6-2970-4AB3-8798-EAED03F7E9E1}" srcOrd="0" destOrd="1" presId="urn:microsoft.com/office/officeart/2005/8/layout/chevron1"/>
    <dgm:cxn modelId="{8F88939E-EC7D-48F7-9061-3715480C028A}" type="presOf" srcId="{CEE55830-88F5-4F46-AFCD-3A8BCE571E36}" destId="{F8DFF4F6-2970-4AB3-8798-EAED03F7E9E1}" srcOrd="0" destOrd="5" presId="urn:microsoft.com/office/officeart/2005/8/layout/chevron1"/>
    <dgm:cxn modelId="{D894F693-662E-423A-8E30-171AB2443C1E}" srcId="{9A7CAF46-3643-4828-8193-6B1370B7BEEF}" destId="{B8D223F9-3F06-4CAF-B8DC-CB75287E5CA7}" srcOrd="2" destOrd="0" parTransId="{5A9E3F88-904C-4812-B53A-DDBD1DA56580}" sibTransId="{94AC03EC-EDC8-49F6-870C-399A03FD56B6}"/>
    <dgm:cxn modelId="{8E284A38-F121-4B02-89A6-74841140555E}" type="presOf" srcId="{460D1747-F79D-43A1-9E07-7AC6CE8DFC3E}" destId="{BA66F365-9043-465B-A2B8-A70EAECE4344}" srcOrd="0" destOrd="2" presId="urn:microsoft.com/office/officeart/2005/8/layout/chevron1"/>
    <dgm:cxn modelId="{7AE43976-F1C6-40B7-8EEA-C3E2FE4A069D}" type="presOf" srcId="{FD9523F2-FD97-438F-882C-EF7EC15E020B}" destId="{EC57C245-2234-48AF-946D-4427573E4446}" srcOrd="0" destOrd="4" presId="urn:microsoft.com/office/officeart/2005/8/layout/chevron1"/>
    <dgm:cxn modelId="{2CAC8EF4-713B-41CD-AE43-182E9F62DD2B}" type="presOf" srcId="{C6E23888-01EB-4AC5-B29E-94E6863AF85E}" destId="{EC57C245-2234-48AF-946D-4427573E4446}" srcOrd="0" destOrd="2" presId="urn:microsoft.com/office/officeart/2005/8/layout/chevron1"/>
    <dgm:cxn modelId="{FD3DF17F-BCE3-4195-9830-3591D361A278}" srcId="{61141523-70AB-4882-9EE9-1BB35B474590}" destId="{74B0CB6C-7F70-4210-BC8F-39090A33A7B6}" srcOrd="1" destOrd="0" parTransId="{D54CF3AA-68FC-41BE-BF0F-79623CC62E99}" sibTransId="{74EAAB21-30F6-40B4-92F4-C94D260E3DFF}"/>
    <dgm:cxn modelId="{5B617D5A-5B10-40FF-8309-790D9F358D5D}" srcId="{67E28E40-3017-4202-BB0F-05F9AEBF2883}" destId="{CEE55830-88F5-4F46-AFCD-3A8BCE571E36}" srcOrd="5" destOrd="0" parTransId="{53DC49DF-E818-43E2-A349-00697246D1AB}" sibTransId="{A57EE1C2-5CEB-4146-A3ED-C5F78C814B53}"/>
    <dgm:cxn modelId="{9802A447-6583-4829-9BC4-D14DC7612EAF}" type="presOf" srcId="{39E2E73E-8669-4E0D-B5DC-15C6E47D0A7A}" destId="{5EBA71A1-4C93-4222-8E6D-4D98EC81BAF8}" srcOrd="0" destOrd="4" presId="urn:microsoft.com/office/officeart/2005/8/layout/chevron1"/>
    <dgm:cxn modelId="{8A7B29A9-951F-4085-AEAA-592D16EF2CF8}" srcId="{67E28E40-3017-4202-BB0F-05F9AEBF2883}" destId="{AD8710C3-E961-48D8-AF66-FFD52086CF47}" srcOrd="1" destOrd="0" parTransId="{6D35238E-C8F5-4F4F-A7D2-D138659A503B}" sibTransId="{2B0CC616-5268-4162-8362-FC08607972FF}"/>
    <dgm:cxn modelId="{729DE449-F9A3-4E5A-87C7-6F21ABAC4216}" type="presOf" srcId="{63CD7481-DBA9-45F0-BBE3-4061CE75596C}" destId="{5EBA71A1-4C93-4222-8E6D-4D98EC81BAF8}" srcOrd="0" destOrd="3" presId="urn:microsoft.com/office/officeart/2005/8/layout/chevron1"/>
    <dgm:cxn modelId="{23DC2917-C04F-45E0-8536-2B93FC3A36A1}" srcId="{1EAD5F81-4205-4E35-AE80-22662ACB668C}" destId="{2C72F5E6-B0BA-43A9-A429-CC64185CBFBD}" srcOrd="0" destOrd="0" parTransId="{55510D48-F936-4741-A84E-6D4A0673F315}" sibTransId="{2CD5BE1B-7398-455B-840F-9FF8FA2D341D}"/>
    <dgm:cxn modelId="{B8819079-A74F-4A1F-86EA-CB7CE83DB394}" srcId="{6E0CFC6B-3665-46D4-BA79-D0B4D65AEE19}" destId="{67E28E40-3017-4202-BB0F-05F9AEBF2883}" srcOrd="3" destOrd="0" parTransId="{6C2954C7-28AE-4182-BC1E-E5B4BA4C41D5}" sibTransId="{5C860074-C76E-463E-B3A2-FFC607BAEF74}"/>
    <dgm:cxn modelId="{F6B2CD8E-3451-475D-A0A5-06C0DDF2D477}" srcId="{9A7CAF46-3643-4828-8193-6B1370B7BEEF}" destId="{33E985D5-B444-4F1A-A4BD-B7B5DB0EEDA1}" srcOrd="1" destOrd="0" parTransId="{8C8F5A23-F016-4A93-BA8E-2DEE2ABEE899}" sibTransId="{772E1DB1-346E-4D49-83AE-7143438284A3}"/>
    <dgm:cxn modelId="{5DD61082-98ED-489D-9B4F-158A9F87138A}" srcId="{9A7CAF46-3643-4828-8193-6B1370B7BEEF}" destId="{1A13FCCE-06BE-43B5-AF48-093352FD9359}" srcOrd="0" destOrd="0" parTransId="{9EBAD38E-43B0-4ABD-AA87-3C204BA802BA}" sibTransId="{E87590DC-ACE8-4609-A4E1-11E3F0EE11C0}"/>
    <dgm:cxn modelId="{4035175D-5EA5-48C8-9E1C-251DA0C1BF10}" type="presOf" srcId="{6E0CFC6B-3665-46D4-BA79-D0B4D65AEE19}" destId="{6D9897EE-1F7F-47FF-AD25-864F6FF3335E}" srcOrd="0" destOrd="0" presId="urn:microsoft.com/office/officeart/2005/8/layout/chevron1"/>
    <dgm:cxn modelId="{AEF63776-AFE2-473E-AA49-BF1F63B0091B}" srcId="{1EAD5F81-4205-4E35-AE80-22662ACB668C}" destId="{460D1747-F79D-43A1-9E07-7AC6CE8DFC3E}" srcOrd="2" destOrd="0" parTransId="{584D277C-CBC2-48FA-9F7E-03A0F22AC081}" sibTransId="{DF36AD71-354C-4081-881E-96C055433EED}"/>
    <dgm:cxn modelId="{331E9947-DAD4-4D5C-94C0-4B43172FE617}" srcId="{6E0CFC6B-3665-46D4-BA79-D0B4D65AEE19}" destId="{7BBBE20D-9702-44A9-BA42-358A87342962}" srcOrd="2" destOrd="0" parTransId="{ADDDAD0D-9240-47B3-86B4-2BACCD422F94}" sibTransId="{C64C098E-DD49-4FBD-A768-91F0A92F7EC9}"/>
    <dgm:cxn modelId="{46774AC6-E0D3-4BB9-87B2-998A8234DF02}" type="presOf" srcId="{A4E07019-78E2-4609-9133-1A220F87D6BA}" destId="{F8DFF4F6-2970-4AB3-8798-EAED03F7E9E1}" srcOrd="0" destOrd="4" presId="urn:microsoft.com/office/officeart/2005/8/layout/chevron1"/>
    <dgm:cxn modelId="{D7FE076A-764D-4CB8-81A3-619283238D5A}" type="presOf" srcId="{B8D223F9-3F06-4CAF-B8DC-CB75287E5CA7}" destId="{5EBA71A1-4C93-4222-8E6D-4D98EC81BAF8}" srcOrd="0" destOrd="2" presId="urn:microsoft.com/office/officeart/2005/8/layout/chevron1"/>
    <dgm:cxn modelId="{73CFA8FB-00A7-45FB-8FA5-E507ACB457D2}" srcId="{61141523-70AB-4882-9EE9-1BB35B474590}" destId="{C6E23888-01EB-4AC5-B29E-94E6863AF85E}" srcOrd="0" destOrd="0" parTransId="{7B9A40DF-B343-43C7-BD30-536A5A7C5FA5}" sibTransId="{50502CCD-688B-417B-BE59-BEFE13185D30}"/>
    <dgm:cxn modelId="{26EF6F4E-85BC-47A4-8656-FA35C73B7DA8}" type="presOf" srcId="{2C72F5E6-B0BA-43A9-A429-CC64185CBFBD}" destId="{BA66F365-9043-465B-A2B8-A70EAECE4344}" srcOrd="0" destOrd="0" presId="urn:microsoft.com/office/officeart/2005/8/layout/chevron1"/>
    <dgm:cxn modelId="{FFA45B32-63A2-4674-B22F-01C539501132}" type="presOf" srcId="{9A7CAF46-3643-4828-8193-6B1370B7BEEF}" destId="{0BB21F86-25EA-45E8-8227-E4EE42856048}" srcOrd="0" destOrd="0" presId="urn:microsoft.com/office/officeart/2005/8/layout/chevron1"/>
    <dgm:cxn modelId="{7898FA8E-607E-4050-A563-8A634E33695E}" type="presOf" srcId="{61141523-70AB-4882-9EE9-1BB35B474590}" destId="{EC57C245-2234-48AF-946D-4427573E4446}" srcOrd="0" destOrd="1" presId="urn:microsoft.com/office/officeart/2005/8/layout/chevron1"/>
    <dgm:cxn modelId="{D2FC5CD6-1045-4DF9-8246-4EA985B6BB52}" type="presOf" srcId="{A45C399E-1669-475B-AED3-7EC42568E2F5}" destId="{EC57C245-2234-48AF-946D-4427573E4446}" srcOrd="0" destOrd="0" presId="urn:microsoft.com/office/officeart/2005/8/layout/chevron1"/>
    <dgm:cxn modelId="{7B089C6A-CDCA-41F6-A0A4-7F66D07417EB}" type="presOf" srcId="{1EAD5F81-4205-4E35-AE80-22662ACB668C}" destId="{73DBF79A-A457-4681-A071-A0373EBD56E2}" srcOrd="0" destOrd="0" presId="urn:microsoft.com/office/officeart/2005/8/layout/chevron1"/>
    <dgm:cxn modelId="{6E62F282-5375-48C4-83C3-5BB041DDAAE3}" type="presOf" srcId="{7561EB0F-7198-426D-BAB4-F5F7B70D1469}" destId="{F8DFF4F6-2970-4AB3-8798-EAED03F7E9E1}" srcOrd="0" destOrd="0" presId="urn:microsoft.com/office/officeart/2005/8/layout/chevron1"/>
    <dgm:cxn modelId="{E47702BC-C5A0-4589-8D35-DF4C113FB1BC}" srcId="{67E28E40-3017-4202-BB0F-05F9AEBF2883}" destId="{ADD15985-29A5-4975-A5D0-617A3A5A01B6}" srcOrd="2" destOrd="0" parTransId="{FDA33922-A423-466D-A3AA-F36A158F422A}" sibTransId="{365CB1C0-04DC-4BEA-ACE5-C3DF6180BC5A}"/>
    <dgm:cxn modelId="{2100B489-2705-451E-8F4C-C3DF18CBDFAE}" srcId="{9A7CAF46-3643-4828-8193-6B1370B7BEEF}" destId="{39E2E73E-8669-4E0D-B5DC-15C6E47D0A7A}" srcOrd="4" destOrd="0" parTransId="{DFDD315C-8BF4-4BDE-8427-2A66FD6112C0}" sibTransId="{12934406-A7DF-4F33-AE03-DFD99CEDB299}"/>
    <dgm:cxn modelId="{E25A99AA-9F24-468D-A98D-5B76D7E821FC}" type="presOf" srcId="{33E985D5-B444-4F1A-A4BD-B7B5DB0EEDA1}" destId="{5EBA71A1-4C93-4222-8E6D-4D98EC81BAF8}" srcOrd="0" destOrd="1" presId="urn:microsoft.com/office/officeart/2005/8/layout/chevron1"/>
    <dgm:cxn modelId="{A09FC31C-4839-4203-95D9-B38CBF57226A}" type="presParOf" srcId="{6D9897EE-1F7F-47FF-AD25-864F6FF3335E}" destId="{B2BA1697-9C15-4175-BABF-FE7492071C9F}" srcOrd="0" destOrd="0" presId="urn:microsoft.com/office/officeart/2005/8/layout/chevron1"/>
    <dgm:cxn modelId="{14C22B72-8FF7-4463-991C-851410036BDE}" type="presParOf" srcId="{B2BA1697-9C15-4175-BABF-FE7492071C9F}" destId="{0BB21F86-25EA-45E8-8227-E4EE42856048}" srcOrd="0" destOrd="0" presId="urn:microsoft.com/office/officeart/2005/8/layout/chevron1"/>
    <dgm:cxn modelId="{58B5E231-7EC1-4998-BA8F-2DE4BD0AA1A0}" type="presParOf" srcId="{B2BA1697-9C15-4175-BABF-FE7492071C9F}" destId="{5EBA71A1-4C93-4222-8E6D-4D98EC81BAF8}" srcOrd="1" destOrd="0" presId="urn:microsoft.com/office/officeart/2005/8/layout/chevron1"/>
    <dgm:cxn modelId="{3DEF4343-CCF3-4F35-9352-87EEEB15CA11}" type="presParOf" srcId="{6D9897EE-1F7F-47FF-AD25-864F6FF3335E}" destId="{A5A5128F-54E8-483D-8647-1E5FA160BCB6}" srcOrd="1" destOrd="0" presId="urn:microsoft.com/office/officeart/2005/8/layout/chevron1"/>
    <dgm:cxn modelId="{A50B6960-55F1-484F-81D9-6FC66A936DBC}" type="presParOf" srcId="{6D9897EE-1F7F-47FF-AD25-864F6FF3335E}" destId="{CAB8821C-BBB6-4236-AF2A-47D335FA1FC1}" srcOrd="2" destOrd="0" presId="urn:microsoft.com/office/officeart/2005/8/layout/chevron1"/>
    <dgm:cxn modelId="{B33C0411-B09B-41FA-B93C-B39D3D044657}" type="presParOf" srcId="{CAB8821C-BBB6-4236-AF2A-47D335FA1FC1}" destId="{73DBF79A-A457-4681-A071-A0373EBD56E2}" srcOrd="0" destOrd="0" presId="urn:microsoft.com/office/officeart/2005/8/layout/chevron1"/>
    <dgm:cxn modelId="{F1E44EAB-99DE-43FF-AB70-2F3481A7A2D4}" type="presParOf" srcId="{CAB8821C-BBB6-4236-AF2A-47D335FA1FC1}" destId="{BA66F365-9043-465B-A2B8-A70EAECE4344}" srcOrd="1" destOrd="0" presId="urn:microsoft.com/office/officeart/2005/8/layout/chevron1"/>
    <dgm:cxn modelId="{3D5673B3-4BB2-4E81-BC4D-54FF423B3C19}" type="presParOf" srcId="{6D9897EE-1F7F-47FF-AD25-864F6FF3335E}" destId="{7D6E9B46-3695-44FB-B0E1-8D79A8656F13}" srcOrd="3" destOrd="0" presId="urn:microsoft.com/office/officeart/2005/8/layout/chevron1"/>
    <dgm:cxn modelId="{5B2B37DF-390F-4EEC-9009-F14D68F6830C}" type="presParOf" srcId="{6D9897EE-1F7F-47FF-AD25-864F6FF3335E}" destId="{33F79429-4814-4864-BE45-9617E1AEE2FE}" srcOrd="4" destOrd="0" presId="urn:microsoft.com/office/officeart/2005/8/layout/chevron1"/>
    <dgm:cxn modelId="{53FC8425-7C41-463C-9BFB-727D1E254410}" type="presParOf" srcId="{33F79429-4814-4864-BE45-9617E1AEE2FE}" destId="{CC633048-3776-4EA0-9A37-F0A269444FFC}" srcOrd="0" destOrd="0" presId="urn:microsoft.com/office/officeart/2005/8/layout/chevron1"/>
    <dgm:cxn modelId="{2364B66D-EA57-446E-A052-CFEFCC3D4874}" type="presParOf" srcId="{33F79429-4814-4864-BE45-9617E1AEE2FE}" destId="{EC57C245-2234-48AF-946D-4427573E4446}" srcOrd="1" destOrd="0" presId="urn:microsoft.com/office/officeart/2005/8/layout/chevron1"/>
    <dgm:cxn modelId="{A7C6EA30-E6E8-40B5-B2A7-85CAC4DFC754}" type="presParOf" srcId="{6D9897EE-1F7F-47FF-AD25-864F6FF3335E}" destId="{A9361F86-434C-41D9-9F6B-A16CD65BD9F9}" srcOrd="5" destOrd="0" presId="urn:microsoft.com/office/officeart/2005/8/layout/chevron1"/>
    <dgm:cxn modelId="{ED2262B6-4A50-4788-A83D-AB48ED0E64E4}" type="presParOf" srcId="{6D9897EE-1F7F-47FF-AD25-864F6FF3335E}" destId="{CCE56A86-68DA-4BED-B91F-C4221AFA12BA}" srcOrd="6" destOrd="0" presId="urn:microsoft.com/office/officeart/2005/8/layout/chevron1"/>
    <dgm:cxn modelId="{FEAC70B3-B09F-4540-A062-E5CEA8B36269}" type="presParOf" srcId="{CCE56A86-68DA-4BED-B91F-C4221AFA12BA}" destId="{9EC437E9-FAE9-4BDA-A210-457FAECFA7A2}" srcOrd="0" destOrd="0" presId="urn:microsoft.com/office/officeart/2005/8/layout/chevron1"/>
    <dgm:cxn modelId="{3AA3FFB0-6CC5-4BB6-91C9-043801E89E75}" type="presParOf" srcId="{CCE56A86-68DA-4BED-B91F-C4221AFA12BA}" destId="{F8DFF4F6-2970-4AB3-8798-EAED03F7E9E1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4A3B50-54DD-43E8-A59D-D226FA50EAB7}" type="doc">
      <dgm:prSet loTypeId="urn:microsoft.com/office/officeart/2005/8/layout/hList1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091E82D-1F25-413D-9341-C8D7BEA7E928}">
      <dgm:prSet phldrT="[Tekst]"/>
      <dgm:spPr/>
      <dgm:t>
        <a:bodyPr/>
        <a:lstStyle/>
        <a:p>
          <a:r>
            <a:rPr lang="da-DK" dirty="0" err="1" smtClean="0"/>
            <a:t>Benefit</a:t>
          </a:r>
          <a:endParaRPr lang="da-DK" dirty="0"/>
        </a:p>
      </dgm:t>
    </dgm:pt>
    <dgm:pt modelId="{85462EF5-120E-4148-B4B5-C039C0F23B91}" type="parTrans" cxnId="{5E83B966-5DB0-4ADC-B1A5-A9B8BC22388B}">
      <dgm:prSet/>
      <dgm:spPr/>
      <dgm:t>
        <a:bodyPr/>
        <a:lstStyle/>
        <a:p>
          <a:endParaRPr lang="da-DK"/>
        </a:p>
      </dgm:t>
    </dgm:pt>
    <dgm:pt modelId="{6A358CC7-E5EA-4DB2-B6F1-F538368D2E51}" type="sibTrans" cxnId="{5E83B966-5DB0-4ADC-B1A5-A9B8BC22388B}">
      <dgm:prSet/>
      <dgm:spPr/>
      <dgm:t>
        <a:bodyPr/>
        <a:lstStyle/>
        <a:p>
          <a:endParaRPr lang="da-DK"/>
        </a:p>
      </dgm:t>
    </dgm:pt>
    <dgm:pt modelId="{95DFDE16-1061-459A-98DC-3AB6671C5F26}">
      <dgm:prSet phldrT="[Tekst]"/>
      <dgm:spPr/>
      <dgm:t>
        <a:bodyPr/>
        <a:lstStyle/>
        <a:p>
          <a:r>
            <a:rPr lang="da-DK" dirty="0" err="1" smtClean="0"/>
            <a:t>Cost</a:t>
          </a:r>
          <a:endParaRPr lang="da-DK" dirty="0"/>
        </a:p>
      </dgm:t>
    </dgm:pt>
    <dgm:pt modelId="{941A6D33-BAE2-4A88-9A67-87A6145D6BDE}" type="parTrans" cxnId="{6A362CD9-47CC-408C-9AB3-69F6B780C0C9}">
      <dgm:prSet/>
      <dgm:spPr/>
      <dgm:t>
        <a:bodyPr/>
        <a:lstStyle/>
        <a:p>
          <a:endParaRPr lang="da-DK"/>
        </a:p>
      </dgm:t>
    </dgm:pt>
    <dgm:pt modelId="{E937BC46-D663-49C3-B380-9224BAF9CDF0}" type="sibTrans" cxnId="{6A362CD9-47CC-408C-9AB3-69F6B780C0C9}">
      <dgm:prSet/>
      <dgm:spPr/>
      <dgm:t>
        <a:bodyPr/>
        <a:lstStyle/>
        <a:p>
          <a:endParaRPr lang="da-DK"/>
        </a:p>
      </dgm:t>
    </dgm:pt>
    <dgm:pt modelId="{D59B4D7A-7EC5-4FB5-A905-1BCE1876025F}" type="pres">
      <dgm:prSet presAssocID="{3F4A3B50-54DD-43E8-A59D-D226FA50EA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1592F41-60B8-4E2B-B973-27143F96A7D2}" type="pres">
      <dgm:prSet presAssocID="{C091E82D-1F25-413D-9341-C8D7BEA7E928}" presName="composite" presStyleCnt="0"/>
      <dgm:spPr/>
    </dgm:pt>
    <dgm:pt modelId="{243B4326-7897-4CB9-A4C3-48C883DD8ACF}" type="pres">
      <dgm:prSet presAssocID="{C091E82D-1F25-413D-9341-C8D7BEA7E92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E98EEC7-7700-4C99-B5DC-61266BB6A923}" type="pres">
      <dgm:prSet presAssocID="{C091E82D-1F25-413D-9341-C8D7BEA7E92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05DC8EA-5A09-4432-9C96-C62825E6EB4A}" type="pres">
      <dgm:prSet presAssocID="{6A358CC7-E5EA-4DB2-B6F1-F538368D2E51}" presName="space" presStyleCnt="0"/>
      <dgm:spPr/>
    </dgm:pt>
    <dgm:pt modelId="{A2E0F66A-7928-4FE8-B498-3E7754ACEF6E}" type="pres">
      <dgm:prSet presAssocID="{95DFDE16-1061-459A-98DC-3AB6671C5F26}" presName="composite" presStyleCnt="0"/>
      <dgm:spPr/>
    </dgm:pt>
    <dgm:pt modelId="{7A860903-74C8-4148-B77F-BC5927F44F13}" type="pres">
      <dgm:prSet presAssocID="{95DFDE16-1061-459A-98DC-3AB6671C5F2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E9B1263-4281-4081-A557-744580E3C740}" type="pres">
      <dgm:prSet presAssocID="{95DFDE16-1061-459A-98DC-3AB6671C5F2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5E83B966-5DB0-4ADC-B1A5-A9B8BC22388B}" srcId="{3F4A3B50-54DD-43E8-A59D-D226FA50EAB7}" destId="{C091E82D-1F25-413D-9341-C8D7BEA7E928}" srcOrd="0" destOrd="0" parTransId="{85462EF5-120E-4148-B4B5-C039C0F23B91}" sibTransId="{6A358CC7-E5EA-4DB2-B6F1-F538368D2E51}"/>
    <dgm:cxn modelId="{7463BCF8-9E3F-4B8A-9FDF-B5DB4425E280}" type="presOf" srcId="{3F4A3B50-54DD-43E8-A59D-D226FA50EAB7}" destId="{D59B4D7A-7EC5-4FB5-A905-1BCE1876025F}" srcOrd="0" destOrd="0" presId="urn:microsoft.com/office/officeart/2005/8/layout/hList1"/>
    <dgm:cxn modelId="{419DA19E-4B4C-444E-8684-CF36F845116D}" type="presOf" srcId="{95DFDE16-1061-459A-98DC-3AB6671C5F26}" destId="{7A860903-74C8-4148-B77F-BC5927F44F13}" srcOrd="0" destOrd="0" presId="urn:microsoft.com/office/officeart/2005/8/layout/hList1"/>
    <dgm:cxn modelId="{11850CA3-C53A-4973-8009-21BC5CAD5F12}" type="presOf" srcId="{C091E82D-1F25-413D-9341-C8D7BEA7E928}" destId="{243B4326-7897-4CB9-A4C3-48C883DD8ACF}" srcOrd="0" destOrd="0" presId="urn:microsoft.com/office/officeart/2005/8/layout/hList1"/>
    <dgm:cxn modelId="{6A362CD9-47CC-408C-9AB3-69F6B780C0C9}" srcId="{3F4A3B50-54DD-43E8-A59D-D226FA50EAB7}" destId="{95DFDE16-1061-459A-98DC-3AB6671C5F26}" srcOrd="1" destOrd="0" parTransId="{941A6D33-BAE2-4A88-9A67-87A6145D6BDE}" sibTransId="{E937BC46-D663-49C3-B380-9224BAF9CDF0}"/>
    <dgm:cxn modelId="{67B53DF4-8F30-417D-ABE0-EA51FC6C1E30}" type="presParOf" srcId="{D59B4D7A-7EC5-4FB5-A905-1BCE1876025F}" destId="{51592F41-60B8-4E2B-B973-27143F96A7D2}" srcOrd="0" destOrd="0" presId="urn:microsoft.com/office/officeart/2005/8/layout/hList1"/>
    <dgm:cxn modelId="{EE54CB9A-9793-48F4-ADD0-9D353F4BFC5A}" type="presParOf" srcId="{51592F41-60B8-4E2B-B973-27143F96A7D2}" destId="{243B4326-7897-4CB9-A4C3-48C883DD8ACF}" srcOrd="0" destOrd="0" presId="urn:microsoft.com/office/officeart/2005/8/layout/hList1"/>
    <dgm:cxn modelId="{D4D0FAF3-FB8D-4D95-88CE-A55AB2C8FBC0}" type="presParOf" srcId="{51592F41-60B8-4E2B-B973-27143F96A7D2}" destId="{6E98EEC7-7700-4C99-B5DC-61266BB6A923}" srcOrd="1" destOrd="0" presId="urn:microsoft.com/office/officeart/2005/8/layout/hList1"/>
    <dgm:cxn modelId="{E6CB5044-EB62-4319-A755-D95E6091BCAA}" type="presParOf" srcId="{D59B4D7A-7EC5-4FB5-A905-1BCE1876025F}" destId="{C05DC8EA-5A09-4432-9C96-C62825E6EB4A}" srcOrd="1" destOrd="0" presId="urn:microsoft.com/office/officeart/2005/8/layout/hList1"/>
    <dgm:cxn modelId="{A2751B43-4BD1-4846-9282-AB9E05F5E53D}" type="presParOf" srcId="{D59B4D7A-7EC5-4FB5-A905-1BCE1876025F}" destId="{A2E0F66A-7928-4FE8-B498-3E7754ACEF6E}" srcOrd="2" destOrd="0" presId="urn:microsoft.com/office/officeart/2005/8/layout/hList1"/>
    <dgm:cxn modelId="{D16E3D86-ED38-4B62-9CAC-300C16E54465}" type="presParOf" srcId="{A2E0F66A-7928-4FE8-B498-3E7754ACEF6E}" destId="{7A860903-74C8-4148-B77F-BC5927F44F13}" srcOrd="0" destOrd="0" presId="urn:microsoft.com/office/officeart/2005/8/layout/hList1"/>
    <dgm:cxn modelId="{A5EF393A-8D78-494F-8E5A-941A2B23D39E}" type="presParOf" srcId="{A2E0F66A-7928-4FE8-B498-3E7754ACEF6E}" destId="{9E9B1263-4281-4081-A557-744580E3C74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0CFC6B-3665-46D4-BA79-D0B4D65AEE1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9A7CAF46-3643-4828-8193-6B1370B7BEEF}">
      <dgm:prSet phldrT="[Tekst]"/>
      <dgm:spPr/>
      <dgm:t>
        <a:bodyPr/>
        <a:lstStyle/>
        <a:p>
          <a:r>
            <a:rPr lang="da-DK" dirty="0" smtClean="0"/>
            <a:t>Etablering</a:t>
          </a:r>
        </a:p>
      </dgm:t>
    </dgm:pt>
    <dgm:pt modelId="{1756906E-FD9C-4131-A077-CFE8C1F19906}" type="parTrans" cxnId="{2110B04E-B664-41F7-9014-2AC9A866876C}">
      <dgm:prSet/>
      <dgm:spPr/>
      <dgm:t>
        <a:bodyPr/>
        <a:lstStyle/>
        <a:p>
          <a:endParaRPr lang="da-DK"/>
        </a:p>
      </dgm:t>
    </dgm:pt>
    <dgm:pt modelId="{C6BC8638-0716-4643-B9C5-2583D0168259}" type="sibTrans" cxnId="{2110B04E-B664-41F7-9014-2AC9A866876C}">
      <dgm:prSet/>
      <dgm:spPr/>
      <dgm:t>
        <a:bodyPr/>
        <a:lstStyle/>
        <a:p>
          <a:endParaRPr lang="da-DK"/>
        </a:p>
      </dgm:t>
    </dgm:pt>
    <dgm:pt modelId="{1EAD5F81-4205-4E35-AE80-22662ACB668C}">
      <dgm:prSet phldrT="[Tekst]"/>
      <dgm:spPr/>
      <dgm:t>
        <a:bodyPr/>
        <a:lstStyle/>
        <a:p>
          <a:r>
            <a:rPr lang="da-DK" dirty="0" err="1" smtClean="0"/>
            <a:t>Foranalyse</a:t>
          </a:r>
          <a:r>
            <a:rPr lang="da-DK" dirty="0" smtClean="0"/>
            <a:t/>
          </a:r>
          <a:br>
            <a:rPr lang="da-DK" dirty="0" smtClean="0"/>
          </a:br>
          <a:r>
            <a:rPr lang="da-DK" dirty="0" smtClean="0"/>
            <a:t>Konceptudvikling</a:t>
          </a:r>
          <a:endParaRPr lang="da-DK" dirty="0"/>
        </a:p>
      </dgm:t>
    </dgm:pt>
    <dgm:pt modelId="{4DF8BB8C-F9B4-4A14-B402-81B2AE9C7921}" type="parTrans" cxnId="{FDE3221B-6688-4C46-968C-C998390C9F7F}">
      <dgm:prSet/>
      <dgm:spPr/>
      <dgm:t>
        <a:bodyPr/>
        <a:lstStyle/>
        <a:p>
          <a:endParaRPr lang="da-DK"/>
        </a:p>
      </dgm:t>
    </dgm:pt>
    <dgm:pt modelId="{6465FA37-B227-4FB0-88DC-A7BA6928CB19}" type="sibTrans" cxnId="{FDE3221B-6688-4C46-968C-C998390C9F7F}">
      <dgm:prSet/>
      <dgm:spPr/>
      <dgm:t>
        <a:bodyPr/>
        <a:lstStyle/>
        <a:p>
          <a:endParaRPr lang="da-DK"/>
        </a:p>
      </dgm:t>
    </dgm:pt>
    <dgm:pt modelId="{7BBBE20D-9702-44A9-BA42-358A87342962}">
      <dgm:prSet phldrT="[Tekst]"/>
      <dgm:spPr/>
      <dgm:t>
        <a:bodyPr/>
        <a:lstStyle/>
        <a:p>
          <a:r>
            <a:rPr lang="da-DK" dirty="0" smtClean="0"/>
            <a:t>Implementering</a:t>
          </a:r>
          <a:br>
            <a:rPr lang="da-DK" dirty="0" smtClean="0"/>
          </a:br>
          <a:r>
            <a:rPr lang="da-DK" dirty="0" smtClean="0"/>
            <a:t>Gennemførsel</a:t>
          </a:r>
          <a:endParaRPr lang="da-DK" dirty="0"/>
        </a:p>
      </dgm:t>
    </dgm:pt>
    <dgm:pt modelId="{ADDDAD0D-9240-47B3-86B4-2BACCD422F94}" type="parTrans" cxnId="{331E9947-DAD4-4D5C-94C0-4B43172FE617}">
      <dgm:prSet/>
      <dgm:spPr/>
      <dgm:t>
        <a:bodyPr/>
        <a:lstStyle/>
        <a:p>
          <a:endParaRPr lang="da-DK"/>
        </a:p>
      </dgm:t>
    </dgm:pt>
    <dgm:pt modelId="{C64C098E-DD49-4FBD-A768-91F0A92F7EC9}" type="sibTrans" cxnId="{331E9947-DAD4-4D5C-94C0-4B43172FE617}">
      <dgm:prSet/>
      <dgm:spPr/>
      <dgm:t>
        <a:bodyPr/>
        <a:lstStyle/>
        <a:p>
          <a:endParaRPr lang="da-DK"/>
        </a:p>
      </dgm:t>
    </dgm:pt>
    <dgm:pt modelId="{67E28E40-3017-4202-BB0F-05F9AEBF2883}">
      <dgm:prSet phldrT="[Tekst]"/>
      <dgm:spPr/>
      <dgm:t>
        <a:bodyPr/>
        <a:lstStyle/>
        <a:p>
          <a:r>
            <a:rPr lang="da-DK" dirty="0" smtClean="0"/>
            <a:t>Aflevering</a:t>
          </a:r>
          <a:endParaRPr lang="da-DK" dirty="0"/>
        </a:p>
      </dgm:t>
    </dgm:pt>
    <dgm:pt modelId="{6C2954C7-28AE-4182-BC1E-E5B4BA4C41D5}" type="parTrans" cxnId="{B8819079-A74F-4A1F-86EA-CB7CE83DB394}">
      <dgm:prSet/>
      <dgm:spPr/>
      <dgm:t>
        <a:bodyPr/>
        <a:lstStyle/>
        <a:p>
          <a:endParaRPr lang="da-DK"/>
        </a:p>
      </dgm:t>
    </dgm:pt>
    <dgm:pt modelId="{5C860074-C76E-463E-B3A2-FFC607BAEF74}" type="sibTrans" cxnId="{B8819079-A74F-4A1F-86EA-CB7CE83DB394}">
      <dgm:prSet/>
      <dgm:spPr/>
      <dgm:t>
        <a:bodyPr/>
        <a:lstStyle/>
        <a:p>
          <a:endParaRPr lang="da-DK"/>
        </a:p>
      </dgm:t>
    </dgm:pt>
    <dgm:pt modelId="{6D9897EE-1F7F-47FF-AD25-864F6FF3335E}" type="pres">
      <dgm:prSet presAssocID="{6E0CFC6B-3665-46D4-BA79-D0B4D65AEE19}" presName="Name0" presStyleCnt="0">
        <dgm:presLayoutVars>
          <dgm:dir/>
          <dgm:animLvl val="lvl"/>
          <dgm:resizeHandles val="exact"/>
        </dgm:presLayoutVars>
      </dgm:prSet>
      <dgm:spPr/>
    </dgm:pt>
    <dgm:pt modelId="{CDAFB14F-8DB8-4125-86AE-3A1B2030066B}" type="pres">
      <dgm:prSet presAssocID="{9A7CAF46-3643-4828-8193-6B1370B7BEE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ADA06EC-E82D-49D2-ADD4-B591E160C819}" type="pres">
      <dgm:prSet presAssocID="{C6BC8638-0716-4643-B9C5-2583D0168259}" presName="parTxOnlySpace" presStyleCnt="0"/>
      <dgm:spPr/>
    </dgm:pt>
    <dgm:pt modelId="{E822FD89-7AAA-42CA-A819-09688CBBF0A4}" type="pres">
      <dgm:prSet presAssocID="{1EAD5F81-4205-4E35-AE80-22662ACB668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B91E533-FACB-4BE5-A1AD-FC742D18A733}" type="pres">
      <dgm:prSet presAssocID="{6465FA37-B227-4FB0-88DC-A7BA6928CB19}" presName="parTxOnlySpace" presStyleCnt="0"/>
      <dgm:spPr/>
    </dgm:pt>
    <dgm:pt modelId="{199417C3-A64B-4C61-B660-AB129379807F}" type="pres">
      <dgm:prSet presAssocID="{7BBBE20D-9702-44A9-BA42-358A8734296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104C5FB-D280-4C6F-B7F8-79F4C9BFF2F0}" type="pres">
      <dgm:prSet presAssocID="{C64C098E-DD49-4FBD-A768-91F0A92F7EC9}" presName="parTxOnlySpace" presStyleCnt="0"/>
      <dgm:spPr/>
    </dgm:pt>
    <dgm:pt modelId="{2FB033AE-970A-40CA-8110-CBE80A8CDA6A}" type="pres">
      <dgm:prSet presAssocID="{67E28E40-3017-4202-BB0F-05F9AEBF288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49EB6323-D32C-47ED-AFF0-EE6B4022BF8A}" type="presOf" srcId="{6E0CFC6B-3665-46D4-BA79-D0B4D65AEE19}" destId="{6D9897EE-1F7F-47FF-AD25-864F6FF3335E}" srcOrd="0" destOrd="0" presId="urn:microsoft.com/office/officeart/2005/8/layout/chevron1"/>
    <dgm:cxn modelId="{AADF55D4-D9F4-4FE0-8E85-A0905A6D12C2}" type="presOf" srcId="{1EAD5F81-4205-4E35-AE80-22662ACB668C}" destId="{E822FD89-7AAA-42CA-A819-09688CBBF0A4}" srcOrd="0" destOrd="0" presId="urn:microsoft.com/office/officeart/2005/8/layout/chevron1"/>
    <dgm:cxn modelId="{28A0E682-D892-41C7-9787-48EF25415E2E}" type="presOf" srcId="{7BBBE20D-9702-44A9-BA42-358A87342962}" destId="{199417C3-A64B-4C61-B660-AB129379807F}" srcOrd="0" destOrd="0" presId="urn:microsoft.com/office/officeart/2005/8/layout/chevron1"/>
    <dgm:cxn modelId="{2110B04E-B664-41F7-9014-2AC9A866876C}" srcId="{6E0CFC6B-3665-46D4-BA79-D0B4D65AEE19}" destId="{9A7CAF46-3643-4828-8193-6B1370B7BEEF}" srcOrd="0" destOrd="0" parTransId="{1756906E-FD9C-4131-A077-CFE8C1F19906}" sibTransId="{C6BC8638-0716-4643-B9C5-2583D0168259}"/>
    <dgm:cxn modelId="{FDE3221B-6688-4C46-968C-C998390C9F7F}" srcId="{6E0CFC6B-3665-46D4-BA79-D0B4D65AEE19}" destId="{1EAD5F81-4205-4E35-AE80-22662ACB668C}" srcOrd="1" destOrd="0" parTransId="{4DF8BB8C-F9B4-4A14-B402-81B2AE9C7921}" sibTransId="{6465FA37-B227-4FB0-88DC-A7BA6928CB19}"/>
    <dgm:cxn modelId="{E0A4050F-6C0F-4CD0-85B3-BC8565C346C0}" type="presOf" srcId="{67E28E40-3017-4202-BB0F-05F9AEBF2883}" destId="{2FB033AE-970A-40CA-8110-CBE80A8CDA6A}" srcOrd="0" destOrd="0" presId="urn:microsoft.com/office/officeart/2005/8/layout/chevron1"/>
    <dgm:cxn modelId="{7F340D1E-AEB1-4988-B532-D8E113F50A00}" type="presOf" srcId="{9A7CAF46-3643-4828-8193-6B1370B7BEEF}" destId="{CDAFB14F-8DB8-4125-86AE-3A1B2030066B}" srcOrd="0" destOrd="0" presId="urn:microsoft.com/office/officeart/2005/8/layout/chevron1"/>
    <dgm:cxn modelId="{B8819079-A74F-4A1F-86EA-CB7CE83DB394}" srcId="{6E0CFC6B-3665-46D4-BA79-D0B4D65AEE19}" destId="{67E28E40-3017-4202-BB0F-05F9AEBF2883}" srcOrd="3" destOrd="0" parTransId="{6C2954C7-28AE-4182-BC1E-E5B4BA4C41D5}" sibTransId="{5C860074-C76E-463E-B3A2-FFC607BAEF74}"/>
    <dgm:cxn modelId="{331E9947-DAD4-4D5C-94C0-4B43172FE617}" srcId="{6E0CFC6B-3665-46D4-BA79-D0B4D65AEE19}" destId="{7BBBE20D-9702-44A9-BA42-358A87342962}" srcOrd="2" destOrd="0" parTransId="{ADDDAD0D-9240-47B3-86B4-2BACCD422F94}" sibTransId="{C64C098E-DD49-4FBD-A768-91F0A92F7EC9}"/>
    <dgm:cxn modelId="{E19ADFE3-2215-418F-9C6D-B1653CDE889F}" type="presParOf" srcId="{6D9897EE-1F7F-47FF-AD25-864F6FF3335E}" destId="{CDAFB14F-8DB8-4125-86AE-3A1B2030066B}" srcOrd="0" destOrd="0" presId="urn:microsoft.com/office/officeart/2005/8/layout/chevron1"/>
    <dgm:cxn modelId="{B22ADC56-EEAF-4909-BE20-60269C1F7363}" type="presParOf" srcId="{6D9897EE-1F7F-47FF-AD25-864F6FF3335E}" destId="{4ADA06EC-E82D-49D2-ADD4-B591E160C819}" srcOrd="1" destOrd="0" presId="urn:microsoft.com/office/officeart/2005/8/layout/chevron1"/>
    <dgm:cxn modelId="{2D64A895-06DB-4BA5-8785-A3AE26AD61F9}" type="presParOf" srcId="{6D9897EE-1F7F-47FF-AD25-864F6FF3335E}" destId="{E822FD89-7AAA-42CA-A819-09688CBBF0A4}" srcOrd="2" destOrd="0" presId="urn:microsoft.com/office/officeart/2005/8/layout/chevron1"/>
    <dgm:cxn modelId="{64FBC7F7-2F38-4E03-A651-A4BE4D6B1C91}" type="presParOf" srcId="{6D9897EE-1F7F-47FF-AD25-864F6FF3335E}" destId="{CB91E533-FACB-4BE5-A1AD-FC742D18A733}" srcOrd="3" destOrd="0" presId="urn:microsoft.com/office/officeart/2005/8/layout/chevron1"/>
    <dgm:cxn modelId="{5FFEFADE-969F-4EC9-A8EC-FFB536A2E22C}" type="presParOf" srcId="{6D9897EE-1F7F-47FF-AD25-864F6FF3335E}" destId="{199417C3-A64B-4C61-B660-AB129379807F}" srcOrd="4" destOrd="0" presId="urn:microsoft.com/office/officeart/2005/8/layout/chevron1"/>
    <dgm:cxn modelId="{7522FD77-B38C-4B6A-B159-D90F0CFE6069}" type="presParOf" srcId="{6D9897EE-1F7F-47FF-AD25-864F6FF3335E}" destId="{6104C5FB-D280-4C6F-B7F8-79F4C9BFF2F0}" srcOrd="5" destOrd="0" presId="urn:microsoft.com/office/officeart/2005/8/layout/chevron1"/>
    <dgm:cxn modelId="{D6BF902F-8FC0-40C3-B65C-B1A978873C89}" type="presParOf" srcId="{6D9897EE-1F7F-47FF-AD25-864F6FF3335E}" destId="{2FB033AE-970A-40CA-8110-CBE80A8CDA6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675A95-2806-4951-9837-86E181AA1921}">
      <dsp:nvSpPr>
        <dsp:cNvPr id="0" name=""/>
        <dsp:cNvSpPr/>
      </dsp:nvSpPr>
      <dsp:spPr>
        <a:xfrm>
          <a:off x="0" y="9525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000" kern="1200" dirty="0" smtClean="0"/>
            <a:t>Hvad har I hæftet jer ved fra i går?</a:t>
          </a:r>
          <a:endParaRPr lang="da-DK" sz="4000" kern="1200" dirty="0"/>
        </a:p>
      </dsp:txBody>
      <dsp:txXfrm>
        <a:off x="0" y="952581"/>
        <a:ext cx="8229600" cy="1216800"/>
      </dsp:txXfrm>
    </dsp:sp>
    <dsp:sp modelId="{92F1F09E-5E09-4EFB-B0B8-4CAAC10FE8B1}">
      <dsp:nvSpPr>
        <dsp:cNvPr id="0" name=""/>
        <dsp:cNvSpPr/>
      </dsp:nvSpPr>
      <dsp:spPr>
        <a:xfrm>
          <a:off x="0" y="23565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000" kern="1200" dirty="0" smtClean="0"/>
            <a:t>Kan I genkende noget fra dagligdagen</a:t>
          </a:r>
          <a:endParaRPr lang="da-DK" sz="4000" kern="1200" dirty="0"/>
        </a:p>
      </dsp:txBody>
      <dsp:txXfrm>
        <a:off x="0" y="2356581"/>
        <a:ext cx="8229600" cy="1216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AFB14F-8DB8-4125-86AE-3A1B2030066B}">
      <dsp:nvSpPr>
        <dsp:cNvPr id="0" name=""/>
        <dsp:cNvSpPr/>
      </dsp:nvSpPr>
      <dsp:spPr>
        <a:xfrm>
          <a:off x="3817" y="1818550"/>
          <a:ext cx="2222152" cy="8888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Etablering</a:t>
          </a:r>
        </a:p>
      </dsp:txBody>
      <dsp:txXfrm>
        <a:off x="3817" y="1818550"/>
        <a:ext cx="2222152" cy="888861"/>
      </dsp:txXfrm>
    </dsp:sp>
    <dsp:sp modelId="{E822FD89-7AAA-42CA-A819-09688CBBF0A4}">
      <dsp:nvSpPr>
        <dsp:cNvPr id="0" name=""/>
        <dsp:cNvSpPr/>
      </dsp:nvSpPr>
      <dsp:spPr>
        <a:xfrm>
          <a:off x="2003754" y="1818550"/>
          <a:ext cx="2222152" cy="8888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err="1" smtClean="0"/>
            <a:t>Foranalyse</a:t>
          </a:r>
          <a:r>
            <a:rPr lang="da-DK" sz="1400" kern="1200" dirty="0" smtClean="0"/>
            <a:t/>
          </a:r>
          <a:br>
            <a:rPr lang="da-DK" sz="1400" kern="1200" dirty="0" smtClean="0"/>
          </a:br>
          <a:r>
            <a:rPr lang="da-DK" sz="1400" kern="1200" dirty="0" smtClean="0"/>
            <a:t>Konceptudvikling</a:t>
          </a:r>
          <a:endParaRPr lang="da-DK" sz="1400" kern="1200" dirty="0"/>
        </a:p>
      </dsp:txBody>
      <dsp:txXfrm>
        <a:off x="2003754" y="1818550"/>
        <a:ext cx="2222152" cy="888861"/>
      </dsp:txXfrm>
    </dsp:sp>
    <dsp:sp modelId="{199417C3-A64B-4C61-B660-AB129379807F}">
      <dsp:nvSpPr>
        <dsp:cNvPr id="0" name=""/>
        <dsp:cNvSpPr/>
      </dsp:nvSpPr>
      <dsp:spPr>
        <a:xfrm>
          <a:off x="4003692" y="1818550"/>
          <a:ext cx="2222152" cy="8888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Implementering</a:t>
          </a:r>
          <a:br>
            <a:rPr lang="da-DK" sz="1400" kern="1200" dirty="0" smtClean="0"/>
          </a:br>
          <a:r>
            <a:rPr lang="da-DK" sz="1400" kern="1200" dirty="0" smtClean="0"/>
            <a:t>Gennemførsel</a:t>
          </a:r>
          <a:endParaRPr lang="da-DK" sz="1400" kern="1200" dirty="0"/>
        </a:p>
      </dsp:txBody>
      <dsp:txXfrm>
        <a:off x="4003692" y="1818550"/>
        <a:ext cx="2222152" cy="888861"/>
      </dsp:txXfrm>
    </dsp:sp>
    <dsp:sp modelId="{2FB033AE-970A-40CA-8110-CBE80A8CDA6A}">
      <dsp:nvSpPr>
        <dsp:cNvPr id="0" name=""/>
        <dsp:cNvSpPr/>
      </dsp:nvSpPr>
      <dsp:spPr>
        <a:xfrm>
          <a:off x="6003629" y="1818550"/>
          <a:ext cx="2222152" cy="8888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Aflevering</a:t>
          </a:r>
          <a:endParaRPr lang="da-DK" sz="1400" kern="1200" dirty="0"/>
        </a:p>
      </dsp:txBody>
      <dsp:txXfrm>
        <a:off x="6003629" y="1818550"/>
        <a:ext cx="2222152" cy="8888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/>
          <a:lstStyle>
            <a:lvl1pPr algn="r">
              <a:defRPr sz="1300"/>
            </a:lvl1pPr>
          </a:lstStyle>
          <a:p>
            <a:fld id="{B5C00AB8-11AF-4584-A8AF-95028960AB02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81359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81359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 anchor="b"/>
          <a:lstStyle>
            <a:lvl1pPr algn="r">
              <a:defRPr sz="1300"/>
            </a:lvl1pPr>
          </a:lstStyle>
          <a:p>
            <a:fld id="{FCBC8150-3465-4DA0-93D5-1B80E77905F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2521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/>
          <a:lstStyle>
            <a:lvl1pPr algn="r">
              <a:defRPr sz="1300"/>
            </a:lvl1pPr>
          </a:lstStyle>
          <a:p>
            <a:fld id="{905882A5-0560-4411-9CFB-8F6139939162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9300"/>
            <a:ext cx="4987925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8" tIns="46189" rIns="92378" bIns="4618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41545"/>
            <a:ext cx="5438140" cy="4491990"/>
          </a:xfrm>
          <a:prstGeom prst="rect">
            <a:avLst/>
          </a:prstGeom>
        </p:spPr>
        <p:txBody>
          <a:bodyPr vert="horz" lIns="92378" tIns="46189" rIns="92378" bIns="46189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81359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81359"/>
            <a:ext cx="2945659" cy="499110"/>
          </a:xfrm>
          <a:prstGeom prst="rect">
            <a:avLst/>
          </a:prstGeom>
        </p:spPr>
        <p:txBody>
          <a:bodyPr vert="horz" lIns="92378" tIns="46189" rIns="92378" bIns="46189" rtlCol="0" anchor="b"/>
          <a:lstStyle>
            <a:lvl1pPr algn="r">
              <a:defRPr sz="1300"/>
            </a:lvl1pPr>
          </a:lstStyle>
          <a:p>
            <a:fld id="{14339746-71CF-41B2-BBA5-9836DED2D82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8470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23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5139"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574942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37</a:t>
            </a:fld>
            <a:endParaRPr lang="da-DK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38</a:t>
            </a:fld>
            <a:endParaRPr lang="da-DK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39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40</a:t>
            </a:fld>
            <a:endParaRPr lang="da-DK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41</a:t>
            </a:fld>
            <a:endParaRPr lang="da-DK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42</a:t>
            </a:fld>
            <a:endParaRPr lang="da-DK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43</a:t>
            </a:fld>
            <a:endParaRPr lang="da-DK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8785203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45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39746-71CF-41B2-BBA5-9836DED2D82C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F3F06B-FF5A-40E4-8F3D-6534017B2BB3}" type="datetimeFigureOut">
              <a:rPr lang="da-DK" smtClean="0"/>
              <a:pPr/>
              <a:t>03-12-2013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0">
              <a:schemeClr val="bg1">
                <a:lumMod val="50000"/>
                <a:lumOff val="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18EE-470D-4D3A-931C-EFD7718075ED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ekstboks 6"/>
          <p:cNvSpPr txBox="1"/>
          <p:nvPr userDrawn="1"/>
        </p:nvSpPr>
        <p:spPr>
          <a:xfrm>
            <a:off x="-36512" y="6639163"/>
            <a:ext cx="28438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StruktureretSundFornuft.dk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2" Type="http://schemas.openxmlformats.org/officeDocument/2006/relationships/tags" Target="../tags/tag1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5" Type="http://schemas.openxmlformats.org/officeDocument/2006/relationships/notesSlide" Target="../notesSlides/notesSlide30.xml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2" Type="http://schemas.openxmlformats.org/officeDocument/2006/relationships/tags" Target="../tags/tag13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notesSlide" Target="../notesSlides/notesSlide31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tags" Target="../tags/tag36.xml"/><Relationship Id="rId18" Type="http://schemas.openxmlformats.org/officeDocument/2006/relationships/tags" Target="../tags/tag41.xml"/><Relationship Id="rId26" Type="http://schemas.openxmlformats.org/officeDocument/2006/relationships/tags" Target="../tags/tag49.xml"/><Relationship Id="rId3" Type="http://schemas.openxmlformats.org/officeDocument/2006/relationships/tags" Target="../tags/tag26.xml"/><Relationship Id="rId21" Type="http://schemas.openxmlformats.org/officeDocument/2006/relationships/tags" Target="../tags/tag44.xml"/><Relationship Id="rId34" Type="http://schemas.openxmlformats.org/officeDocument/2006/relationships/notesSlide" Target="../notesSlides/notesSlide32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tags" Target="../tags/tag40.xml"/><Relationship Id="rId25" Type="http://schemas.openxmlformats.org/officeDocument/2006/relationships/tags" Target="../tags/tag4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6" Type="http://schemas.openxmlformats.org/officeDocument/2006/relationships/tags" Target="../tags/tag39.xml"/><Relationship Id="rId20" Type="http://schemas.openxmlformats.org/officeDocument/2006/relationships/tags" Target="../tags/tag43.xml"/><Relationship Id="rId29" Type="http://schemas.openxmlformats.org/officeDocument/2006/relationships/tags" Target="../tags/tag5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24" Type="http://schemas.openxmlformats.org/officeDocument/2006/relationships/tags" Target="../tags/tag47.xml"/><Relationship Id="rId32" Type="http://schemas.openxmlformats.org/officeDocument/2006/relationships/tags" Target="../tags/tag55.xml"/><Relationship Id="rId5" Type="http://schemas.openxmlformats.org/officeDocument/2006/relationships/tags" Target="../tags/tag28.xml"/><Relationship Id="rId15" Type="http://schemas.openxmlformats.org/officeDocument/2006/relationships/tags" Target="../tags/tag38.xml"/><Relationship Id="rId23" Type="http://schemas.openxmlformats.org/officeDocument/2006/relationships/tags" Target="../tags/tag46.xml"/><Relationship Id="rId28" Type="http://schemas.openxmlformats.org/officeDocument/2006/relationships/tags" Target="../tags/tag51.xml"/><Relationship Id="rId10" Type="http://schemas.openxmlformats.org/officeDocument/2006/relationships/tags" Target="../tags/tag33.xml"/><Relationship Id="rId19" Type="http://schemas.openxmlformats.org/officeDocument/2006/relationships/tags" Target="../tags/tag42.xml"/><Relationship Id="rId31" Type="http://schemas.openxmlformats.org/officeDocument/2006/relationships/tags" Target="../tags/tag54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tags" Target="../tags/tag37.xml"/><Relationship Id="rId22" Type="http://schemas.openxmlformats.org/officeDocument/2006/relationships/tags" Target="../tags/tag45.xml"/><Relationship Id="rId27" Type="http://schemas.openxmlformats.org/officeDocument/2006/relationships/tags" Target="../tags/tag50.xml"/><Relationship Id="rId30" Type="http://schemas.openxmlformats.org/officeDocument/2006/relationships/tags" Target="../tags/tag53.xml"/><Relationship Id="rId35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Projektledelse og -arbejde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Tirsdag: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0516272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sz="3900" dirty="0" smtClean="0"/>
              <a:t>Har I oplevet projektledelse i virkeligheden?</a:t>
            </a:r>
            <a:endParaRPr lang="da-DK" sz="3900" dirty="0"/>
          </a:p>
        </p:txBody>
      </p:sp>
      <p:sp>
        <p:nvSpPr>
          <p:cNvPr id="4" name="Afrundet rektangel 3"/>
          <p:cNvSpPr/>
          <p:nvPr/>
        </p:nvSpPr>
        <p:spPr>
          <a:xfrm>
            <a:off x="571472" y="1357298"/>
            <a:ext cx="8072494" cy="5072098"/>
          </a:xfrm>
          <a:prstGeom prst="roundRect">
            <a:avLst>
              <a:gd name="adj" fmla="val 7195"/>
            </a:avLst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240539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Samarbejdsform / arbejdsformer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Typisk foregår arbejdet i en projekt</a:t>
            </a:r>
            <a:r>
              <a:rPr lang="da-DK" u="sng" dirty="0" smtClean="0"/>
              <a:t>gruppe</a:t>
            </a:r>
            <a:endParaRPr lang="da-DK" dirty="0" smtClean="0"/>
          </a:p>
          <a:p>
            <a:pPr lvl="1"/>
            <a:r>
              <a:rPr lang="da-DK" dirty="0" smtClean="0"/>
              <a:t>Navn eller gavn?</a:t>
            </a:r>
          </a:p>
          <a:p>
            <a:pPr lvl="1"/>
            <a:endParaRPr lang="da-DK" dirty="0" smtClean="0"/>
          </a:p>
          <a:p>
            <a:r>
              <a:rPr lang="da-DK" dirty="0" smtClean="0"/>
              <a:t>Normale ”regler” for gruppearbejde gør sig gældende</a:t>
            </a:r>
          </a:p>
          <a:p>
            <a:endParaRPr lang="da-DK" dirty="0" smtClean="0"/>
          </a:p>
          <a:p>
            <a:r>
              <a:rPr lang="da-DK" dirty="0" smtClean="0"/>
              <a:t>Derudover skal man specielt tænke over</a:t>
            </a:r>
          </a:p>
          <a:p>
            <a:pPr lvl="1"/>
            <a:r>
              <a:rPr lang="da-DK" dirty="0" smtClean="0"/>
              <a:t>Gruppearbejde eller individuelle bidrag?</a:t>
            </a:r>
          </a:p>
          <a:p>
            <a:pPr lvl="1"/>
            <a:r>
              <a:rPr lang="da-DK" dirty="0" smtClean="0"/>
              <a:t>Fysisk samling?</a:t>
            </a:r>
          </a:p>
          <a:p>
            <a:pPr lvl="1"/>
            <a:r>
              <a:rPr lang="da-DK" dirty="0" smtClean="0"/>
              <a:t>Gruppen har en afslutning inden den starter… </a:t>
            </a:r>
          </a:p>
          <a:p>
            <a:pPr lvl="1"/>
            <a:r>
              <a:rPr lang="da-DK" dirty="0" smtClean="0"/>
              <a:t>Delt ejerskab af deltagere (basis- og projektorganisation)</a:t>
            </a:r>
          </a:p>
          <a:p>
            <a:pPr lvl="1"/>
            <a:r>
              <a:rPr lang="da-DK" dirty="0" smtClean="0"/>
              <a:t>Spilleregler</a:t>
            </a:r>
          </a:p>
        </p:txBody>
      </p:sp>
    </p:spTree>
    <p:extLst>
      <p:ext uri="{BB962C8B-B14F-4D97-AF65-F5344CB8AC3E}">
        <p14:creationId xmlns:p14="http://schemas.microsoft.com/office/powerpoint/2010/main" xmlns="" val="3604372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Arbejdsindsats ved opgaveløsning</a:t>
            </a:r>
            <a:endParaRPr lang="da-DK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090636" y="3414724"/>
            <a:ext cx="3382962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609998" y="2046299"/>
            <a:ext cx="0" cy="1368425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162073" y="2022486"/>
            <a:ext cx="2447925" cy="1381125"/>
          </a:xfrm>
          <a:custGeom>
            <a:avLst/>
            <a:gdLst>
              <a:gd name="T0" fmla="*/ 0 w 1542"/>
              <a:gd name="T1" fmla="*/ 787 h 870"/>
              <a:gd name="T2" fmla="*/ 862 w 1542"/>
              <a:gd name="T3" fmla="*/ 741 h 870"/>
              <a:gd name="T4" fmla="*/ 1406 w 1542"/>
              <a:gd name="T5" fmla="*/ 15 h 870"/>
              <a:gd name="T6" fmla="*/ 1542 w 1542"/>
              <a:gd name="T7" fmla="*/ 832 h 870"/>
              <a:gd name="T8" fmla="*/ 0 60000 65536"/>
              <a:gd name="T9" fmla="*/ 0 60000 65536"/>
              <a:gd name="T10" fmla="*/ 0 60000 65536"/>
              <a:gd name="T11" fmla="*/ 0 60000 65536"/>
              <a:gd name="T12" fmla="*/ 0 w 1542"/>
              <a:gd name="T13" fmla="*/ 0 h 870"/>
              <a:gd name="T14" fmla="*/ 1542 w 1542"/>
              <a:gd name="T15" fmla="*/ 870 h 8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2" h="870">
                <a:moveTo>
                  <a:pt x="0" y="787"/>
                </a:moveTo>
                <a:cubicBezTo>
                  <a:pt x="314" y="828"/>
                  <a:pt x="628" y="870"/>
                  <a:pt x="862" y="741"/>
                </a:cubicBezTo>
                <a:cubicBezTo>
                  <a:pt x="1096" y="612"/>
                  <a:pt x="1293" y="0"/>
                  <a:pt x="1406" y="15"/>
                </a:cubicBezTo>
                <a:cubicBezTo>
                  <a:pt x="1519" y="30"/>
                  <a:pt x="1519" y="688"/>
                  <a:pt x="1542" y="832"/>
                </a:cubicBezTo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090636" y="5072074"/>
            <a:ext cx="3382962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609998" y="3703649"/>
            <a:ext cx="0" cy="1368425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1090636" y="3749686"/>
            <a:ext cx="3671887" cy="1296988"/>
          </a:xfrm>
          <a:custGeom>
            <a:avLst/>
            <a:gdLst>
              <a:gd name="T0" fmla="*/ 0 w 2313"/>
              <a:gd name="T1" fmla="*/ 742 h 817"/>
              <a:gd name="T2" fmla="*/ 317 w 2313"/>
              <a:gd name="T3" fmla="*/ 606 h 817"/>
              <a:gd name="T4" fmla="*/ 1179 w 2313"/>
              <a:gd name="T5" fmla="*/ 787 h 817"/>
              <a:gd name="T6" fmla="*/ 1451 w 2313"/>
              <a:gd name="T7" fmla="*/ 424 h 817"/>
              <a:gd name="T8" fmla="*/ 1950 w 2313"/>
              <a:gd name="T9" fmla="*/ 61 h 817"/>
              <a:gd name="T10" fmla="*/ 2313 w 2313"/>
              <a:gd name="T11" fmla="*/ 787 h 8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13"/>
              <a:gd name="T19" fmla="*/ 0 h 817"/>
              <a:gd name="T20" fmla="*/ 2313 w 2313"/>
              <a:gd name="T21" fmla="*/ 817 h 8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13" h="817">
                <a:moveTo>
                  <a:pt x="0" y="742"/>
                </a:moveTo>
                <a:cubicBezTo>
                  <a:pt x="60" y="670"/>
                  <a:pt x="121" y="598"/>
                  <a:pt x="317" y="606"/>
                </a:cubicBezTo>
                <a:cubicBezTo>
                  <a:pt x="513" y="614"/>
                  <a:pt x="990" y="817"/>
                  <a:pt x="1179" y="787"/>
                </a:cubicBezTo>
                <a:cubicBezTo>
                  <a:pt x="1368" y="757"/>
                  <a:pt x="1323" y="545"/>
                  <a:pt x="1451" y="424"/>
                </a:cubicBezTo>
                <a:cubicBezTo>
                  <a:pt x="1579" y="303"/>
                  <a:pt x="1806" y="0"/>
                  <a:pt x="1950" y="61"/>
                </a:cubicBezTo>
                <a:cubicBezTo>
                  <a:pt x="2094" y="122"/>
                  <a:pt x="2253" y="666"/>
                  <a:pt x="2313" y="787"/>
                </a:cubicBezTo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da-DK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762523" y="2119324"/>
            <a:ext cx="3095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Studentersyndromet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91086" y="4135449"/>
            <a:ext cx="3095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Projektsyndromet</a:t>
            </a:r>
          </a:p>
        </p:txBody>
      </p:sp>
    </p:spTree>
    <p:extLst>
      <p:ext uri="{BB962C8B-B14F-4D97-AF65-F5344CB8AC3E}">
        <p14:creationId xmlns:p14="http://schemas.microsoft.com/office/powerpoint/2010/main" xmlns="" val="38207924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Projektgruppens ”kultur”</a:t>
            </a:r>
            <a:endParaRPr lang="da-DK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50911" y="2144728"/>
            <a:ext cx="7178675" cy="3570288"/>
            <a:chOff x="528" y="960"/>
            <a:chExt cx="4522" cy="224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354" y="960"/>
              <a:ext cx="3696" cy="2016"/>
              <a:chOff x="1512" y="863"/>
              <a:chExt cx="3696" cy="2016"/>
            </a:xfrm>
          </p:grpSpPr>
          <p:sp>
            <p:nvSpPr>
              <p:cNvPr id="13" name="Line 4"/>
              <p:cNvSpPr>
                <a:spLocks noChangeShapeType="1"/>
              </p:cNvSpPr>
              <p:nvPr/>
            </p:nvSpPr>
            <p:spPr bwMode="auto">
              <a:xfrm>
                <a:off x="1512" y="863"/>
                <a:ext cx="0" cy="201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med" len="lg"/>
                <a:tailEnd type="none" w="sm" len="sm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1512" y="2879"/>
                <a:ext cx="3696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sm" len="sm"/>
                <a:tailEnd type="stealth" w="med" len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28" y="1046"/>
              <a:ext cx="6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Samvær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536" y="1190"/>
              <a:ext cx="78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Samværs-</a:t>
              </a:r>
            </a:p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orienteret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536" y="2246"/>
              <a:ext cx="8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Uengageret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640" y="1670"/>
              <a:ext cx="731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Individ-</a:t>
              </a:r>
            </a:p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orienteret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888" y="1181"/>
              <a:ext cx="731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Opgave-</a:t>
              </a:r>
            </a:p>
            <a:p>
              <a:pPr eaLnBrk="0" hangingPunct="0"/>
              <a:r>
                <a:rPr lang="da-DK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orienteret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88" y="2246"/>
              <a:ext cx="941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Præstations-</a:t>
              </a:r>
            </a:p>
            <a:p>
              <a:pPr eaLnBrk="0" hangingPunct="0"/>
              <a:r>
                <a:rPr lang="da-DK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orienteret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840" y="2976"/>
              <a:ext cx="8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da-DK" i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charset="0"/>
                </a:rPr>
                <a:t>Præstation</a:t>
              </a:r>
            </a:p>
          </p:txBody>
        </p:sp>
      </p:grpSp>
      <p:sp>
        <p:nvSpPr>
          <p:cNvPr id="15" name="Tekstboks 14"/>
          <p:cNvSpPr txBox="1"/>
          <p:nvPr/>
        </p:nvSpPr>
        <p:spPr>
          <a:xfrm>
            <a:off x="-32" y="648869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Kilde: Mikkelsen &amp; Riis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063719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Faldgrupper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Der er ikke lavet en ”projektdeltagelseskontrakt”</a:t>
            </a:r>
          </a:p>
          <a:p>
            <a:endParaRPr lang="da-DK" dirty="0" smtClean="0"/>
          </a:p>
          <a:p>
            <a:r>
              <a:rPr lang="da-DK" dirty="0" smtClean="0"/>
              <a:t>Deltagere bruger ikke den aftalte tid på projektet</a:t>
            </a:r>
          </a:p>
          <a:p>
            <a:endParaRPr lang="da-DK" dirty="0" smtClean="0"/>
          </a:p>
          <a:p>
            <a:r>
              <a:rPr lang="da-DK" dirty="0" smtClean="0"/>
              <a:t>Gruppen bliver socialt fokuseret uden at løse opgaverne</a:t>
            </a:r>
          </a:p>
          <a:p>
            <a:endParaRPr lang="da-DK" dirty="0" smtClean="0"/>
          </a:p>
          <a:p>
            <a:r>
              <a:rPr lang="da-DK" dirty="0" smtClean="0"/>
              <a:t>Deltagerne har hver deres ”agenda” der forhindrer fremdrift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703678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gruppe har en </a:t>
            </a:r>
            <a:r>
              <a:rPr lang="da-DK" dirty="0" err="1" smtClean="0"/>
              <a:t>livscycklus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8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Stadier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Projektmedarbejderne oplever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Indsats</a:t>
                      </a:r>
                      <a:endParaRPr lang="da-DK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smtClean="0"/>
                        <a:t>Dannelse</a:t>
                      </a:r>
                      <a:endParaRPr lang="da-D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Usikkerhed om opgaven og om egen rolle og indsats</a:t>
                      </a:r>
                      <a:endParaRPr lang="da-DK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Holde sig til projektleder, som den der kender opgaven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Drøfte formål og fremgangsmåde</a:t>
                      </a:r>
                      <a:endParaRPr lang="da-DK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smtClean="0"/>
                        <a:t>Organisering</a:t>
                      </a:r>
                      <a:endParaRPr lang="da-D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Forvirring og spørgsmål om opgavefordeling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Usikkerhed om de andres</a:t>
                      </a:r>
                      <a:r>
                        <a:rPr lang="da-DK" sz="1400" baseline="0" dirty="0" smtClean="0"/>
                        <a:t> opgaver og om samarbejdet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Lære hinanden at kende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Aftale hvem der gør hvad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Aftale samarbejdsform</a:t>
                      </a:r>
                      <a:endParaRPr lang="da-DK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smtClean="0"/>
                        <a:t>Indkøring</a:t>
                      </a:r>
                      <a:endParaRPr lang="da-D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Nogle konflikter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Begyndende</a:t>
                      </a:r>
                      <a:r>
                        <a:rPr lang="da-DK" sz="1400" baseline="0" dirty="0" smtClean="0"/>
                        <a:t> samarbejde</a:t>
                      </a:r>
                      <a:endParaRPr lang="da-DK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Drøfte projektets problemer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Foreslå idéer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Opklare meningsforskelle og misforståelser</a:t>
                      </a:r>
                      <a:endParaRPr lang="da-DK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smtClean="0"/>
                        <a:t>Modning og samarbejde</a:t>
                      </a:r>
                      <a:endParaRPr lang="da-D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Gensidighed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Overblik og forståelse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Kreative bidrag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Konstruktiv debat</a:t>
                      </a:r>
                      <a:endParaRPr lang="da-DK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Arbejde resultatorienteret</a:t>
                      </a:r>
                      <a:endParaRPr lang="da-DK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smtClean="0"/>
                        <a:t>Afvikling</a:t>
                      </a:r>
                      <a:endParaRPr lang="da-D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Hængepartier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Læring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Opmærksomhed på nye opgaver</a:t>
                      </a:r>
                      <a:endParaRPr lang="da-DK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400" dirty="0" smtClean="0"/>
                        <a:t>Få afsluttet de sidste aktiviteter</a:t>
                      </a:r>
                      <a:endParaRPr lang="da-DK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16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Gruppeopgave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Beskriv en gruppe I har været en del af og sæt den i relation til gruppers livscyklus</a:t>
            </a:r>
          </a:p>
          <a:p>
            <a:endParaRPr lang="da-DK" dirty="0" smtClean="0"/>
          </a:p>
          <a:p>
            <a:r>
              <a:rPr lang="da-DK" dirty="0" smtClean="0"/>
              <a:t>Hver gruppe skal fremlægge ét eksempel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155702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Projektplanlægning - intro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Tirsdag: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461511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projektplanlægning?</a:t>
            </a:r>
            <a:endParaRPr lang="da-DK" dirty="0"/>
          </a:p>
        </p:txBody>
      </p:sp>
      <p:sp>
        <p:nvSpPr>
          <p:cNvPr id="4" name="Afrundet rektangel 3"/>
          <p:cNvSpPr/>
          <p:nvPr/>
        </p:nvSpPr>
        <p:spPr>
          <a:xfrm>
            <a:off x="571472" y="1357298"/>
            <a:ext cx="8072494" cy="5072098"/>
          </a:xfrm>
          <a:prstGeom prst="roundRect">
            <a:avLst>
              <a:gd name="adj" fmla="val 7195"/>
            </a:avLst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532665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projektplanlægning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a-DK" dirty="0" smtClean="0"/>
              <a:t>Projektplanlægning viser prisen og leveringstidspunktet for </a:t>
            </a:r>
            <a:r>
              <a:rPr lang="da-DK" dirty="0" err="1" smtClean="0"/>
              <a:t>produktmålet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Giver overblik over </a:t>
            </a:r>
            <a:r>
              <a:rPr lang="da-DK" dirty="0" err="1" smtClean="0"/>
              <a:t>opgavenm</a:t>
            </a:r>
            <a:r>
              <a:rPr lang="da-DK" dirty="0" smtClean="0"/>
              <a:t>, der skal løses</a:t>
            </a:r>
          </a:p>
          <a:p>
            <a:endParaRPr lang="da-DK" dirty="0" smtClean="0"/>
          </a:p>
          <a:p>
            <a:r>
              <a:rPr lang="da-DK" dirty="0" smtClean="0"/>
              <a:t>Muliggør ekstern kommunikation</a:t>
            </a:r>
          </a:p>
          <a:p>
            <a:endParaRPr lang="da-DK" dirty="0" smtClean="0"/>
          </a:p>
          <a:p>
            <a:r>
              <a:rPr lang="da-DK" dirty="0" smtClean="0"/>
              <a:t>Muliggør koordinering både internt i projektet og eksternt mellem projekter</a:t>
            </a:r>
          </a:p>
          <a:p>
            <a:endParaRPr lang="da-DK" dirty="0" smtClean="0"/>
          </a:p>
          <a:p>
            <a:r>
              <a:rPr lang="da-DK" dirty="0" smtClean="0"/>
              <a:t>Estimering af projektets pris og leveringstidspunkt gør det muligt for rekvirenten at lave en </a:t>
            </a:r>
            <a:r>
              <a:rPr lang="da-DK" i="1" dirty="0" err="1" smtClean="0"/>
              <a:t>cost/benefit</a:t>
            </a:r>
            <a:r>
              <a:rPr lang="da-DK" i="1" dirty="0" smtClean="0"/>
              <a:t> analyse</a:t>
            </a:r>
          </a:p>
          <a:p>
            <a:endParaRPr lang="da-DK" i="1" dirty="0" smtClean="0"/>
          </a:p>
          <a:p>
            <a:r>
              <a:rPr lang="da-DK" dirty="0" smtClean="0"/>
              <a:t>Projektplanlægning gør os i stand til at styre projekttrekanten</a:t>
            </a:r>
          </a:p>
          <a:p>
            <a:pPr lvl="1"/>
            <a:r>
              <a:rPr lang="da-DK" i="1" dirty="0" smtClean="0"/>
              <a:t>Vi kommer i kontrol med projektet</a:t>
            </a:r>
          </a:p>
          <a:p>
            <a:pPr lvl="1"/>
            <a:r>
              <a:rPr lang="da-DK" dirty="0" smtClean="0"/>
              <a:t>Budget, arbejdsplan, allokering af resurser, </a:t>
            </a:r>
            <a:r>
              <a:rPr lang="da-DK" u="sng" dirty="0" smtClean="0"/>
              <a:t>minimering af risiko</a:t>
            </a:r>
          </a:p>
        </p:txBody>
      </p:sp>
    </p:spTree>
    <p:extLst>
      <p:ext uri="{BB962C8B-B14F-4D97-AF65-F5344CB8AC3E}">
        <p14:creationId xmlns:p14="http://schemas.microsoft.com/office/powerpoint/2010/main" xmlns="" val="2478280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Læring fra i går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67400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Projektplanlægningens paradoks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0" y="648866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Kilde: Mikkelsen &amp; Riis</a:t>
            </a:r>
            <a:endParaRPr lang="da-DK" dirty="0"/>
          </a:p>
        </p:txBody>
      </p:sp>
      <p:grpSp>
        <p:nvGrpSpPr>
          <p:cNvPr id="29" name="Gruppe 28"/>
          <p:cNvGrpSpPr/>
          <p:nvPr/>
        </p:nvGrpSpPr>
        <p:grpSpPr>
          <a:xfrm>
            <a:off x="1214414" y="1857364"/>
            <a:ext cx="6929486" cy="3500462"/>
            <a:chOff x="1214414" y="1857364"/>
            <a:chExt cx="6929486" cy="350046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28" name="Afrundet rektangel 27"/>
            <p:cNvSpPr/>
            <p:nvPr/>
          </p:nvSpPr>
          <p:spPr>
            <a:xfrm>
              <a:off x="1214414" y="1857364"/>
              <a:ext cx="6572296" cy="3500462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grpSp>
          <p:nvGrpSpPr>
            <p:cNvPr id="19" name="Group 3"/>
            <p:cNvGrpSpPr>
              <a:grpSpLocks/>
            </p:cNvGrpSpPr>
            <p:nvPr/>
          </p:nvGrpSpPr>
          <p:grpSpPr bwMode="auto">
            <a:xfrm>
              <a:off x="1473225" y="2070448"/>
              <a:ext cx="6670675" cy="3215940"/>
              <a:chOff x="1189" y="1318"/>
              <a:chExt cx="3416" cy="1216"/>
            </a:xfrm>
          </p:grpSpPr>
          <p:sp>
            <p:nvSpPr>
              <p:cNvPr id="20" name="Line 4"/>
              <p:cNvSpPr>
                <a:spLocks noChangeShapeType="1"/>
              </p:cNvSpPr>
              <p:nvPr/>
            </p:nvSpPr>
            <p:spPr bwMode="auto">
              <a:xfrm flipV="1">
                <a:off x="1272" y="1347"/>
                <a:ext cx="0" cy="97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a-DK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>
                <a:off x="1272" y="2325"/>
                <a:ext cx="236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a-DK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6"/>
              <p:cNvSpPr>
                <a:spLocks/>
              </p:cNvSpPr>
              <p:nvPr/>
            </p:nvSpPr>
            <p:spPr bwMode="auto">
              <a:xfrm>
                <a:off x="1337" y="1581"/>
                <a:ext cx="2150" cy="673"/>
              </a:xfrm>
              <a:custGeom>
                <a:avLst/>
                <a:gdLst/>
                <a:ahLst/>
                <a:cxnLst>
                  <a:cxn ang="0">
                    <a:pos x="0" y="854"/>
                  </a:cxn>
                  <a:cxn ang="0">
                    <a:pos x="136" y="582"/>
                  </a:cxn>
                  <a:cxn ang="0">
                    <a:pos x="306" y="299"/>
                  </a:cxn>
                  <a:cxn ang="0">
                    <a:pos x="533" y="117"/>
                  </a:cxn>
                  <a:cxn ang="0">
                    <a:pos x="885" y="26"/>
                  </a:cxn>
                  <a:cxn ang="0">
                    <a:pos x="1259" y="72"/>
                  </a:cxn>
                  <a:cxn ang="0">
                    <a:pos x="1701" y="457"/>
                  </a:cxn>
                  <a:cxn ang="0">
                    <a:pos x="2472" y="979"/>
                  </a:cxn>
                  <a:cxn ang="0">
                    <a:pos x="3844" y="1364"/>
                  </a:cxn>
                  <a:cxn ang="0">
                    <a:pos x="5375" y="1682"/>
                  </a:cxn>
                </a:cxnLst>
                <a:rect l="0" t="0" r="r" b="b"/>
                <a:pathLst>
                  <a:path w="5375" h="1682">
                    <a:moveTo>
                      <a:pt x="0" y="854"/>
                    </a:moveTo>
                    <a:cubicBezTo>
                      <a:pt x="42" y="764"/>
                      <a:pt x="85" y="674"/>
                      <a:pt x="136" y="582"/>
                    </a:cubicBezTo>
                    <a:cubicBezTo>
                      <a:pt x="187" y="490"/>
                      <a:pt x="240" y="376"/>
                      <a:pt x="306" y="299"/>
                    </a:cubicBezTo>
                    <a:cubicBezTo>
                      <a:pt x="372" y="222"/>
                      <a:pt x="436" y="163"/>
                      <a:pt x="533" y="117"/>
                    </a:cubicBezTo>
                    <a:cubicBezTo>
                      <a:pt x="630" y="71"/>
                      <a:pt x="764" y="33"/>
                      <a:pt x="885" y="26"/>
                    </a:cubicBezTo>
                    <a:cubicBezTo>
                      <a:pt x="1006" y="19"/>
                      <a:pt x="1123" y="0"/>
                      <a:pt x="1259" y="72"/>
                    </a:cubicBezTo>
                    <a:cubicBezTo>
                      <a:pt x="1395" y="144"/>
                      <a:pt x="1499" y="306"/>
                      <a:pt x="1701" y="457"/>
                    </a:cubicBezTo>
                    <a:cubicBezTo>
                      <a:pt x="1903" y="608"/>
                      <a:pt x="2115" y="828"/>
                      <a:pt x="2472" y="979"/>
                    </a:cubicBezTo>
                    <a:cubicBezTo>
                      <a:pt x="2829" y="1130"/>
                      <a:pt x="3360" y="1247"/>
                      <a:pt x="3844" y="1364"/>
                    </a:cubicBezTo>
                    <a:cubicBezTo>
                      <a:pt x="4328" y="1481"/>
                      <a:pt x="5126" y="1629"/>
                      <a:pt x="5375" y="1682"/>
                    </a:cubicBez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7"/>
              <p:cNvSpPr>
                <a:spLocks/>
              </p:cNvSpPr>
              <p:nvPr/>
            </p:nvSpPr>
            <p:spPr bwMode="auto">
              <a:xfrm>
                <a:off x="1337" y="1483"/>
                <a:ext cx="1982" cy="666"/>
              </a:xfrm>
              <a:custGeom>
                <a:avLst/>
                <a:gdLst/>
                <a:ahLst/>
                <a:cxnLst>
                  <a:cxn ang="0">
                    <a:pos x="0" y="1667"/>
                  </a:cxn>
                  <a:cxn ang="0">
                    <a:pos x="692" y="1633"/>
                  </a:cxn>
                  <a:cxn ang="0">
                    <a:pos x="1440" y="1508"/>
                  </a:cxn>
                  <a:cxn ang="0">
                    <a:pos x="2268" y="1259"/>
                  </a:cxn>
                  <a:cxn ang="0">
                    <a:pos x="3118" y="941"/>
                  </a:cxn>
                  <a:cxn ang="0">
                    <a:pos x="4411" y="329"/>
                  </a:cxn>
                  <a:cxn ang="0">
                    <a:pos x="4955" y="0"/>
                  </a:cxn>
                </a:cxnLst>
                <a:rect l="0" t="0" r="r" b="b"/>
                <a:pathLst>
                  <a:path w="4955" h="1667">
                    <a:moveTo>
                      <a:pt x="0" y="1667"/>
                    </a:moveTo>
                    <a:cubicBezTo>
                      <a:pt x="226" y="1663"/>
                      <a:pt x="452" y="1659"/>
                      <a:pt x="692" y="1633"/>
                    </a:cubicBezTo>
                    <a:cubicBezTo>
                      <a:pt x="932" y="1607"/>
                      <a:pt x="1177" y="1570"/>
                      <a:pt x="1440" y="1508"/>
                    </a:cubicBezTo>
                    <a:cubicBezTo>
                      <a:pt x="1703" y="1446"/>
                      <a:pt x="1988" y="1353"/>
                      <a:pt x="2268" y="1259"/>
                    </a:cubicBezTo>
                    <a:cubicBezTo>
                      <a:pt x="2548" y="1165"/>
                      <a:pt x="2761" y="1096"/>
                      <a:pt x="3118" y="941"/>
                    </a:cubicBezTo>
                    <a:cubicBezTo>
                      <a:pt x="3475" y="786"/>
                      <a:pt x="4105" y="486"/>
                      <a:pt x="4411" y="329"/>
                    </a:cubicBezTo>
                    <a:cubicBezTo>
                      <a:pt x="4717" y="172"/>
                      <a:pt x="4836" y="86"/>
                      <a:pt x="4955" y="0"/>
                    </a:cubicBez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a-DK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2871" y="1318"/>
                <a:ext cx="173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a-DK" sz="1600" b="1" dirty="0">
                    <a:solidFill>
                      <a:schemeClr val="bg1"/>
                    </a:solidFill>
                  </a:rPr>
                  <a:t>Tilgængelig information og viden</a:t>
                </a:r>
              </a:p>
            </p:txBody>
          </p:sp>
          <p:sp>
            <p:nvSpPr>
              <p:cNvPr id="25" name="Text Box 9"/>
              <p:cNvSpPr txBox="1">
                <a:spLocks noChangeArrowheads="1"/>
              </p:cNvSpPr>
              <p:nvPr/>
            </p:nvSpPr>
            <p:spPr bwMode="auto">
              <a:xfrm>
                <a:off x="2959" y="2021"/>
                <a:ext cx="1315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a-DK" sz="1600" b="1" dirty="0">
                    <a:solidFill>
                      <a:schemeClr val="bg1"/>
                    </a:solidFill>
                  </a:rPr>
                  <a:t>Beslutningernes betydning</a:t>
                </a:r>
              </a:p>
            </p:txBody>
          </p:sp>
          <p:sp>
            <p:nvSpPr>
              <p:cNvPr id="26" name="Text Box 10"/>
              <p:cNvSpPr txBox="1">
                <a:spLocks noChangeArrowheads="1"/>
              </p:cNvSpPr>
              <p:nvPr/>
            </p:nvSpPr>
            <p:spPr bwMode="auto">
              <a:xfrm>
                <a:off x="1189" y="2325"/>
                <a:ext cx="535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600" b="1">
                    <a:solidFill>
                      <a:schemeClr val="bg1"/>
                    </a:solidFill>
                  </a:rPr>
                  <a:t>Start</a:t>
                </a:r>
              </a:p>
            </p:txBody>
          </p:sp>
          <p:sp>
            <p:nvSpPr>
              <p:cNvPr id="27" name="Text Box 11"/>
              <p:cNvSpPr txBox="1">
                <a:spLocks noChangeArrowheads="1"/>
              </p:cNvSpPr>
              <p:nvPr/>
            </p:nvSpPr>
            <p:spPr bwMode="auto">
              <a:xfrm>
                <a:off x="3167" y="2325"/>
                <a:ext cx="424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600" b="1">
                    <a:solidFill>
                      <a:schemeClr val="bg1"/>
                    </a:solidFill>
                  </a:rPr>
                  <a:t>Slut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591115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Projektplanlægningens paradoks II</a:t>
            </a:r>
            <a:endParaRPr lang="da-DK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1643049"/>
            <a:ext cx="4714908" cy="421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tx1">
                <a:alpha val="6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5" name="Tekstboks 4"/>
          <p:cNvSpPr txBox="1"/>
          <p:nvPr/>
        </p:nvSpPr>
        <p:spPr>
          <a:xfrm>
            <a:off x="0" y="648866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Kilde: Mikkelsen &amp; Riis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927521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Klassisk fire faset model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3011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08" y="1440830"/>
            <a:ext cx="698486" cy="845162"/>
          </a:xfrm>
          <a:prstGeom prst="rect">
            <a:avLst/>
          </a:prstGeom>
          <a:noFill/>
        </p:spPr>
      </p:pic>
      <p:pic>
        <p:nvPicPr>
          <p:cNvPr id="7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71934" y="1428736"/>
            <a:ext cx="698486" cy="845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66856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Overgangen fra en fase til en anden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29058" y="1600200"/>
            <a:ext cx="4757742" cy="4525963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Ved opstart og faseskift skal det vurderes om prisen for projektet stadig står mål med nytteværdien</a:t>
            </a:r>
          </a:p>
          <a:p>
            <a:pPr marL="0" indent="0"/>
            <a:endParaRPr lang="da-DK" dirty="0" smtClean="0"/>
          </a:p>
        </p:txBody>
      </p:sp>
      <p:pic>
        <p:nvPicPr>
          <p:cNvPr id="4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1571612"/>
            <a:ext cx="3770288" cy="456201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sp>
        <p:nvSpPr>
          <p:cNvPr id="5" name="Afrundet rektangel 4"/>
          <p:cNvSpPr/>
          <p:nvPr/>
        </p:nvSpPr>
        <p:spPr>
          <a:xfrm>
            <a:off x="2786050" y="4357694"/>
            <a:ext cx="5786478" cy="5000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da-DK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Effekt af </a:t>
            </a:r>
            <a:r>
              <a:rPr lang="da-DK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nyttemål</a:t>
            </a:r>
            <a:r>
              <a:rPr lang="da-DK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$ &gt;= Prisen for projektet</a:t>
            </a:r>
          </a:p>
        </p:txBody>
      </p:sp>
    </p:spTree>
    <p:extLst>
      <p:ext uri="{BB962C8B-B14F-4D97-AF65-F5344CB8AC3E}">
        <p14:creationId xmlns:p14="http://schemas.microsoft.com/office/powerpoint/2010/main" xmlns="" val="40671471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a-DK" i="1" dirty="0" smtClean="0"/>
              <a:t>En virksomhed ønsker at effektivisere produktionen ved at købe en maskine der kan automatisere en række manuelle processer.</a:t>
            </a:r>
          </a:p>
          <a:p>
            <a:pPr>
              <a:buNone/>
            </a:pPr>
            <a:endParaRPr lang="da-DK" i="1" dirty="0" smtClean="0"/>
          </a:p>
          <a:p>
            <a:pPr>
              <a:buNone/>
            </a:pPr>
            <a:r>
              <a:rPr lang="da-DK" i="1" dirty="0" smtClean="0"/>
              <a:t>Ved projektopstart vurderes det at man kan spare 20 mio. DKK mens maskinen koster 15 mio. DKK og det koster 3 mio. DKK at implementere maskinen</a:t>
            </a:r>
          </a:p>
          <a:p>
            <a:pPr>
              <a:buNone/>
            </a:pPr>
            <a:endParaRPr lang="da-DK" i="1" dirty="0" smtClean="0"/>
          </a:p>
          <a:p>
            <a:pPr>
              <a:buNone/>
            </a:pPr>
            <a:r>
              <a:rPr lang="da-DK" i="1" dirty="0" smtClean="0"/>
              <a:t>Baseret på disse informationer, skal virksomheden så gennemføre projektet?</a:t>
            </a: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xmlns="" val="2579449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 (fortsat)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a-DK" i="1" dirty="0" smtClean="0"/>
              <a:t>Projektet igangsættes. Maskinen bestilles. Da maskinen ankommer viser det sig at den vil kræve en ombygning af fabrikshallen til en pris på 4 mio. DKK. Regnestykket ser nu sådan ud:</a:t>
            </a:r>
          </a:p>
          <a:p>
            <a:pPr>
              <a:buNone/>
            </a:pPr>
            <a:endParaRPr lang="da-DK" i="1" dirty="0" smtClean="0"/>
          </a:p>
          <a:p>
            <a:pPr>
              <a:buNone/>
            </a:pPr>
            <a:r>
              <a:rPr lang="da-DK" i="1" dirty="0" smtClean="0"/>
              <a:t>Udgift:</a:t>
            </a:r>
            <a:br>
              <a:rPr lang="da-DK" i="1" dirty="0" smtClean="0"/>
            </a:br>
            <a:r>
              <a:rPr lang="da-DK" i="1" dirty="0" smtClean="0"/>
              <a:t>15 (maskine), 3 (implementering), 4 (ombygning)</a:t>
            </a:r>
          </a:p>
          <a:p>
            <a:pPr>
              <a:buNone/>
            </a:pPr>
            <a:r>
              <a:rPr lang="da-DK" i="1" dirty="0" smtClean="0"/>
              <a:t>Indtægt:</a:t>
            </a:r>
            <a:br>
              <a:rPr lang="da-DK" i="1" dirty="0" smtClean="0"/>
            </a:br>
            <a:r>
              <a:rPr lang="da-DK" i="1" dirty="0" smtClean="0"/>
              <a:t>20 (besparelse af manuelt arbejde)</a:t>
            </a:r>
          </a:p>
          <a:p>
            <a:pPr>
              <a:buNone/>
            </a:pPr>
            <a:endParaRPr lang="da-DK" i="1" dirty="0" smtClean="0"/>
          </a:p>
          <a:p>
            <a:pPr>
              <a:buNone/>
            </a:pPr>
            <a:r>
              <a:rPr lang="da-DK" i="1" dirty="0" smtClean="0"/>
              <a:t>Med denne nye viden, skal virksomheden så fortsætte projektet?</a:t>
            </a:r>
          </a:p>
          <a:p>
            <a:pPr>
              <a:buNone/>
            </a:pP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xmlns="" val="5660871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 smtClean="0"/>
              <a:t>Økonomisk perspektiv</a:t>
            </a:r>
            <a:br>
              <a:rPr lang="da-DK" sz="4800" dirty="0" smtClean="0"/>
            </a:br>
            <a:r>
              <a:rPr lang="da-DK" sz="2000" dirty="0" smtClean="0"/>
              <a:t>(typisk)</a:t>
            </a:r>
            <a:endParaRPr lang="da-DK" sz="4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698625" indent="0">
              <a:buNone/>
            </a:pPr>
            <a:r>
              <a:rPr lang="da-DK" sz="7200" dirty="0" smtClean="0"/>
              <a:t>INDTÆGTER</a:t>
            </a:r>
          </a:p>
          <a:p>
            <a:pPr marL="1698625" indent="0">
              <a:buNone/>
            </a:pPr>
            <a:r>
              <a:rPr lang="da-DK" sz="7200" dirty="0" smtClean="0"/>
              <a:t>÷ UDGIFTER</a:t>
            </a:r>
          </a:p>
          <a:p>
            <a:pPr marL="1698625" indent="0">
              <a:buNone/>
            </a:pPr>
            <a:r>
              <a:rPr lang="da-DK" sz="7200" dirty="0" smtClean="0"/>
              <a:t>= PROFIT</a:t>
            </a:r>
          </a:p>
        </p:txBody>
      </p:sp>
      <p:sp>
        <p:nvSpPr>
          <p:cNvPr id="4" name="Afrundet rektangulær billedforklaring 3"/>
          <p:cNvSpPr/>
          <p:nvPr/>
        </p:nvSpPr>
        <p:spPr>
          <a:xfrm>
            <a:off x="7143768" y="1643050"/>
            <a:ext cx="1643074" cy="500066"/>
          </a:xfrm>
          <a:prstGeom prst="wedgeRoundRectCallout">
            <a:avLst>
              <a:gd name="adj1" fmla="val -74317"/>
              <a:gd name="adj2" fmla="val 126777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Nyttemål</a:t>
            </a:r>
            <a:endParaRPr lang="da-DK" dirty="0"/>
          </a:p>
        </p:txBody>
      </p:sp>
      <p:sp>
        <p:nvSpPr>
          <p:cNvPr id="5" name="Afrundet rektangulær billedforklaring 4"/>
          <p:cNvSpPr/>
          <p:nvPr/>
        </p:nvSpPr>
        <p:spPr>
          <a:xfrm>
            <a:off x="7072330" y="3000372"/>
            <a:ext cx="1785950" cy="571504"/>
          </a:xfrm>
          <a:prstGeom prst="wedgeRoundRectCallout">
            <a:avLst>
              <a:gd name="adj1" fmla="val -70992"/>
              <a:gd name="adj2" fmla="val 89375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Projektleder</a:t>
            </a:r>
          </a:p>
          <a:p>
            <a:pPr algn="ctr"/>
            <a:r>
              <a:rPr lang="da-DK" dirty="0" smtClean="0"/>
              <a:t>(tid &amp; resurser)</a:t>
            </a:r>
            <a:endParaRPr lang="da-DK" dirty="0"/>
          </a:p>
        </p:txBody>
      </p:sp>
      <p:sp>
        <p:nvSpPr>
          <p:cNvPr id="6" name="Afrundet rektangulær billedforklaring 5"/>
          <p:cNvSpPr/>
          <p:nvPr/>
        </p:nvSpPr>
        <p:spPr>
          <a:xfrm>
            <a:off x="6072198" y="4500570"/>
            <a:ext cx="1643074" cy="500066"/>
          </a:xfrm>
          <a:prstGeom prst="wedgeRoundRectCallout">
            <a:avLst>
              <a:gd name="adj1" fmla="val -74317"/>
              <a:gd name="adj2" fmla="val 126777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Nyttemål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4190310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Opgørelse af betalingsstrømme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048571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Styr på begreberne</a:t>
            </a:r>
            <a:endParaRPr lang="da-DK" dirty="0"/>
          </a:p>
        </p:txBody>
      </p:sp>
      <p:grpSp>
        <p:nvGrpSpPr>
          <p:cNvPr id="43012" name="Group 4"/>
          <p:cNvGrpSpPr>
            <a:grpSpLocks noChangeAspect="1"/>
          </p:cNvGrpSpPr>
          <p:nvPr/>
        </p:nvGrpSpPr>
        <p:grpSpPr bwMode="auto">
          <a:xfrm>
            <a:off x="1423988" y="1423988"/>
            <a:ext cx="6153150" cy="4991100"/>
            <a:chOff x="897" y="897"/>
            <a:chExt cx="3876" cy="3144"/>
          </a:xfrm>
        </p:grpSpPr>
        <p:sp>
          <p:nvSpPr>
            <p:cNvPr id="430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0" y="900"/>
              <a:ext cx="3870" cy="3138"/>
            </a:xfrm>
            <a:prstGeom prst="rect">
              <a:avLst/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897" y="897"/>
              <a:ext cx="11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3016" name="Group 8"/>
            <p:cNvGrpSpPr>
              <a:grpSpLocks/>
            </p:cNvGrpSpPr>
            <p:nvPr/>
          </p:nvGrpSpPr>
          <p:grpSpPr bwMode="auto">
            <a:xfrm>
              <a:off x="1005" y="1113"/>
              <a:ext cx="118" cy="2415"/>
              <a:chOff x="1005" y="1113"/>
              <a:chExt cx="118" cy="2415"/>
            </a:xfrm>
          </p:grpSpPr>
          <p:sp>
            <p:nvSpPr>
              <p:cNvPr id="43014" name="Line 6"/>
              <p:cNvSpPr>
                <a:spLocks noChangeShapeType="1"/>
              </p:cNvSpPr>
              <p:nvPr/>
            </p:nvSpPr>
            <p:spPr bwMode="auto">
              <a:xfrm flipV="1">
                <a:off x="1062" y="1221"/>
                <a:ext cx="1" cy="2307"/>
              </a:xfrm>
              <a:prstGeom prst="line">
                <a:avLst/>
              </a:prstGeom>
              <a:noFill/>
              <a:ln w="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auto">
              <a:xfrm>
                <a:off x="1005" y="1113"/>
                <a:ext cx="118" cy="118"/>
              </a:xfrm>
              <a:custGeom>
                <a:avLst/>
                <a:gdLst/>
                <a:ahLst/>
                <a:cxnLst>
                  <a:cxn ang="0">
                    <a:pos x="118" y="118"/>
                  </a:cxn>
                  <a:cxn ang="0">
                    <a:pos x="60" y="0"/>
                  </a:cxn>
                  <a:cxn ang="0">
                    <a:pos x="0" y="118"/>
                  </a:cxn>
                  <a:cxn ang="0">
                    <a:pos x="118" y="118"/>
                  </a:cxn>
                </a:cxnLst>
                <a:rect l="0" t="0" r="r" b="b"/>
                <a:pathLst>
                  <a:path w="118" h="118">
                    <a:moveTo>
                      <a:pt x="118" y="118"/>
                    </a:moveTo>
                    <a:lnTo>
                      <a:pt x="60" y="0"/>
                    </a:lnTo>
                    <a:lnTo>
                      <a:pt x="0" y="118"/>
                    </a:lnTo>
                    <a:lnTo>
                      <a:pt x="118" y="1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grpSp>
          <p:nvGrpSpPr>
            <p:cNvPr id="43019" name="Group 11"/>
            <p:cNvGrpSpPr>
              <a:grpSpLocks/>
            </p:cNvGrpSpPr>
            <p:nvPr/>
          </p:nvGrpSpPr>
          <p:grpSpPr bwMode="auto">
            <a:xfrm>
              <a:off x="1062" y="2709"/>
              <a:ext cx="2804" cy="118"/>
              <a:chOff x="1062" y="2709"/>
              <a:chExt cx="2804" cy="118"/>
            </a:xfrm>
          </p:grpSpPr>
          <p:sp>
            <p:nvSpPr>
              <p:cNvPr id="43017" name="Line 9"/>
              <p:cNvSpPr>
                <a:spLocks noChangeShapeType="1"/>
              </p:cNvSpPr>
              <p:nvPr/>
            </p:nvSpPr>
            <p:spPr bwMode="auto">
              <a:xfrm>
                <a:off x="1062" y="2766"/>
                <a:ext cx="2689" cy="1"/>
              </a:xfrm>
              <a:prstGeom prst="line">
                <a:avLst/>
              </a:prstGeom>
              <a:noFill/>
              <a:ln w="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auto">
              <a:xfrm>
                <a:off x="3744" y="2709"/>
                <a:ext cx="122" cy="118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122" y="57"/>
                  </a:cxn>
                  <a:cxn ang="0">
                    <a:pos x="0" y="0"/>
                  </a:cxn>
                  <a:cxn ang="0">
                    <a:pos x="0" y="118"/>
                  </a:cxn>
                </a:cxnLst>
                <a:rect l="0" t="0" r="r" b="b"/>
                <a:pathLst>
                  <a:path w="122" h="118">
                    <a:moveTo>
                      <a:pt x="0" y="118"/>
                    </a:moveTo>
                    <a:lnTo>
                      <a:pt x="122" y="57"/>
                    </a:lnTo>
                    <a:lnTo>
                      <a:pt x="0" y="0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900" y="900"/>
              <a:ext cx="385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998" y="954"/>
              <a:ext cx="18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Kr.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1140" y="954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798" y="2644"/>
              <a:ext cx="510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896" y="2698"/>
              <a:ext cx="19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Tid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025" name="Rectangle 17"/>
            <p:cNvSpPr>
              <a:spLocks noChangeArrowheads="1"/>
            </p:cNvSpPr>
            <p:nvPr/>
          </p:nvSpPr>
          <p:spPr bwMode="auto">
            <a:xfrm>
              <a:off x="4051" y="2698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auto">
            <a:xfrm>
              <a:off x="1839" y="1565"/>
              <a:ext cx="1626" cy="1198"/>
            </a:xfrm>
            <a:custGeom>
              <a:avLst/>
              <a:gdLst/>
              <a:ahLst/>
              <a:cxnLst>
                <a:cxn ang="0">
                  <a:pos x="17" y="1194"/>
                </a:cxn>
                <a:cxn ang="0">
                  <a:pos x="50" y="1184"/>
                </a:cxn>
                <a:cxn ang="0">
                  <a:pos x="81" y="1174"/>
                </a:cxn>
                <a:cxn ang="0">
                  <a:pos x="88" y="1171"/>
                </a:cxn>
                <a:cxn ang="0">
                  <a:pos x="115" y="1144"/>
                </a:cxn>
                <a:cxn ang="0">
                  <a:pos x="142" y="1137"/>
                </a:cxn>
                <a:cxn ang="0">
                  <a:pos x="152" y="1117"/>
                </a:cxn>
                <a:cxn ang="0">
                  <a:pos x="172" y="1100"/>
                </a:cxn>
                <a:cxn ang="0">
                  <a:pos x="209" y="1073"/>
                </a:cxn>
                <a:cxn ang="0">
                  <a:pos x="236" y="1056"/>
                </a:cxn>
                <a:cxn ang="0">
                  <a:pos x="260" y="1042"/>
                </a:cxn>
                <a:cxn ang="0">
                  <a:pos x="273" y="1025"/>
                </a:cxn>
                <a:cxn ang="0">
                  <a:pos x="287" y="1009"/>
                </a:cxn>
                <a:cxn ang="0">
                  <a:pos x="300" y="1005"/>
                </a:cxn>
                <a:cxn ang="0">
                  <a:pos x="320" y="988"/>
                </a:cxn>
                <a:cxn ang="0">
                  <a:pos x="320" y="978"/>
                </a:cxn>
                <a:cxn ang="0">
                  <a:pos x="314" y="978"/>
                </a:cxn>
                <a:cxn ang="0">
                  <a:pos x="324" y="975"/>
                </a:cxn>
                <a:cxn ang="0">
                  <a:pos x="344" y="968"/>
                </a:cxn>
                <a:cxn ang="0">
                  <a:pos x="364" y="934"/>
                </a:cxn>
                <a:cxn ang="0">
                  <a:pos x="374" y="921"/>
                </a:cxn>
                <a:cxn ang="0">
                  <a:pos x="391" y="907"/>
                </a:cxn>
                <a:cxn ang="0">
                  <a:pos x="428" y="864"/>
                </a:cxn>
                <a:cxn ang="0">
                  <a:pos x="482" y="799"/>
                </a:cxn>
                <a:cxn ang="0">
                  <a:pos x="526" y="739"/>
                </a:cxn>
                <a:cxn ang="0">
                  <a:pos x="546" y="712"/>
                </a:cxn>
                <a:cxn ang="0">
                  <a:pos x="611" y="658"/>
                </a:cxn>
                <a:cxn ang="0">
                  <a:pos x="641" y="621"/>
                </a:cxn>
                <a:cxn ang="0">
                  <a:pos x="665" y="587"/>
                </a:cxn>
                <a:cxn ang="0">
                  <a:pos x="719" y="533"/>
                </a:cxn>
                <a:cxn ang="0">
                  <a:pos x="756" y="475"/>
                </a:cxn>
                <a:cxn ang="0">
                  <a:pos x="783" y="445"/>
                </a:cxn>
                <a:cxn ang="0">
                  <a:pos x="837" y="421"/>
                </a:cxn>
                <a:cxn ang="0">
                  <a:pos x="850" y="398"/>
                </a:cxn>
                <a:cxn ang="0">
                  <a:pos x="853" y="394"/>
                </a:cxn>
                <a:cxn ang="0">
                  <a:pos x="860" y="394"/>
                </a:cxn>
                <a:cxn ang="0">
                  <a:pos x="887" y="378"/>
                </a:cxn>
                <a:cxn ang="0">
                  <a:pos x="914" y="351"/>
                </a:cxn>
                <a:cxn ang="0">
                  <a:pos x="951" y="320"/>
                </a:cxn>
                <a:cxn ang="0">
                  <a:pos x="972" y="307"/>
                </a:cxn>
                <a:cxn ang="0">
                  <a:pos x="978" y="303"/>
                </a:cxn>
                <a:cxn ang="0">
                  <a:pos x="968" y="314"/>
                </a:cxn>
                <a:cxn ang="0">
                  <a:pos x="968" y="317"/>
                </a:cxn>
                <a:cxn ang="0">
                  <a:pos x="982" y="314"/>
                </a:cxn>
                <a:cxn ang="0">
                  <a:pos x="1029" y="287"/>
                </a:cxn>
                <a:cxn ang="0">
                  <a:pos x="1096" y="246"/>
                </a:cxn>
                <a:cxn ang="0">
                  <a:pos x="1147" y="219"/>
                </a:cxn>
                <a:cxn ang="0">
                  <a:pos x="1167" y="209"/>
                </a:cxn>
                <a:cxn ang="0">
                  <a:pos x="1181" y="206"/>
                </a:cxn>
                <a:cxn ang="0">
                  <a:pos x="1198" y="192"/>
                </a:cxn>
                <a:cxn ang="0">
                  <a:pos x="1221" y="148"/>
                </a:cxn>
                <a:cxn ang="0">
                  <a:pos x="1235" y="145"/>
                </a:cxn>
                <a:cxn ang="0">
                  <a:pos x="1285" y="131"/>
                </a:cxn>
                <a:cxn ang="0">
                  <a:pos x="1302" y="125"/>
                </a:cxn>
                <a:cxn ang="0">
                  <a:pos x="1319" y="118"/>
                </a:cxn>
                <a:cxn ang="0">
                  <a:pos x="1329" y="114"/>
                </a:cxn>
                <a:cxn ang="0">
                  <a:pos x="1373" y="84"/>
                </a:cxn>
                <a:cxn ang="0">
                  <a:pos x="1424" y="60"/>
                </a:cxn>
                <a:cxn ang="0">
                  <a:pos x="1474" y="44"/>
                </a:cxn>
                <a:cxn ang="0">
                  <a:pos x="1501" y="33"/>
                </a:cxn>
                <a:cxn ang="0">
                  <a:pos x="1532" y="17"/>
                </a:cxn>
                <a:cxn ang="0">
                  <a:pos x="1592" y="0"/>
                </a:cxn>
              </a:cxnLst>
              <a:rect l="0" t="0" r="r" b="b"/>
              <a:pathLst>
                <a:path w="1626" h="1198">
                  <a:moveTo>
                    <a:pt x="0" y="1198"/>
                  </a:moveTo>
                  <a:lnTo>
                    <a:pt x="17" y="1194"/>
                  </a:lnTo>
                  <a:lnTo>
                    <a:pt x="34" y="1187"/>
                  </a:lnTo>
                  <a:lnTo>
                    <a:pt x="50" y="1184"/>
                  </a:lnTo>
                  <a:lnTo>
                    <a:pt x="67" y="1177"/>
                  </a:lnTo>
                  <a:lnTo>
                    <a:pt x="81" y="1174"/>
                  </a:lnTo>
                  <a:lnTo>
                    <a:pt x="88" y="1171"/>
                  </a:lnTo>
                  <a:lnTo>
                    <a:pt x="88" y="1171"/>
                  </a:lnTo>
                  <a:lnTo>
                    <a:pt x="101" y="1157"/>
                  </a:lnTo>
                  <a:lnTo>
                    <a:pt x="115" y="1144"/>
                  </a:lnTo>
                  <a:lnTo>
                    <a:pt x="128" y="1140"/>
                  </a:lnTo>
                  <a:lnTo>
                    <a:pt x="142" y="1137"/>
                  </a:lnTo>
                  <a:lnTo>
                    <a:pt x="148" y="1123"/>
                  </a:lnTo>
                  <a:lnTo>
                    <a:pt x="152" y="1117"/>
                  </a:lnTo>
                  <a:lnTo>
                    <a:pt x="158" y="1110"/>
                  </a:lnTo>
                  <a:lnTo>
                    <a:pt x="172" y="1100"/>
                  </a:lnTo>
                  <a:lnTo>
                    <a:pt x="185" y="1090"/>
                  </a:lnTo>
                  <a:lnTo>
                    <a:pt x="209" y="1073"/>
                  </a:lnTo>
                  <a:lnTo>
                    <a:pt x="223" y="1066"/>
                  </a:lnTo>
                  <a:lnTo>
                    <a:pt x="236" y="1056"/>
                  </a:lnTo>
                  <a:lnTo>
                    <a:pt x="253" y="1046"/>
                  </a:lnTo>
                  <a:lnTo>
                    <a:pt x="260" y="1042"/>
                  </a:lnTo>
                  <a:lnTo>
                    <a:pt x="263" y="1039"/>
                  </a:lnTo>
                  <a:lnTo>
                    <a:pt x="273" y="1025"/>
                  </a:lnTo>
                  <a:lnTo>
                    <a:pt x="280" y="1012"/>
                  </a:lnTo>
                  <a:lnTo>
                    <a:pt x="287" y="1009"/>
                  </a:lnTo>
                  <a:lnTo>
                    <a:pt x="293" y="1009"/>
                  </a:lnTo>
                  <a:lnTo>
                    <a:pt x="300" y="1005"/>
                  </a:lnTo>
                  <a:lnTo>
                    <a:pt x="307" y="1002"/>
                  </a:lnTo>
                  <a:lnTo>
                    <a:pt x="320" y="988"/>
                  </a:lnTo>
                  <a:lnTo>
                    <a:pt x="324" y="982"/>
                  </a:lnTo>
                  <a:lnTo>
                    <a:pt x="320" y="978"/>
                  </a:lnTo>
                  <a:lnTo>
                    <a:pt x="317" y="975"/>
                  </a:lnTo>
                  <a:lnTo>
                    <a:pt x="314" y="978"/>
                  </a:lnTo>
                  <a:lnTo>
                    <a:pt x="314" y="978"/>
                  </a:lnTo>
                  <a:lnTo>
                    <a:pt x="324" y="975"/>
                  </a:lnTo>
                  <a:lnTo>
                    <a:pt x="334" y="971"/>
                  </a:lnTo>
                  <a:lnTo>
                    <a:pt x="344" y="968"/>
                  </a:lnTo>
                  <a:lnTo>
                    <a:pt x="358" y="948"/>
                  </a:lnTo>
                  <a:lnTo>
                    <a:pt x="364" y="934"/>
                  </a:lnTo>
                  <a:lnTo>
                    <a:pt x="371" y="928"/>
                  </a:lnTo>
                  <a:lnTo>
                    <a:pt x="374" y="921"/>
                  </a:lnTo>
                  <a:lnTo>
                    <a:pt x="381" y="914"/>
                  </a:lnTo>
                  <a:lnTo>
                    <a:pt x="391" y="907"/>
                  </a:lnTo>
                  <a:lnTo>
                    <a:pt x="405" y="897"/>
                  </a:lnTo>
                  <a:lnTo>
                    <a:pt x="428" y="864"/>
                  </a:lnTo>
                  <a:lnTo>
                    <a:pt x="455" y="833"/>
                  </a:lnTo>
                  <a:lnTo>
                    <a:pt x="482" y="799"/>
                  </a:lnTo>
                  <a:lnTo>
                    <a:pt x="509" y="766"/>
                  </a:lnTo>
                  <a:lnTo>
                    <a:pt x="526" y="739"/>
                  </a:lnTo>
                  <a:lnTo>
                    <a:pt x="536" y="725"/>
                  </a:lnTo>
                  <a:lnTo>
                    <a:pt x="546" y="712"/>
                  </a:lnTo>
                  <a:lnTo>
                    <a:pt x="590" y="678"/>
                  </a:lnTo>
                  <a:lnTo>
                    <a:pt x="611" y="658"/>
                  </a:lnTo>
                  <a:lnTo>
                    <a:pt x="634" y="641"/>
                  </a:lnTo>
                  <a:lnTo>
                    <a:pt x="641" y="621"/>
                  </a:lnTo>
                  <a:lnTo>
                    <a:pt x="651" y="600"/>
                  </a:lnTo>
                  <a:lnTo>
                    <a:pt x="665" y="587"/>
                  </a:lnTo>
                  <a:lnTo>
                    <a:pt x="685" y="570"/>
                  </a:lnTo>
                  <a:lnTo>
                    <a:pt x="719" y="533"/>
                  </a:lnTo>
                  <a:lnTo>
                    <a:pt x="749" y="492"/>
                  </a:lnTo>
                  <a:lnTo>
                    <a:pt x="756" y="475"/>
                  </a:lnTo>
                  <a:lnTo>
                    <a:pt x="762" y="462"/>
                  </a:lnTo>
                  <a:lnTo>
                    <a:pt x="783" y="445"/>
                  </a:lnTo>
                  <a:lnTo>
                    <a:pt x="806" y="432"/>
                  </a:lnTo>
                  <a:lnTo>
                    <a:pt x="837" y="421"/>
                  </a:lnTo>
                  <a:lnTo>
                    <a:pt x="847" y="408"/>
                  </a:lnTo>
                  <a:lnTo>
                    <a:pt x="850" y="398"/>
                  </a:lnTo>
                  <a:lnTo>
                    <a:pt x="853" y="394"/>
                  </a:lnTo>
                  <a:lnTo>
                    <a:pt x="853" y="394"/>
                  </a:lnTo>
                  <a:lnTo>
                    <a:pt x="853" y="394"/>
                  </a:lnTo>
                  <a:lnTo>
                    <a:pt x="860" y="394"/>
                  </a:lnTo>
                  <a:lnTo>
                    <a:pt x="870" y="388"/>
                  </a:lnTo>
                  <a:lnTo>
                    <a:pt x="887" y="378"/>
                  </a:lnTo>
                  <a:lnTo>
                    <a:pt x="901" y="364"/>
                  </a:lnTo>
                  <a:lnTo>
                    <a:pt x="914" y="351"/>
                  </a:lnTo>
                  <a:lnTo>
                    <a:pt x="934" y="334"/>
                  </a:lnTo>
                  <a:lnTo>
                    <a:pt x="951" y="320"/>
                  </a:lnTo>
                  <a:lnTo>
                    <a:pt x="965" y="314"/>
                  </a:lnTo>
                  <a:lnTo>
                    <a:pt x="972" y="307"/>
                  </a:lnTo>
                  <a:lnTo>
                    <a:pt x="975" y="303"/>
                  </a:lnTo>
                  <a:lnTo>
                    <a:pt x="978" y="303"/>
                  </a:lnTo>
                  <a:lnTo>
                    <a:pt x="975" y="307"/>
                  </a:lnTo>
                  <a:lnTo>
                    <a:pt x="968" y="314"/>
                  </a:lnTo>
                  <a:lnTo>
                    <a:pt x="968" y="317"/>
                  </a:lnTo>
                  <a:lnTo>
                    <a:pt x="968" y="317"/>
                  </a:lnTo>
                  <a:lnTo>
                    <a:pt x="972" y="317"/>
                  </a:lnTo>
                  <a:lnTo>
                    <a:pt x="982" y="314"/>
                  </a:lnTo>
                  <a:lnTo>
                    <a:pt x="992" y="307"/>
                  </a:lnTo>
                  <a:lnTo>
                    <a:pt x="1029" y="287"/>
                  </a:lnTo>
                  <a:lnTo>
                    <a:pt x="1063" y="263"/>
                  </a:lnTo>
                  <a:lnTo>
                    <a:pt x="1096" y="246"/>
                  </a:lnTo>
                  <a:lnTo>
                    <a:pt x="1134" y="229"/>
                  </a:lnTo>
                  <a:lnTo>
                    <a:pt x="1147" y="219"/>
                  </a:lnTo>
                  <a:lnTo>
                    <a:pt x="1161" y="212"/>
                  </a:lnTo>
                  <a:lnTo>
                    <a:pt x="1167" y="209"/>
                  </a:lnTo>
                  <a:lnTo>
                    <a:pt x="1174" y="209"/>
                  </a:lnTo>
                  <a:lnTo>
                    <a:pt x="1181" y="206"/>
                  </a:lnTo>
                  <a:lnTo>
                    <a:pt x="1188" y="202"/>
                  </a:lnTo>
                  <a:lnTo>
                    <a:pt x="1198" y="192"/>
                  </a:lnTo>
                  <a:lnTo>
                    <a:pt x="1204" y="175"/>
                  </a:lnTo>
                  <a:lnTo>
                    <a:pt x="1221" y="148"/>
                  </a:lnTo>
                  <a:lnTo>
                    <a:pt x="1225" y="148"/>
                  </a:lnTo>
                  <a:lnTo>
                    <a:pt x="1235" y="145"/>
                  </a:lnTo>
                  <a:lnTo>
                    <a:pt x="1258" y="138"/>
                  </a:lnTo>
                  <a:lnTo>
                    <a:pt x="1285" y="131"/>
                  </a:lnTo>
                  <a:lnTo>
                    <a:pt x="1295" y="128"/>
                  </a:lnTo>
                  <a:lnTo>
                    <a:pt x="1302" y="125"/>
                  </a:lnTo>
                  <a:lnTo>
                    <a:pt x="1309" y="121"/>
                  </a:lnTo>
                  <a:lnTo>
                    <a:pt x="1319" y="118"/>
                  </a:lnTo>
                  <a:lnTo>
                    <a:pt x="1326" y="114"/>
                  </a:lnTo>
                  <a:lnTo>
                    <a:pt x="1329" y="114"/>
                  </a:lnTo>
                  <a:lnTo>
                    <a:pt x="1353" y="98"/>
                  </a:lnTo>
                  <a:lnTo>
                    <a:pt x="1373" y="84"/>
                  </a:lnTo>
                  <a:lnTo>
                    <a:pt x="1397" y="71"/>
                  </a:lnTo>
                  <a:lnTo>
                    <a:pt x="1424" y="60"/>
                  </a:lnTo>
                  <a:lnTo>
                    <a:pt x="1447" y="54"/>
                  </a:lnTo>
                  <a:lnTo>
                    <a:pt x="1474" y="44"/>
                  </a:lnTo>
                  <a:lnTo>
                    <a:pt x="1495" y="37"/>
                  </a:lnTo>
                  <a:lnTo>
                    <a:pt x="1501" y="33"/>
                  </a:lnTo>
                  <a:lnTo>
                    <a:pt x="1505" y="33"/>
                  </a:lnTo>
                  <a:lnTo>
                    <a:pt x="1532" y="17"/>
                  </a:lnTo>
                  <a:lnTo>
                    <a:pt x="1562" y="6"/>
                  </a:lnTo>
                  <a:lnTo>
                    <a:pt x="1592" y="0"/>
                  </a:lnTo>
                  <a:lnTo>
                    <a:pt x="1626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27" name="Freeform 19"/>
            <p:cNvSpPr>
              <a:spLocks/>
            </p:cNvSpPr>
            <p:nvPr/>
          </p:nvSpPr>
          <p:spPr bwMode="auto">
            <a:xfrm>
              <a:off x="1872" y="2000"/>
              <a:ext cx="1609" cy="763"/>
            </a:xfrm>
            <a:custGeom>
              <a:avLst/>
              <a:gdLst/>
              <a:ahLst/>
              <a:cxnLst>
                <a:cxn ang="0">
                  <a:pos x="0" y="763"/>
                </a:cxn>
                <a:cxn ang="0">
                  <a:pos x="13" y="759"/>
                </a:cxn>
                <a:cxn ang="0">
                  <a:pos x="30" y="756"/>
                </a:cxn>
                <a:cxn ang="0">
                  <a:pos x="44" y="749"/>
                </a:cxn>
                <a:cxn ang="0">
                  <a:pos x="57" y="742"/>
                </a:cxn>
                <a:cxn ang="0">
                  <a:pos x="71" y="736"/>
                </a:cxn>
                <a:cxn ang="0">
                  <a:pos x="84" y="725"/>
                </a:cxn>
                <a:cxn ang="0">
                  <a:pos x="111" y="715"/>
                </a:cxn>
                <a:cxn ang="0">
                  <a:pos x="141" y="709"/>
                </a:cxn>
                <a:cxn ang="0">
                  <a:pos x="172" y="702"/>
                </a:cxn>
                <a:cxn ang="0">
                  <a:pos x="202" y="698"/>
                </a:cxn>
                <a:cxn ang="0">
                  <a:pos x="249" y="678"/>
                </a:cxn>
                <a:cxn ang="0">
                  <a:pos x="300" y="661"/>
                </a:cxn>
                <a:cxn ang="0">
                  <a:pos x="351" y="651"/>
                </a:cxn>
                <a:cxn ang="0">
                  <a:pos x="401" y="634"/>
                </a:cxn>
                <a:cxn ang="0">
                  <a:pos x="445" y="614"/>
                </a:cxn>
                <a:cxn ang="0">
                  <a:pos x="486" y="587"/>
                </a:cxn>
                <a:cxn ang="0">
                  <a:pos x="523" y="553"/>
                </a:cxn>
                <a:cxn ang="0">
                  <a:pos x="563" y="526"/>
                </a:cxn>
                <a:cxn ang="0">
                  <a:pos x="577" y="520"/>
                </a:cxn>
                <a:cxn ang="0">
                  <a:pos x="583" y="513"/>
                </a:cxn>
                <a:cxn ang="0">
                  <a:pos x="594" y="509"/>
                </a:cxn>
                <a:cxn ang="0">
                  <a:pos x="604" y="506"/>
                </a:cxn>
                <a:cxn ang="0">
                  <a:pos x="610" y="503"/>
                </a:cxn>
                <a:cxn ang="0">
                  <a:pos x="621" y="499"/>
                </a:cxn>
                <a:cxn ang="0">
                  <a:pos x="664" y="476"/>
                </a:cxn>
                <a:cxn ang="0">
                  <a:pos x="705" y="452"/>
                </a:cxn>
                <a:cxn ang="0">
                  <a:pos x="732" y="432"/>
                </a:cxn>
                <a:cxn ang="0">
                  <a:pos x="755" y="412"/>
                </a:cxn>
                <a:cxn ang="0">
                  <a:pos x="779" y="391"/>
                </a:cxn>
                <a:cxn ang="0">
                  <a:pos x="806" y="371"/>
                </a:cxn>
                <a:cxn ang="0">
                  <a:pos x="830" y="344"/>
                </a:cxn>
                <a:cxn ang="0">
                  <a:pos x="857" y="327"/>
                </a:cxn>
                <a:cxn ang="0">
                  <a:pos x="887" y="307"/>
                </a:cxn>
                <a:cxn ang="0">
                  <a:pos x="917" y="290"/>
                </a:cxn>
                <a:cxn ang="0">
                  <a:pos x="934" y="277"/>
                </a:cxn>
                <a:cxn ang="0">
                  <a:pos x="948" y="263"/>
                </a:cxn>
                <a:cxn ang="0">
                  <a:pos x="971" y="240"/>
                </a:cxn>
                <a:cxn ang="0">
                  <a:pos x="998" y="216"/>
                </a:cxn>
                <a:cxn ang="0">
                  <a:pos x="1015" y="206"/>
                </a:cxn>
                <a:cxn ang="0">
                  <a:pos x="1036" y="199"/>
                </a:cxn>
                <a:cxn ang="0">
                  <a:pos x="1059" y="186"/>
                </a:cxn>
                <a:cxn ang="0">
                  <a:pos x="1083" y="175"/>
                </a:cxn>
                <a:cxn ang="0">
                  <a:pos x="1106" y="169"/>
                </a:cxn>
                <a:cxn ang="0">
                  <a:pos x="1137" y="165"/>
                </a:cxn>
                <a:cxn ang="0">
                  <a:pos x="1164" y="148"/>
                </a:cxn>
                <a:cxn ang="0">
                  <a:pos x="1184" y="138"/>
                </a:cxn>
                <a:cxn ang="0">
                  <a:pos x="1201" y="128"/>
                </a:cxn>
                <a:cxn ang="0">
                  <a:pos x="1214" y="125"/>
                </a:cxn>
                <a:cxn ang="0">
                  <a:pos x="1231" y="118"/>
                </a:cxn>
                <a:cxn ang="0">
                  <a:pos x="1251" y="115"/>
                </a:cxn>
                <a:cxn ang="0">
                  <a:pos x="1275" y="108"/>
                </a:cxn>
                <a:cxn ang="0">
                  <a:pos x="1312" y="101"/>
                </a:cxn>
                <a:cxn ang="0">
                  <a:pos x="1353" y="78"/>
                </a:cxn>
                <a:cxn ang="0">
                  <a:pos x="1397" y="57"/>
                </a:cxn>
                <a:cxn ang="0">
                  <a:pos x="1440" y="40"/>
                </a:cxn>
                <a:cxn ang="0">
                  <a:pos x="1481" y="27"/>
                </a:cxn>
                <a:cxn ang="0">
                  <a:pos x="1545" y="10"/>
                </a:cxn>
                <a:cxn ang="0">
                  <a:pos x="1575" y="3"/>
                </a:cxn>
                <a:cxn ang="0">
                  <a:pos x="1609" y="0"/>
                </a:cxn>
              </a:cxnLst>
              <a:rect l="0" t="0" r="r" b="b"/>
              <a:pathLst>
                <a:path w="1609" h="763">
                  <a:moveTo>
                    <a:pt x="0" y="763"/>
                  </a:moveTo>
                  <a:lnTo>
                    <a:pt x="13" y="759"/>
                  </a:lnTo>
                  <a:lnTo>
                    <a:pt x="30" y="756"/>
                  </a:lnTo>
                  <a:lnTo>
                    <a:pt x="44" y="749"/>
                  </a:lnTo>
                  <a:lnTo>
                    <a:pt x="57" y="742"/>
                  </a:lnTo>
                  <a:lnTo>
                    <a:pt x="71" y="736"/>
                  </a:lnTo>
                  <a:lnTo>
                    <a:pt x="84" y="725"/>
                  </a:lnTo>
                  <a:lnTo>
                    <a:pt x="111" y="715"/>
                  </a:lnTo>
                  <a:lnTo>
                    <a:pt x="141" y="709"/>
                  </a:lnTo>
                  <a:lnTo>
                    <a:pt x="172" y="702"/>
                  </a:lnTo>
                  <a:lnTo>
                    <a:pt x="202" y="698"/>
                  </a:lnTo>
                  <a:lnTo>
                    <a:pt x="249" y="678"/>
                  </a:lnTo>
                  <a:lnTo>
                    <a:pt x="300" y="661"/>
                  </a:lnTo>
                  <a:lnTo>
                    <a:pt x="351" y="651"/>
                  </a:lnTo>
                  <a:lnTo>
                    <a:pt x="401" y="634"/>
                  </a:lnTo>
                  <a:lnTo>
                    <a:pt x="445" y="614"/>
                  </a:lnTo>
                  <a:lnTo>
                    <a:pt x="486" y="587"/>
                  </a:lnTo>
                  <a:lnTo>
                    <a:pt x="523" y="553"/>
                  </a:lnTo>
                  <a:lnTo>
                    <a:pt x="563" y="526"/>
                  </a:lnTo>
                  <a:lnTo>
                    <a:pt x="577" y="520"/>
                  </a:lnTo>
                  <a:lnTo>
                    <a:pt x="583" y="513"/>
                  </a:lnTo>
                  <a:lnTo>
                    <a:pt x="594" y="509"/>
                  </a:lnTo>
                  <a:lnTo>
                    <a:pt x="604" y="506"/>
                  </a:lnTo>
                  <a:lnTo>
                    <a:pt x="610" y="503"/>
                  </a:lnTo>
                  <a:lnTo>
                    <a:pt x="621" y="499"/>
                  </a:lnTo>
                  <a:lnTo>
                    <a:pt x="664" y="476"/>
                  </a:lnTo>
                  <a:lnTo>
                    <a:pt x="705" y="452"/>
                  </a:lnTo>
                  <a:lnTo>
                    <a:pt x="732" y="432"/>
                  </a:lnTo>
                  <a:lnTo>
                    <a:pt x="755" y="412"/>
                  </a:lnTo>
                  <a:lnTo>
                    <a:pt x="779" y="391"/>
                  </a:lnTo>
                  <a:lnTo>
                    <a:pt x="806" y="371"/>
                  </a:lnTo>
                  <a:lnTo>
                    <a:pt x="830" y="344"/>
                  </a:lnTo>
                  <a:lnTo>
                    <a:pt x="857" y="327"/>
                  </a:lnTo>
                  <a:lnTo>
                    <a:pt x="887" y="307"/>
                  </a:lnTo>
                  <a:lnTo>
                    <a:pt x="917" y="290"/>
                  </a:lnTo>
                  <a:lnTo>
                    <a:pt x="934" y="277"/>
                  </a:lnTo>
                  <a:lnTo>
                    <a:pt x="948" y="263"/>
                  </a:lnTo>
                  <a:lnTo>
                    <a:pt x="971" y="240"/>
                  </a:lnTo>
                  <a:lnTo>
                    <a:pt x="998" y="216"/>
                  </a:lnTo>
                  <a:lnTo>
                    <a:pt x="1015" y="206"/>
                  </a:lnTo>
                  <a:lnTo>
                    <a:pt x="1036" y="199"/>
                  </a:lnTo>
                  <a:lnTo>
                    <a:pt x="1059" y="186"/>
                  </a:lnTo>
                  <a:lnTo>
                    <a:pt x="1083" y="175"/>
                  </a:lnTo>
                  <a:lnTo>
                    <a:pt x="1106" y="169"/>
                  </a:lnTo>
                  <a:lnTo>
                    <a:pt x="1137" y="165"/>
                  </a:lnTo>
                  <a:lnTo>
                    <a:pt x="1164" y="148"/>
                  </a:lnTo>
                  <a:lnTo>
                    <a:pt x="1184" y="138"/>
                  </a:lnTo>
                  <a:lnTo>
                    <a:pt x="1201" y="128"/>
                  </a:lnTo>
                  <a:lnTo>
                    <a:pt x="1214" y="125"/>
                  </a:lnTo>
                  <a:lnTo>
                    <a:pt x="1231" y="118"/>
                  </a:lnTo>
                  <a:lnTo>
                    <a:pt x="1251" y="115"/>
                  </a:lnTo>
                  <a:lnTo>
                    <a:pt x="1275" y="108"/>
                  </a:lnTo>
                  <a:lnTo>
                    <a:pt x="1312" y="101"/>
                  </a:lnTo>
                  <a:lnTo>
                    <a:pt x="1353" y="78"/>
                  </a:lnTo>
                  <a:lnTo>
                    <a:pt x="1397" y="57"/>
                  </a:lnTo>
                  <a:lnTo>
                    <a:pt x="1440" y="40"/>
                  </a:lnTo>
                  <a:lnTo>
                    <a:pt x="1481" y="27"/>
                  </a:lnTo>
                  <a:lnTo>
                    <a:pt x="1545" y="10"/>
                  </a:lnTo>
                  <a:lnTo>
                    <a:pt x="1575" y="3"/>
                  </a:lnTo>
                  <a:lnTo>
                    <a:pt x="1609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auto">
            <a:xfrm>
              <a:off x="1902" y="2769"/>
              <a:ext cx="1451" cy="503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27" y="17"/>
                </a:cxn>
                <a:cxn ang="0">
                  <a:pos x="27" y="17"/>
                </a:cxn>
                <a:cxn ang="0">
                  <a:pos x="24" y="14"/>
                </a:cxn>
                <a:cxn ang="0">
                  <a:pos x="30" y="14"/>
                </a:cxn>
                <a:cxn ang="0">
                  <a:pos x="54" y="24"/>
                </a:cxn>
                <a:cxn ang="0">
                  <a:pos x="98" y="44"/>
                </a:cxn>
                <a:cxn ang="0">
                  <a:pos x="125" y="61"/>
                </a:cxn>
                <a:cxn ang="0">
                  <a:pos x="165" y="85"/>
                </a:cxn>
                <a:cxn ang="0">
                  <a:pos x="192" y="95"/>
                </a:cxn>
                <a:cxn ang="0">
                  <a:pos x="270" y="122"/>
                </a:cxn>
                <a:cxn ang="0">
                  <a:pos x="348" y="149"/>
                </a:cxn>
                <a:cxn ang="0">
                  <a:pos x="395" y="179"/>
                </a:cxn>
                <a:cxn ang="0">
                  <a:pos x="445" y="210"/>
                </a:cxn>
                <a:cxn ang="0">
                  <a:pos x="479" y="220"/>
                </a:cxn>
                <a:cxn ang="0">
                  <a:pos x="503" y="226"/>
                </a:cxn>
                <a:cxn ang="0">
                  <a:pos x="564" y="260"/>
                </a:cxn>
                <a:cxn ang="0">
                  <a:pos x="695" y="311"/>
                </a:cxn>
                <a:cxn ang="0">
                  <a:pos x="769" y="334"/>
                </a:cxn>
                <a:cxn ang="0">
                  <a:pos x="817" y="344"/>
                </a:cxn>
                <a:cxn ang="0">
                  <a:pos x="867" y="355"/>
                </a:cxn>
                <a:cxn ang="0">
                  <a:pos x="891" y="358"/>
                </a:cxn>
                <a:cxn ang="0">
                  <a:pos x="914" y="365"/>
                </a:cxn>
                <a:cxn ang="0">
                  <a:pos x="985" y="398"/>
                </a:cxn>
                <a:cxn ang="0">
                  <a:pos x="1141" y="439"/>
                </a:cxn>
                <a:cxn ang="0">
                  <a:pos x="1238" y="456"/>
                </a:cxn>
                <a:cxn ang="0">
                  <a:pos x="1309" y="469"/>
                </a:cxn>
                <a:cxn ang="0">
                  <a:pos x="1346" y="476"/>
                </a:cxn>
                <a:cxn ang="0">
                  <a:pos x="1363" y="479"/>
                </a:cxn>
                <a:cxn ang="0">
                  <a:pos x="1404" y="496"/>
                </a:cxn>
                <a:cxn ang="0">
                  <a:pos x="1434" y="500"/>
                </a:cxn>
                <a:cxn ang="0">
                  <a:pos x="1451" y="503"/>
                </a:cxn>
              </a:cxnLst>
              <a:rect l="0" t="0" r="r" b="b"/>
              <a:pathLst>
                <a:path w="1451" h="503">
                  <a:moveTo>
                    <a:pt x="0" y="0"/>
                  </a:moveTo>
                  <a:lnTo>
                    <a:pt x="14" y="7"/>
                  </a:lnTo>
                  <a:lnTo>
                    <a:pt x="24" y="14"/>
                  </a:lnTo>
                  <a:lnTo>
                    <a:pt x="27" y="17"/>
                  </a:lnTo>
                  <a:lnTo>
                    <a:pt x="30" y="17"/>
                  </a:lnTo>
                  <a:lnTo>
                    <a:pt x="27" y="17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30" y="14"/>
                  </a:lnTo>
                  <a:lnTo>
                    <a:pt x="41" y="17"/>
                  </a:lnTo>
                  <a:lnTo>
                    <a:pt x="54" y="24"/>
                  </a:lnTo>
                  <a:lnTo>
                    <a:pt x="74" y="34"/>
                  </a:lnTo>
                  <a:lnTo>
                    <a:pt x="98" y="44"/>
                  </a:lnTo>
                  <a:lnTo>
                    <a:pt x="111" y="54"/>
                  </a:lnTo>
                  <a:lnTo>
                    <a:pt x="125" y="61"/>
                  </a:lnTo>
                  <a:lnTo>
                    <a:pt x="145" y="75"/>
                  </a:lnTo>
                  <a:lnTo>
                    <a:pt x="165" y="85"/>
                  </a:lnTo>
                  <a:lnTo>
                    <a:pt x="179" y="91"/>
                  </a:lnTo>
                  <a:lnTo>
                    <a:pt x="192" y="95"/>
                  </a:lnTo>
                  <a:lnTo>
                    <a:pt x="233" y="108"/>
                  </a:lnTo>
                  <a:lnTo>
                    <a:pt x="270" y="122"/>
                  </a:lnTo>
                  <a:lnTo>
                    <a:pt x="310" y="132"/>
                  </a:lnTo>
                  <a:lnTo>
                    <a:pt x="348" y="149"/>
                  </a:lnTo>
                  <a:lnTo>
                    <a:pt x="371" y="162"/>
                  </a:lnTo>
                  <a:lnTo>
                    <a:pt x="395" y="179"/>
                  </a:lnTo>
                  <a:lnTo>
                    <a:pt x="418" y="196"/>
                  </a:lnTo>
                  <a:lnTo>
                    <a:pt x="445" y="210"/>
                  </a:lnTo>
                  <a:lnTo>
                    <a:pt x="462" y="216"/>
                  </a:lnTo>
                  <a:lnTo>
                    <a:pt x="479" y="220"/>
                  </a:lnTo>
                  <a:lnTo>
                    <a:pt x="496" y="226"/>
                  </a:lnTo>
                  <a:lnTo>
                    <a:pt x="503" y="226"/>
                  </a:lnTo>
                  <a:lnTo>
                    <a:pt x="503" y="226"/>
                  </a:lnTo>
                  <a:lnTo>
                    <a:pt x="564" y="260"/>
                  </a:lnTo>
                  <a:lnTo>
                    <a:pt x="628" y="287"/>
                  </a:lnTo>
                  <a:lnTo>
                    <a:pt x="695" y="311"/>
                  </a:lnTo>
                  <a:lnTo>
                    <a:pt x="763" y="331"/>
                  </a:lnTo>
                  <a:lnTo>
                    <a:pt x="769" y="334"/>
                  </a:lnTo>
                  <a:lnTo>
                    <a:pt x="783" y="334"/>
                  </a:lnTo>
                  <a:lnTo>
                    <a:pt x="817" y="344"/>
                  </a:lnTo>
                  <a:lnTo>
                    <a:pt x="854" y="351"/>
                  </a:lnTo>
                  <a:lnTo>
                    <a:pt x="867" y="355"/>
                  </a:lnTo>
                  <a:lnTo>
                    <a:pt x="881" y="358"/>
                  </a:lnTo>
                  <a:lnTo>
                    <a:pt x="891" y="358"/>
                  </a:lnTo>
                  <a:lnTo>
                    <a:pt x="904" y="361"/>
                  </a:lnTo>
                  <a:lnTo>
                    <a:pt x="914" y="365"/>
                  </a:lnTo>
                  <a:lnTo>
                    <a:pt x="918" y="365"/>
                  </a:lnTo>
                  <a:lnTo>
                    <a:pt x="985" y="398"/>
                  </a:lnTo>
                  <a:lnTo>
                    <a:pt x="1063" y="419"/>
                  </a:lnTo>
                  <a:lnTo>
                    <a:pt x="1141" y="439"/>
                  </a:lnTo>
                  <a:lnTo>
                    <a:pt x="1218" y="452"/>
                  </a:lnTo>
                  <a:lnTo>
                    <a:pt x="1238" y="456"/>
                  </a:lnTo>
                  <a:lnTo>
                    <a:pt x="1262" y="463"/>
                  </a:lnTo>
                  <a:lnTo>
                    <a:pt x="1309" y="469"/>
                  </a:lnTo>
                  <a:lnTo>
                    <a:pt x="1329" y="473"/>
                  </a:lnTo>
                  <a:lnTo>
                    <a:pt x="1346" y="476"/>
                  </a:lnTo>
                  <a:lnTo>
                    <a:pt x="1360" y="479"/>
                  </a:lnTo>
                  <a:lnTo>
                    <a:pt x="1363" y="479"/>
                  </a:lnTo>
                  <a:lnTo>
                    <a:pt x="1383" y="486"/>
                  </a:lnTo>
                  <a:lnTo>
                    <a:pt x="1404" y="496"/>
                  </a:lnTo>
                  <a:lnTo>
                    <a:pt x="1417" y="500"/>
                  </a:lnTo>
                  <a:lnTo>
                    <a:pt x="1434" y="500"/>
                  </a:lnTo>
                  <a:lnTo>
                    <a:pt x="1444" y="503"/>
                  </a:lnTo>
                  <a:lnTo>
                    <a:pt x="1451" y="503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auto">
            <a:xfrm>
              <a:off x="1062" y="2766"/>
              <a:ext cx="1619" cy="5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" y="94"/>
                </a:cxn>
                <a:cxn ang="0">
                  <a:pos x="186" y="189"/>
                </a:cxn>
                <a:cxn ang="0">
                  <a:pos x="280" y="273"/>
                </a:cxn>
                <a:cxn ang="0">
                  <a:pos x="374" y="351"/>
                </a:cxn>
                <a:cxn ang="0">
                  <a:pos x="422" y="385"/>
                </a:cxn>
                <a:cxn ang="0">
                  <a:pos x="469" y="415"/>
                </a:cxn>
                <a:cxn ang="0">
                  <a:pos x="516" y="442"/>
                </a:cxn>
                <a:cxn ang="0">
                  <a:pos x="567" y="466"/>
                </a:cxn>
                <a:cxn ang="0">
                  <a:pos x="614" y="486"/>
                </a:cxn>
                <a:cxn ang="0">
                  <a:pos x="665" y="499"/>
                </a:cxn>
                <a:cxn ang="0">
                  <a:pos x="712" y="506"/>
                </a:cxn>
                <a:cxn ang="0">
                  <a:pos x="762" y="509"/>
                </a:cxn>
                <a:cxn ang="0">
                  <a:pos x="813" y="506"/>
                </a:cxn>
                <a:cxn ang="0">
                  <a:pos x="864" y="499"/>
                </a:cxn>
                <a:cxn ang="0">
                  <a:pos x="918" y="486"/>
                </a:cxn>
                <a:cxn ang="0">
                  <a:pos x="968" y="466"/>
                </a:cxn>
                <a:cxn ang="0">
                  <a:pos x="1022" y="442"/>
                </a:cxn>
                <a:cxn ang="0">
                  <a:pos x="1076" y="415"/>
                </a:cxn>
                <a:cxn ang="0">
                  <a:pos x="1127" y="385"/>
                </a:cxn>
                <a:cxn ang="0">
                  <a:pos x="1181" y="351"/>
                </a:cxn>
                <a:cxn ang="0">
                  <a:pos x="1292" y="273"/>
                </a:cxn>
                <a:cxn ang="0">
                  <a:pos x="1400" y="186"/>
                </a:cxn>
                <a:cxn ang="0">
                  <a:pos x="1508" y="94"/>
                </a:cxn>
                <a:cxn ang="0">
                  <a:pos x="1619" y="0"/>
                </a:cxn>
              </a:cxnLst>
              <a:rect l="0" t="0" r="r" b="b"/>
              <a:pathLst>
                <a:path w="1619" h="509">
                  <a:moveTo>
                    <a:pt x="0" y="0"/>
                  </a:moveTo>
                  <a:lnTo>
                    <a:pt x="91" y="94"/>
                  </a:lnTo>
                  <a:lnTo>
                    <a:pt x="186" y="189"/>
                  </a:lnTo>
                  <a:lnTo>
                    <a:pt x="280" y="273"/>
                  </a:lnTo>
                  <a:lnTo>
                    <a:pt x="374" y="351"/>
                  </a:lnTo>
                  <a:lnTo>
                    <a:pt x="422" y="385"/>
                  </a:lnTo>
                  <a:lnTo>
                    <a:pt x="469" y="415"/>
                  </a:lnTo>
                  <a:lnTo>
                    <a:pt x="516" y="442"/>
                  </a:lnTo>
                  <a:lnTo>
                    <a:pt x="567" y="466"/>
                  </a:lnTo>
                  <a:lnTo>
                    <a:pt x="614" y="486"/>
                  </a:lnTo>
                  <a:lnTo>
                    <a:pt x="665" y="499"/>
                  </a:lnTo>
                  <a:lnTo>
                    <a:pt x="712" y="506"/>
                  </a:lnTo>
                  <a:lnTo>
                    <a:pt x="762" y="509"/>
                  </a:lnTo>
                  <a:lnTo>
                    <a:pt x="813" y="506"/>
                  </a:lnTo>
                  <a:lnTo>
                    <a:pt x="864" y="499"/>
                  </a:lnTo>
                  <a:lnTo>
                    <a:pt x="918" y="486"/>
                  </a:lnTo>
                  <a:lnTo>
                    <a:pt x="968" y="466"/>
                  </a:lnTo>
                  <a:lnTo>
                    <a:pt x="1022" y="442"/>
                  </a:lnTo>
                  <a:lnTo>
                    <a:pt x="1076" y="415"/>
                  </a:lnTo>
                  <a:lnTo>
                    <a:pt x="1127" y="385"/>
                  </a:lnTo>
                  <a:lnTo>
                    <a:pt x="1181" y="351"/>
                  </a:lnTo>
                  <a:lnTo>
                    <a:pt x="1292" y="273"/>
                  </a:lnTo>
                  <a:lnTo>
                    <a:pt x="1400" y="186"/>
                  </a:lnTo>
                  <a:lnTo>
                    <a:pt x="1508" y="94"/>
                  </a:lnTo>
                  <a:lnTo>
                    <a:pt x="1619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auto">
            <a:xfrm>
              <a:off x="2681" y="2395"/>
              <a:ext cx="746" cy="361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11" y="337"/>
                </a:cxn>
                <a:cxn ang="0">
                  <a:pos x="27" y="324"/>
                </a:cxn>
                <a:cxn ang="0">
                  <a:pos x="48" y="310"/>
                </a:cxn>
                <a:cxn ang="0">
                  <a:pos x="71" y="303"/>
                </a:cxn>
                <a:cxn ang="0">
                  <a:pos x="88" y="287"/>
                </a:cxn>
                <a:cxn ang="0">
                  <a:pos x="108" y="273"/>
                </a:cxn>
                <a:cxn ang="0">
                  <a:pos x="156" y="249"/>
                </a:cxn>
                <a:cxn ang="0">
                  <a:pos x="176" y="239"/>
                </a:cxn>
                <a:cxn ang="0">
                  <a:pos x="186" y="236"/>
                </a:cxn>
                <a:cxn ang="0">
                  <a:pos x="196" y="233"/>
                </a:cxn>
                <a:cxn ang="0">
                  <a:pos x="203" y="229"/>
                </a:cxn>
                <a:cxn ang="0">
                  <a:pos x="206" y="229"/>
                </a:cxn>
                <a:cxn ang="0">
                  <a:pos x="216" y="212"/>
                </a:cxn>
                <a:cxn ang="0">
                  <a:pos x="227" y="199"/>
                </a:cxn>
                <a:cxn ang="0">
                  <a:pos x="243" y="182"/>
                </a:cxn>
                <a:cxn ang="0">
                  <a:pos x="267" y="172"/>
                </a:cxn>
                <a:cxn ang="0">
                  <a:pos x="281" y="168"/>
                </a:cxn>
                <a:cxn ang="0">
                  <a:pos x="301" y="165"/>
                </a:cxn>
                <a:cxn ang="0">
                  <a:pos x="335" y="152"/>
                </a:cxn>
                <a:cxn ang="0">
                  <a:pos x="365" y="145"/>
                </a:cxn>
                <a:cxn ang="0">
                  <a:pos x="378" y="138"/>
                </a:cxn>
                <a:cxn ang="0">
                  <a:pos x="388" y="131"/>
                </a:cxn>
                <a:cxn ang="0">
                  <a:pos x="395" y="128"/>
                </a:cxn>
                <a:cxn ang="0">
                  <a:pos x="399" y="128"/>
                </a:cxn>
                <a:cxn ang="0">
                  <a:pos x="409" y="125"/>
                </a:cxn>
                <a:cxn ang="0">
                  <a:pos x="412" y="121"/>
                </a:cxn>
                <a:cxn ang="0">
                  <a:pos x="422" y="118"/>
                </a:cxn>
                <a:cxn ang="0">
                  <a:pos x="439" y="108"/>
                </a:cxn>
                <a:cxn ang="0">
                  <a:pos x="459" y="98"/>
                </a:cxn>
                <a:cxn ang="0">
                  <a:pos x="496" y="84"/>
                </a:cxn>
                <a:cxn ang="0">
                  <a:pos x="544" y="71"/>
                </a:cxn>
                <a:cxn ang="0">
                  <a:pos x="591" y="57"/>
                </a:cxn>
                <a:cxn ang="0">
                  <a:pos x="638" y="44"/>
                </a:cxn>
                <a:cxn ang="0">
                  <a:pos x="685" y="23"/>
                </a:cxn>
                <a:cxn ang="0">
                  <a:pos x="702" y="17"/>
                </a:cxn>
                <a:cxn ang="0">
                  <a:pos x="716" y="13"/>
                </a:cxn>
                <a:cxn ang="0">
                  <a:pos x="733" y="10"/>
                </a:cxn>
                <a:cxn ang="0">
                  <a:pos x="746" y="0"/>
                </a:cxn>
              </a:cxnLst>
              <a:rect l="0" t="0" r="r" b="b"/>
              <a:pathLst>
                <a:path w="746" h="361">
                  <a:moveTo>
                    <a:pt x="0" y="361"/>
                  </a:moveTo>
                  <a:lnTo>
                    <a:pt x="11" y="337"/>
                  </a:lnTo>
                  <a:lnTo>
                    <a:pt x="27" y="324"/>
                  </a:lnTo>
                  <a:lnTo>
                    <a:pt x="48" y="310"/>
                  </a:lnTo>
                  <a:lnTo>
                    <a:pt x="71" y="303"/>
                  </a:lnTo>
                  <a:lnTo>
                    <a:pt x="88" y="287"/>
                  </a:lnTo>
                  <a:lnTo>
                    <a:pt x="108" y="273"/>
                  </a:lnTo>
                  <a:lnTo>
                    <a:pt x="156" y="249"/>
                  </a:lnTo>
                  <a:lnTo>
                    <a:pt x="176" y="239"/>
                  </a:lnTo>
                  <a:lnTo>
                    <a:pt x="186" y="236"/>
                  </a:lnTo>
                  <a:lnTo>
                    <a:pt x="196" y="233"/>
                  </a:lnTo>
                  <a:lnTo>
                    <a:pt x="203" y="229"/>
                  </a:lnTo>
                  <a:lnTo>
                    <a:pt x="206" y="229"/>
                  </a:lnTo>
                  <a:lnTo>
                    <a:pt x="216" y="212"/>
                  </a:lnTo>
                  <a:lnTo>
                    <a:pt x="227" y="199"/>
                  </a:lnTo>
                  <a:lnTo>
                    <a:pt x="243" y="182"/>
                  </a:lnTo>
                  <a:lnTo>
                    <a:pt x="267" y="172"/>
                  </a:lnTo>
                  <a:lnTo>
                    <a:pt x="281" y="168"/>
                  </a:lnTo>
                  <a:lnTo>
                    <a:pt x="301" y="165"/>
                  </a:lnTo>
                  <a:lnTo>
                    <a:pt x="335" y="152"/>
                  </a:lnTo>
                  <a:lnTo>
                    <a:pt x="365" y="145"/>
                  </a:lnTo>
                  <a:lnTo>
                    <a:pt x="378" y="138"/>
                  </a:lnTo>
                  <a:lnTo>
                    <a:pt x="388" y="131"/>
                  </a:lnTo>
                  <a:lnTo>
                    <a:pt x="395" y="128"/>
                  </a:lnTo>
                  <a:lnTo>
                    <a:pt x="399" y="128"/>
                  </a:lnTo>
                  <a:lnTo>
                    <a:pt x="409" y="125"/>
                  </a:lnTo>
                  <a:lnTo>
                    <a:pt x="412" y="121"/>
                  </a:lnTo>
                  <a:lnTo>
                    <a:pt x="422" y="118"/>
                  </a:lnTo>
                  <a:lnTo>
                    <a:pt x="439" y="108"/>
                  </a:lnTo>
                  <a:lnTo>
                    <a:pt x="459" y="98"/>
                  </a:lnTo>
                  <a:lnTo>
                    <a:pt x="496" y="84"/>
                  </a:lnTo>
                  <a:lnTo>
                    <a:pt x="544" y="71"/>
                  </a:lnTo>
                  <a:lnTo>
                    <a:pt x="591" y="57"/>
                  </a:lnTo>
                  <a:lnTo>
                    <a:pt x="638" y="44"/>
                  </a:lnTo>
                  <a:lnTo>
                    <a:pt x="685" y="23"/>
                  </a:lnTo>
                  <a:lnTo>
                    <a:pt x="702" y="17"/>
                  </a:lnTo>
                  <a:lnTo>
                    <a:pt x="716" y="13"/>
                  </a:lnTo>
                  <a:lnTo>
                    <a:pt x="733" y="10"/>
                  </a:lnTo>
                  <a:lnTo>
                    <a:pt x="746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grpSp>
          <p:nvGrpSpPr>
            <p:cNvPr id="43069" name="Group 61"/>
            <p:cNvGrpSpPr>
              <a:grpSpLocks/>
            </p:cNvGrpSpPr>
            <p:nvPr/>
          </p:nvGrpSpPr>
          <p:grpSpPr bwMode="auto">
            <a:xfrm>
              <a:off x="1821" y="2759"/>
              <a:ext cx="10" cy="756"/>
              <a:chOff x="1821" y="2759"/>
              <a:chExt cx="10" cy="756"/>
            </a:xfrm>
          </p:grpSpPr>
          <p:sp>
            <p:nvSpPr>
              <p:cNvPr id="43031" name="Freeform 23"/>
              <p:cNvSpPr>
                <a:spLocks/>
              </p:cNvSpPr>
              <p:nvPr/>
            </p:nvSpPr>
            <p:spPr bwMode="auto">
              <a:xfrm>
                <a:off x="1821" y="2759"/>
                <a:ext cx="10" cy="7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7" y="4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3" y="7"/>
                  </a:cxn>
                  <a:cxn ang="0">
                    <a:pos x="3" y="7"/>
                  </a:cxn>
                  <a:cxn ang="0">
                    <a:pos x="10" y="7"/>
                  </a:cxn>
                </a:cxnLst>
                <a:rect l="0" t="0" r="r" b="b"/>
                <a:pathLst>
                  <a:path w="10" h="7">
                    <a:moveTo>
                      <a:pt x="10" y="7"/>
                    </a:moveTo>
                    <a:lnTo>
                      <a:pt x="7" y="4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2" name="Freeform 24"/>
              <p:cNvSpPr>
                <a:spLocks/>
              </p:cNvSpPr>
              <p:nvPr/>
            </p:nvSpPr>
            <p:spPr bwMode="auto">
              <a:xfrm>
                <a:off x="1821" y="2776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3" name="Freeform 25"/>
              <p:cNvSpPr>
                <a:spLocks/>
              </p:cNvSpPr>
              <p:nvPr/>
            </p:nvSpPr>
            <p:spPr bwMode="auto">
              <a:xfrm>
                <a:off x="1821" y="2796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4" name="Freeform 26"/>
              <p:cNvSpPr>
                <a:spLocks/>
              </p:cNvSpPr>
              <p:nvPr/>
            </p:nvSpPr>
            <p:spPr bwMode="auto">
              <a:xfrm>
                <a:off x="1821" y="2817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5" name="Freeform 27"/>
              <p:cNvSpPr>
                <a:spLocks/>
              </p:cNvSpPr>
              <p:nvPr/>
            </p:nvSpPr>
            <p:spPr bwMode="auto">
              <a:xfrm>
                <a:off x="1821" y="2837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6" name="Freeform 28"/>
              <p:cNvSpPr>
                <a:spLocks/>
              </p:cNvSpPr>
              <p:nvPr/>
            </p:nvSpPr>
            <p:spPr bwMode="auto">
              <a:xfrm>
                <a:off x="1821" y="2857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7" name="Freeform 29"/>
              <p:cNvSpPr>
                <a:spLocks/>
              </p:cNvSpPr>
              <p:nvPr/>
            </p:nvSpPr>
            <p:spPr bwMode="auto">
              <a:xfrm>
                <a:off x="1821" y="2877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8" name="Freeform 30"/>
              <p:cNvSpPr>
                <a:spLocks/>
              </p:cNvSpPr>
              <p:nvPr/>
            </p:nvSpPr>
            <p:spPr bwMode="auto">
              <a:xfrm>
                <a:off x="1821" y="2898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39" name="Freeform 31"/>
              <p:cNvSpPr>
                <a:spLocks/>
              </p:cNvSpPr>
              <p:nvPr/>
            </p:nvSpPr>
            <p:spPr bwMode="auto">
              <a:xfrm>
                <a:off x="1821" y="2918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0" name="Freeform 32"/>
              <p:cNvSpPr>
                <a:spLocks/>
              </p:cNvSpPr>
              <p:nvPr/>
            </p:nvSpPr>
            <p:spPr bwMode="auto">
              <a:xfrm>
                <a:off x="1821" y="2938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1" name="Freeform 33"/>
              <p:cNvSpPr>
                <a:spLocks/>
              </p:cNvSpPr>
              <p:nvPr/>
            </p:nvSpPr>
            <p:spPr bwMode="auto">
              <a:xfrm>
                <a:off x="1821" y="2958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2" name="Freeform 34"/>
              <p:cNvSpPr>
                <a:spLocks/>
              </p:cNvSpPr>
              <p:nvPr/>
            </p:nvSpPr>
            <p:spPr bwMode="auto">
              <a:xfrm>
                <a:off x="1821" y="2979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3" name="Freeform 35"/>
              <p:cNvSpPr>
                <a:spLocks/>
              </p:cNvSpPr>
              <p:nvPr/>
            </p:nvSpPr>
            <p:spPr bwMode="auto">
              <a:xfrm>
                <a:off x="1821" y="2999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4" name="Freeform 36"/>
              <p:cNvSpPr>
                <a:spLocks/>
              </p:cNvSpPr>
              <p:nvPr/>
            </p:nvSpPr>
            <p:spPr bwMode="auto">
              <a:xfrm>
                <a:off x="1821" y="3019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5" name="Freeform 37"/>
              <p:cNvSpPr>
                <a:spLocks/>
              </p:cNvSpPr>
              <p:nvPr/>
            </p:nvSpPr>
            <p:spPr bwMode="auto">
              <a:xfrm>
                <a:off x="1821" y="3039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6" name="Freeform 38"/>
              <p:cNvSpPr>
                <a:spLocks/>
              </p:cNvSpPr>
              <p:nvPr/>
            </p:nvSpPr>
            <p:spPr bwMode="auto">
              <a:xfrm>
                <a:off x="1821" y="3059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7" name="Freeform 39"/>
              <p:cNvSpPr>
                <a:spLocks/>
              </p:cNvSpPr>
              <p:nvPr/>
            </p:nvSpPr>
            <p:spPr bwMode="auto">
              <a:xfrm>
                <a:off x="1821" y="3080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8" name="Freeform 40"/>
              <p:cNvSpPr>
                <a:spLocks/>
              </p:cNvSpPr>
              <p:nvPr/>
            </p:nvSpPr>
            <p:spPr bwMode="auto">
              <a:xfrm>
                <a:off x="1821" y="3100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49" name="Freeform 41"/>
              <p:cNvSpPr>
                <a:spLocks/>
              </p:cNvSpPr>
              <p:nvPr/>
            </p:nvSpPr>
            <p:spPr bwMode="auto">
              <a:xfrm>
                <a:off x="1821" y="3120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0" name="Freeform 42"/>
              <p:cNvSpPr>
                <a:spLocks/>
              </p:cNvSpPr>
              <p:nvPr/>
            </p:nvSpPr>
            <p:spPr bwMode="auto">
              <a:xfrm>
                <a:off x="1821" y="3140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1" name="Freeform 43"/>
              <p:cNvSpPr>
                <a:spLocks/>
              </p:cNvSpPr>
              <p:nvPr/>
            </p:nvSpPr>
            <p:spPr bwMode="auto">
              <a:xfrm>
                <a:off x="1821" y="3161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2" name="Freeform 44"/>
              <p:cNvSpPr>
                <a:spLocks/>
              </p:cNvSpPr>
              <p:nvPr/>
            </p:nvSpPr>
            <p:spPr bwMode="auto">
              <a:xfrm>
                <a:off x="1821" y="3181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3" name="Freeform 45"/>
              <p:cNvSpPr>
                <a:spLocks/>
              </p:cNvSpPr>
              <p:nvPr/>
            </p:nvSpPr>
            <p:spPr bwMode="auto">
              <a:xfrm>
                <a:off x="1821" y="3201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4" name="Freeform 46"/>
              <p:cNvSpPr>
                <a:spLocks/>
              </p:cNvSpPr>
              <p:nvPr/>
            </p:nvSpPr>
            <p:spPr bwMode="auto">
              <a:xfrm>
                <a:off x="1821" y="3221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5" name="Freeform 47"/>
              <p:cNvSpPr>
                <a:spLocks/>
              </p:cNvSpPr>
              <p:nvPr/>
            </p:nvSpPr>
            <p:spPr bwMode="auto">
              <a:xfrm>
                <a:off x="1821" y="3242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6" name="Freeform 48"/>
              <p:cNvSpPr>
                <a:spLocks/>
              </p:cNvSpPr>
              <p:nvPr/>
            </p:nvSpPr>
            <p:spPr bwMode="auto">
              <a:xfrm>
                <a:off x="1821" y="3262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7" name="Freeform 49"/>
              <p:cNvSpPr>
                <a:spLocks/>
              </p:cNvSpPr>
              <p:nvPr/>
            </p:nvSpPr>
            <p:spPr bwMode="auto">
              <a:xfrm>
                <a:off x="1821" y="3282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8" name="Freeform 50"/>
              <p:cNvSpPr>
                <a:spLocks/>
              </p:cNvSpPr>
              <p:nvPr/>
            </p:nvSpPr>
            <p:spPr bwMode="auto">
              <a:xfrm>
                <a:off x="1821" y="3302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59" name="Freeform 51"/>
              <p:cNvSpPr>
                <a:spLocks/>
              </p:cNvSpPr>
              <p:nvPr/>
            </p:nvSpPr>
            <p:spPr bwMode="auto">
              <a:xfrm>
                <a:off x="1821" y="3323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0" name="Freeform 52"/>
              <p:cNvSpPr>
                <a:spLocks/>
              </p:cNvSpPr>
              <p:nvPr/>
            </p:nvSpPr>
            <p:spPr bwMode="auto">
              <a:xfrm>
                <a:off x="1821" y="3343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1" name="Freeform 53"/>
              <p:cNvSpPr>
                <a:spLocks/>
              </p:cNvSpPr>
              <p:nvPr/>
            </p:nvSpPr>
            <p:spPr bwMode="auto">
              <a:xfrm>
                <a:off x="1821" y="3363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2" name="Freeform 54"/>
              <p:cNvSpPr>
                <a:spLocks/>
              </p:cNvSpPr>
              <p:nvPr/>
            </p:nvSpPr>
            <p:spPr bwMode="auto">
              <a:xfrm>
                <a:off x="1821" y="3383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3" name="Freeform 55"/>
              <p:cNvSpPr>
                <a:spLocks/>
              </p:cNvSpPr>
              <p:nvPr/>
            </p:nvSpPr>
            <p:spPr bwMode="auto">
              <a:xfrm>
                <a:off x="1821" y="3404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4" name="Freeform 56"/>
              <p:cNvSpPr>
                <a:spLocks/>
              </p:cNvSpPr>
              <p:nvPr/>
            </p:nvSpPr>
            <p:spPr bwMode="auto">
              <a:xfrm>
                <a:off x="1821" y="3424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5" name="Freeform 57"/>
              <p:cNvSpPr>
                <a:spLocks/>
              </p:cNvSpPr>
              <p:nvPr/>
            </p:nvSpPr>
            <p:spPr bwMode="auto">
              <a:xfrm>
                <a:off x="1821" y="3444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6" name="Freeform 58"/>
              <p:cNvSpPr>
                <a:spLocks/>
              </p:cNvSpPr>
              <p:nvPr/>
            </p:nvSpPr>
            <p:spPr bwMode="auto">
              <a:xfrm>
                <a:off x="1821" y="3464"/>
                <a:ext cx="10" cy="11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10" y="11"/>
                  </a:cxn>
                  <a:cxn ang="0">
                    <a:pos x="10" y="7"/>
                  </a:cxn>
                </a:cxnLst>
                <a:rect l="0" t="0" r="r" b="b"/>
                <a:pathLst>
                  <a:path w="10" h="11">
                    <a:moveTo>
                      <a:pt x="10" y="7"/>
                    </a:move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10" y="11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7" name="Freeform 59"/>
              <p:cNvSpPr>
                <a:spLocks/>
              </p:cNvSpPr>
              <p:nvPr/>
            </p:nvSpPr>
            <p:spPr bwMode="auto">
              <a:xfrm>
                <a:off x="1821" y="3485"/>
                <a:ext cx="10" cy="1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6"/>
                  </a:cxn>
                </a:cxnLst>
                <a:rect l="0" t="0" r="r" b="b"/>
                <a:pathLst>
                  <a:path w="10" h="10">
                    <a:moveTo>
                      <a:pt x="10" y="6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68" name="Freeform 60"/>
              <p:cNvSpPr>
                <a:spLocks/>
              </p:cNvSpPr>
              <p:nvPr/>
            </p:nvSpPr>
            <p:spPr bwMode="auto">
              <a:xfrm>
                <a:off x="1821" y="3505"/>
                <a:ext cx="10" cy="10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10" y="10"/>
                  </a:cxn>
                  <a:cxn ang="0">
                    <a:pos x="10" y="7"/>
                  </a:cxn>
                </a:cxnLst>
                <a:rect l="0" t="0" r="r" b="b"/>
                <a:pathLst>
                  <a:path w="10" h="10">
                    <a:moveTo>
                      <a:pt x="10" y="7"/>
                    </a:move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0" y="10"/>
                    </a:lnTo>
                    <a:lnTo>
                      <a:pt x="1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grpSp>
          <p:nvGrpSpPr>
            <p:cNvPr id="43073" name="Group 65"/>
            <p:cNvGrpSpPr>
              <a:grpSpLocks/>
            </p:cNvGrpSpPr>
            <p:nvPr/>
          </p:nvGrpSpPr>
          <p:grpSpPr bwMode="auto">
            <a:xfrm>
              <a:off x="1065" y="3475"/>
              <a:ext cx="763" cy="111"/>
              <a:chOff x="1065" y="3475"/>
              <a:chExt cx="763" cy="111"/>
            </a:xfrm>
          </p:grpSpPr>
          <p:sp>
            <p:nvSpPr>
              <p:cNvPr id="43070" name="Line 62"/>
              <p:cNvSpPr>
                <a:spLocks noChangeShapeType="1"/>
              </p:cNvSpPr>
              <p:nvPr/>
            </p:nvSpPr>
            <p:spPr bwMode="auto">
              <a:xfrm>
                <a:off x="1129" y="3528"/>
                <a:ext cx="628" cy="1"/>
              </a:xfrm>
              <a:prstGeom prst="line">
                <a:avLst/>
              </a:prstGeom>
              <a:noFill/>
              <a:ln w="1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71" name="Freeform 63"/>
              <p:cNvSpPr>
                <a:spLocks/>
              </p:cNvSpPr>
              <p:nvPr/>
            </p:nvSpPr>
            <p:spPr bwMode="auto">
              <a:xfrm>
                <a:off x="1065" y="3475"/>
                <a:ext cx="108" cy="111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53"/>
                  </a:cxn>
                  <a:cxn ang="0">
                    <a:pos x="108" y="111"/>
                  </a:cxn>
                  <a:cxn ang="0">
                    <a:pos x="75" y="53"/>
                  </a:cxn>
                  <a:cxn ang="0">
                    <a:pos x="108" y="0"/>
                  </a:cxn>
                </a:cxnLst>
                <a:rect l="0" t="0" r="r" b="b"/>
                <a:pathLst>
                  <a:path w="108" h="111">
                    <a:moveTo>
                      <a:pt x="108" y="0"/>
                    </a:moveTo>
                    <a:lnTo>
                      <a:pt x="0" y="53"/>
                    </a:lnTo>
                    <a:lnTo>
                      <a:pt x="108" y="111"/>
                    </a:lnTo>
                    <a:lnTo>
                      <a:pt x="75" y="53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72" name="Freeform 64"/>
              <p:cNvSpPr>
                <a:spLocks/>
              </p:cNvSpPr>
              <p:nvPr/>
            </p:nvSpPr>
            <p:spPr bwMode="auto">
              <a:xfrm>
                <a:off x="1717" y="3475"/>
                <a:ext cx="111" cy="111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11" y="53"/>
                  </a:cxn>
                  <a:cxn ang="0">
                    <a:pos x="0" y="0"/>
                  </a:cxn>
                  <a:cxn ang="0">
                    <a:pos x="33" y="53"/>
                  </a:cxn>
                  <a:cxn ang="0">
                    <a:pos x="0" y="111"/>
                  </a:cxn>
                </a:cxnLst>
                <a:rect l="0" t="0" r="r" b="b"/>
                <a:pathLst>
                  <a:path w="111" h="111">
                    <a:moveTo>
                      <a:pt x="0" y="111"/>
                    </a:moveTo>
                    <a:lnTo>
                      <a:pt x="111" y="53"/>
                    </a:lnTo>
                    <a:lnTo>
                      <a:pt x="0" y="0"/>
                    </a:lnTo>
                    <a:lnTo>
                      <a:pt x="33" y="53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grpSp>
          <p:nvGrpSpPr>
            <p:cNvPr id="43077" name="Group 69"/>
            <p:cNvGrpSpPr>
              <a:grpSpLocks/>
            </p:cNvGrpSpPr>
            <p:nvPr/>
          </p:nvGrpSpPr>
          <p:grpSpPr bwMode="auto">
            <a:xfrm>
              <a:off x="1828" y="3475"/>
              <a:ext cx="1653" cy="111"/>
              <a:chOff x="1828" y="3475"/>
              <a:chExt cx="1653" cy="111"/>
            </a:xfrm>
          </p:grpSpPr>
          <p:sp>
            <p:nvSpPr>
              <p:cNvPr id="43074" name="Line 66"/>
              <p:cNvSpPr>
                <a:spLocks noChangeShapeType="1"/>
              </p:cNvSpPr>
              <p:nvPr/>
            </p:nvSpPr>
            <p:spPr bwMode="auto">
              <a:xfrm>
                <a:off x="1892" y="3528"/>
                <a:ext cx="1522" cy="1"/>
              </a:xfrm>
              <a:prstGeom prst="line">
                <a:avLst/>
              </a:prstGeom>
              <a:noFill/>
              <a:ln w="1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75" name="Freeform 67"/>
              <p:cNvSpPr>
                <a:spLocks/>
              </p:cNvSpPr>
              <p:nvPr/>
            </p:nvSpPr>
            <p:spPr bwMode="auto">
              <a:xfrm>
                <a:off x="1828" y="3475"/>
                <a:ext cx="108" cy="111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53"/>
                  </a:cxn>
                  <a:cxn ang="0">
                    <a:pos x="108" y="111"/>
                  </a:cxn>
                  <a:cxn ang="0">
                    <a:pos x="74" y="53"/>
                  </a:cxn>
                  <a:cxn ang="0">
                    <a:pos x="108" y="0"/>
                  </a:cxn>
                </a:cxnLst>
                <a:rect l="0" t="0" r="r" b="b"/>
                <a:pathLst>
                  <a:path w="108" h="111">
                    <a:moveTo>
                      <a:pt x="108" y="0"/>
                    </a:moveTo>
                    <a:lnTo>
                      <a:pt x="0" y="53"/>
                    </a:lnTo>
                    <a:lnTo>
                      <a:pt x="108" y="111"/>
                    </a:lnTo>
                    <a:lnTo>
                      <a:pt x="74" y="53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76" name="Freeform 68"/>
              <p:cNvSpPr>
                <a:spLocks/>
              </p:cNvSpPr>
              <p:nvPr/>
            </p:nvSpPr>
            <p:spPr bwMode="auto">
              <a:xfrm>
                <a:off x="3373" y="3475"/>
                <a:ext cx="108" cy="111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08" y="53"/>
                  </a:cxn>
                  <a:cxn ang="0">
                    <a:pos x="0" y="0"/>
                  </a:cxn>
                  <a:cxn ang="0">
                    <a:pos x="34" y="53"/>
                  </a:cxn>
                  <a:cxn ang="0">
                    <a:pos x="0" y="111"/>
                  </a:cxn>
                </a:cxnLst>
                <a:rect l="0" t="0" r="r" b="b"/>
                <a:pathLst>
                  <a:path w="108" h="111">
                    <a:moveTo>
                      <a:pt x="0" y="111"/>
                    </a:moveTo>
                    <a:lnTo>
                      <a:pt x="108" y="53"/>
                    </a:lnTo>
                    <a:lnTo>
                      <a:pt x="0" y="0"/>
                    </a:lnTo>
                    <a:lnTo>
                      <a:pt x="34" y="53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grpSp>
          <p:nvGrpSpPr>
            <p:cNvPr id="43135" name="Group 127"/>
            <p:cNvGrpSpPr>
              <a:grpSpLocks/>
            </p:cNvGrpSpPr>
            <p:nvPr/>
          </p:nvGrpSpPr>
          <p:grpSpPr bwMode="auto">
            <a:xfrm>
              <a:off x="2685" y="1625"/>
              <a:ext cx="10" cy="1144"/>
              <a:chOff x="2685" y="1625"/>
              <a:chExt cx="10" cy="1144"/>
            </a:xfrm>
          </p:grpSpPr>
          <p:sp>
            <p:nvSpPr>
              <p:cNvPr id="43078" name="Freeform 70"/>
              <p:cNvSpPr>
                <a:spLocks/>
              </p:cNvSpPr>
              <p:nvPr/>
            </p:nvSpPr>
            <p:spPr bwMode="auto">
              <a:xfrm>
                <a:off x="2685" y="275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79" name="Freeform 71"/>
              <p:cNvSpPr>
                <a:spLocks/>
              </p:cNvSpPr>
              <p:nvPr/>
            </p:nvSpPr>
            <p:spPr bwMode="auto">
              <a:xfrm>
                <a:off x="2685" y="273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0" name="Freeform 72"/>
              <p:cNvSpPr>
                <a:spLocks/>
              </p:cNvSpPr>
              <p:nvPr/>
            </p:nvSpPr>
            <p:spPr bwMode="auto">
              <a:xfrm>
                <a:off x="2685" y="271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1" name="Freeform 73"/>
              <p:cNvSpPr>
                <a:spLocks/>
              </p:cNvSpPr>
              <p:nvPr/>
            </p:nvSpPr>
            <p:spPr bwMode="auto">
              <a:xfrm>
                <a:off x="2685" y="2698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2" name="Freeform 74"/>
              <p:cNvSpPr>
                <a:spLocks/>
              </p:cNvSpPr>
              <p:nvPr/>
            </p:nvSpPr>
            <p:spPr bwMode="auto">
              <a:xfrm>
                <a:off x="2685" y="267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3" name="Freeform 75"/>
              <p:cNvSpPr>
                <a:spLocks/>
              </p:cNvSpPr>
              <p:nvPr/>
            </p:nvSpPr>
            <p:spPr bwMode="auto">
              <a:xfrm>
                <a:off x="2685" y="265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4" name="Freeform 76"/>
              <p:cNvSpPr>
                <a:spLocks/>
              </p:cNvSpPr>
              <p:nvPr/>
            </p:nvSpPr>
            <p:spPr bwMode="auto">
              <a:xfrm>
                <a:off x="2685" y="263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5" name="Freeform 77"/>
              <p:cNvSpPr>
                <a:spLocks/>
              </p:cNvSpPr>
              <p:nvPr/>
            </p:nvSpPr>
            <p:spPr bwMode="auto">
              <a:xfrm>
                <a:off x="2685" y="2617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6" name="Freeform 78"/>
              <p:cNvSpPr>
                <a:spLocks/>
              </p:cNvSpPr>
              <p:nvPr/>
            </p:nvSpPr>
            <p:spPr bwMode="auto">
              <a:xfrm>
                <a:off x="2685" y="259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7" name="Freeform 79"/>
              <p:cNvSpPr>
                <a:spLocks/>
              </p:cNvSpPr>
              <p:nvPr/>
            </p:nvSpPr>
            <p:spPr bwMode="auto">
              <a:xfrm>
                <a:off x="2685" y="257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8" name="Freeform 80"/>
              <p:cNvSpPr>
                <a:spLocks/>
              </p:cNvSpPr>
              <p:nvPr/>
            </p:nvSpPr>
            <p:spPr bwMode="auto">
              <a:xfrm>
                <a:off x="2685" y="255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89" name="Freeform 81"/>
              <p:cNvSpPr>
                <a:spLocks/>
              </p:cNvSpPr>
              <p:nvPr/>
            </p:nvSpPr>
            <p:spPr bwMode="auto">
              <a:xfrm>
                <a:off x="2685" y="2536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0" name="Freeform 82"/>
              <p:cNvSpPr>
                <a:spLocks/>
              </p:cNvSpPr>
              <p:nvPr/>
            </p:nvSpPr>
            <p:spPr bwMode="auto">
              <a:xfrm>
                <a:off x="2685" y="251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1" name="Freeform 83"/>
              <p:cNvSpPr>
                <a:spLocks/>
              </p:cNvSpPr>
              <p:nvPr/>
            </p:nvSpPr>
            <p:spPr bwMode="auto">
              <a:xfrm>
                <a:off x="2685" y="249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2" name="Freeform 84"/>
              <p:cNvSpPr>
                <a:spLocks/>
              </p:cNvSpPr>
              <p:nvPr/>
            </p:nvSpPr>
            <p:spPr bwMode="auto">
              <a:xfrm>
                <a:off x="2685" y="247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3" name="Freeform 85"/>
              <p:cNvSpPr>
                <a:spLocks/>
              </p:cNvSpPr>
              <p:nvPr/>
            </p:nvSpPr>
            <p:spPr bwMode="auto">
              <a:xfrm>
                <a:off x="2685" y="245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4" name="Freeform 86"/>
              <p:cNvSpPr>
                <a:spLocks/>
              </p:cNvSpPr>
              <p:nvPr/>
            </p:nvSpPr>
            <p:spPr bwMode="auto">
              <a:xfrm>
                <a:off x="2685" y="2435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5" name="Freeform 87"/>
              <p:cNvSpPr>
                <a:spLocks/>
              </p:cNvSpPr>
              <p:nvPr/>
            </p:nvSpPr>
            <p:spPr bwMode="auto">
              <a:xfrm>
                <a:off x="2685" y="2415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6" name="Freeform 88"/>
              <p:cNvSpPr>
                <a:spLocks/>
              </p:cNvSpPr>
              <p:nvPr/>
            </p:nvSpPr>
            <p:spPr bwMode="auto">
              <a:xfrm>
                <a:off x="2685" y="2395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7" name="Freeform 89"/>
              <p:cNvSpPr>
                <a:spLocks/>
              </p:cNvSpPr>
              <p:nvPr/>
            </p:nvSpPr>
            <p:spPr bwMode="auto">
              <a:xfrm>
                <a:off x="2685" y="2375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8" name="Freeform 90"/>
              <p:cNvSpPr>
                <a:spLocks/>
              </p:cNvSpPr>
              <p:nvPr/>
            </p:nvSpPr>
            <p:spPr bwMode="auto">
              <a:xfrm>
                <a:off x="2685" y="2354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099" name="Freeform 91"/>
              <p:cNvSpPr>
                <a:spLocks/>
              </p:cNvSpPr>
              <p:nvPr/>
            </p:nvSpPr>
            <p:spPr bwMode="auto">
              <a:xfrm>
                <a:off x="2685" y="2334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0" name="Freeform 92"/>
              <p:cNvSpPr>
                <a:spLocks/>
              </p:cNvSpPr>
              <p:nvPr/>
            </p:nvSpPr>
            <p:spPr bwMode="auto">
              <a:xfrm>
                <a:off x="2685" y="2314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1" name="Freeform 93"/>
              <p:cNvSpPr>
                <a:spLocks/>
              </p:cNvSpPr>
              <p:nvPr/>
            </p:nvSpPr>
            <p:spPr bwMode="auto">
              <a:xfrm>
                <a:off x="2685" y="2294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2" name="Freeform 94"/>
              <p:cNvSpPr>
                <a:spLocks/>
              </p:cNvSpPr>
              <p:nvPr/>
            </p:nvSpPr>
            <p:spPr bwMode="auto">
              <a:xfrm>
                <a:off x="2685" y="2273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3" name="Freeform 95"/>
              <p:cNvSpPr>
                <a:spLocks/>
              </p:cNvSpPr>
              <p:nvPr/>
            </p:nvSpPr>
            <p:spPr bwMode="auto">
              <a:xfrm>
                <a:off x="2685" y="2253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4" name="Freeform 96"/>
              <p:cNvSpPr>
                <a:spLocks/>
              </p:cNvSpPr>
              <p:nvPr/>
            </p:nvSpPr>
            <p:spPr bwMode="auto">
              <a:xfrm>
                <a:off x="2685" y="2233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5" name="Freeform 97"/>
              <p:cNvSpPr>
                <a:spLocks/>
              </p:cNvSpPr>
              <p:nvPr/>
            </p:nvSpPr>
            <p:spPr bwMode="auto">
              <a:xfrm>
                <a:off x="2685" y="2213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6" name="Freeform 98"/>
              <p:cNvSpPr>
                <a:spLocks/>
              </p:cNvSpPr>
              <p:nvPr/>
            </p:nvSpPr>
            <p:spPr bwMode="auto">
              <a:xfrm>
                <a:off x="2685" y="2192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7" name="Freeform 99"/>
              <p:cNvSpPr>
                <a:spLocks/>
              </p:cNvSpPr>
              <p:nvPr/>
            </p:nvSpPr>
            <p:spPr bwMode="auto">
              <a:xfrm>
                <a:off x="2685" y="2172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8" name="Freeform 100"/>
              <p:cNvSpPr>
                <a:spLocks/>
              </p:cNvSpPr>
              <p:nvPr/>
            </p:nvSpPr>
            <p:spPr bwMode="auto">
              <a:xfrm>
                <a:off x="2685" y="2152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09" name="Freeform 101"/>
              <p:cNvSpPr>
                <a:spLocks/>
              </p:cNvSpPr>
              <p:nvPr/>
            </p:nvSpPr>
            <p:spPr bwMode="auto">
              <a:xfrm>
                <a:off x="2685" y="2132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0" name="Freeform 102"/>
              <p:cNvSpPr>
                <a:spLocks/>
              </p:cNvSpPr>
              <p:nvPr/>
            </p:nvSpPr>
            <p:spPr bwMode="auto">
              <a:xfrm>
                <a:off x="2685" y="2111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1" name="Freeform 103"/>
              <p:cNvSpPr>
                <a:spLocks/>
              </p:cNvSpPr>
              <p:nvPr/>
            </p:nvSpPr>
            <p:spPr bwMode="auto">
              <a:xfrm>
                <a:off x="2685" y="2091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2" name="Freeform 104"/>
              <p:cNvSpPr>
                <a:spLocks/>
              </p:cNvSpPr>
              <p:nvPr/>
            </p:nvSpPr>
            <p:spPr bwMode="auto">
              <a:xfrm>
                <a:off x="2685" y="2071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3" name="Freeform 105"/>
              <p:cNvSpPr>
                <a:spLocks/>
              </p:cNvSpPr>
              <p:nvPr/>
            </p:nvSpPr>
            <p:spPr bwMode="auto">
              <a:xfrm>
                <a:off x="2685" y="2051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4" name="Freeform 106"/>
              <p:cNvSpPr>
                <a:spLocks/>
              </p:cNvSpPr>
              <p:nvPr/>
            </p:nvSpPr>
            <p:spPr bwMode="auto">
              <a:xfrm>
                <a:off x="2685" y="2030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5" name="Freeform 107"/>
              <p:cNvSpPr>
                <a:spLocks/>
              </p:cNvSpPr>
              <p:nvPr/>
            </p:nvSpPr>
            <p:spPr bwMode="auto">
              <a:xfrm>
                <a:off x="2685" y="2010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6" name="Freeform 108"/>
              <p:cNvSpPr>
                <a:spLocks/>
              </p:cNvSpPr>
              <p:nvPr/>
            </p:nvSpPr>
            <p:spPr bwMode="auto">
              <a:xfrm>
                <a:off x="2685" y="1990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7" name="Freeform 109"/>
              <p:cNvSpPr>
                <a:spLocks/>
              </p:cNvSpPr>
              <p:nvPr/>
            </p:nvSpPr>
            <p:spPr bwMode="auto">
              <a:xfrm>
                <a:off x="2685" y="1970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8" name="Freeform 110"/>
              <p:cNvSpPr>
                <a:spLocks/>
              </p:cNvSpPr>
              <p:nvPr/>
            </p:nvSpPr>
            <p:spPr bwMode="auto">
              <a:xfrm>
                <a:off x="2685" y="194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19" name="Freeform 111"/>
              <p:cNvSpPr>
                <a:spLocks/>
              </p:cNvSpPr>
              <p:nvPr/>
            </p:nvSpPr>
            <p:spPr bwMode="auto">
              <a:xfrm>
                <a:off x="2685" y="192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0" name="Freeform 112"/>
              <p:cNvSpPr>
                <a:spLocks/>
              </p:cNvSpPr>
              <p:nvPr/>
            </p:nvSpPr>
            <p:spPr bwMode="auto">
              <a:xfrm>
                <a:off x="2685" y="190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1" name="Freeform 113"/>
              <p:cNvSpPr>
                <a:spLocks/>
              </p:cNvSpPr>
              <p:nvPr/>
            </p:nvSpPr>
            <p:spPr bwMode="auto">
              <a:xfrm>
                <a:off x="2685" y="1889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2" name="Freeform 114"/>
              <p:cNvSpPr>
                <a:spLocks/>
              </p:cNvSpPr>
              <p:nvPr/>
            </p:nvSpPr>
            <p:spPr bwMode="auto">
              <a:xfrm>
                <a:off x="2685" y="1868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3" name="Freeform 115"/>
              <p:cNvSpPr>
                <a:spLocks/>
              </p:cNvSpPr>
              <p:nvPr/>
            </p:nvSpPr>
            <p:spPr bwMode="auto">
              <a:xfrm>
                <a:off x="2685" y="184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4" name="Freeform 116"/>
              <p:cNvSpPr>
                <a:spLocks/>
              </p:cNvSpPr>
              <p:nvPr/>
            </p:nvSpPr>
            <p:spPr bwMode="auto">
              <a:xfrm>
                <a:off x="2685" y="182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5" name="Freeform 117"/>
              <p:cNvSpPr>
                <a:spLocks/>
              </p:cNvSpPr>
              <p:nvPr/>
            </p:nvSpPr>
            <p:spPr bwMode="auto">
              <a:xfrm>
                <a:off x="2685" y="1808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6" name="Freeform 118"/>
              <p:cNvSpPr>
                <a:spLocks/>
              </p:cNvSpPr>
              <p:nvPr/>
            </p:nvSpPr>
            <p:spPr bwMode="auto">
              <a:xfrm>
                <a:off x="2685" y="1787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7" name="Freeform 119"/>
              <p:cNvSpPr>
                <a:spLocks/>
              </p:cNvSpPr>
              <p:nvPr/>
            </p:nvSpPr>
            <p:spPr bwMode="auto">
              <a:xfrm>
                <a:off x="2685" y="176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8" name="Freeform 120"/>
              <p:cNvSpPr>
                <a:spLocks/>
              </p:cNvSpPr>
              <p:nvPr/>
            </p:nvSpPr>
            <p:spPr bwMode="auto">
              <a:xfrm>
                <a:off x="2685" y="174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29" name="Freeform 121"/>
              <p:cNvSpPr>
                <a:spLocks/>
              </p:cNvSpPr>
              <p:nvPr/>
            </p:nvSpPr>
            <p:spPr bwMode="auto">
              <a:xfrm>
                <a:off x="2685" y="1727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0" name="Freeform 122"/>
              <p:cNvSpPr>
                <a:spLocks/>
              </p:cNvSpPr>
              <p:nvPr/>
            </p:nvSpPr>
            <p:spPr bwMode="auto">
              <a:xfrm>
                <a:off x="2685" y="1706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1" name="Freeform 123"/>
              <p:cNvSpPr>
                <a:spLocks/>
              </p:cNvSpPr>
              <p:nvPr/>
            </p:nvSpPr>
            <p:spPr bwMode="auto">
              <a:xfrm>
                <a:off x="2685" y="168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2" name="Freeform 124"/>
              <p:cNvSpPr>
                <a:spLocks/>
              </p:cNvSpPr>
              <p:nvPr/>
            </p:nvSpPr>
            <p:spPr bwMode="auto">
              <a:xfrm>
                <a:off x="2685" y="166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3" name="Freeform 125"/>
              <p:cNvSpPr>
                <a:spLocks/>
              </p:cNvSpPr>
              <p:nvPr/>
            </p:nvSpPr>
            <p:spPr bwMode="auto">
              <a:xfrm>
                <a:off x="2685" y="1646"/>
                <a:ext cx="1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7" y="6"/>
                  </a:cxn>
                  <a:cxn ang="0">
                    <a:pos x="10" y="6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3" y="10"/>
                    </a:lnTo>
                    <a:lnTo>
                      <a:pt x="3" y="10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4" name="Freeform 126"/>
              <p:cNvSpPr>
                <a:spLocks/>
              </p:cNvSpPr>
              <p:nvPr/>
            </p:nvSpPr>
            <p:spPr bwMode="auto">
              <a:xfrm>
                <a:off x="2685" y="1625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0" y="4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3" y="11"/>
                    </a:lnTo>
                    <a:lnTo>
                      <a:pt x="3" y="11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0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grpSp>
          <p:nvGrpSpPr>
            <p:cNvPr id="43139" name="Group 131"/>
            <p:cNvGrpSpPr>
              <a:grpSpLocks/>
            </p:cNvGrpSpPr>
            <p:nvPr/>
          </p:nvGrpSpPr>
          <p:grpSpPr bwMode="auto">
            <a:xfrm>
              <a:off x="1119" y="1693"/>
              <a:ext cx="1525" cy="111"/>
              <a:chOff x="1119" y="1693"/>
              <a:chExt cx="1525" cy="111"/>
            </a:xfrm>
          </p:grpSpPr>
          <p:sp>
            <p:nvSpPr>
              <p:cNvPr id="43136" name="Line 128"/>
              <p:cNvSpPr>
                <a:spLocks noChangeShapeType="1"/>
              </p:cNvSpPr>
              <p:nvPr/>
            </p:nvSpPr>
            <p:spPr bwMode="auto">
              <a:xfrm>
                <a:off x="1183" y="1747"/>
                <a:ext cx="1394" cy="1"/>
              </a:xfrm>
              <a:prstGeom prst="line">
                <a:avLst/>
              </a:prstGeom>
              <a:noFill/>
              <a:ln w="1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7" name="Freeform 129"/>
              <p:cNvSpPr>
                <a:spLocks/>
              </p:cNvSpPr>
              <p:nvPr/>
            </p:nvSpPr>
            <p:spPr bwMode="auto">
              <a:xfrm>
                <a:off x="1119" y="1693"/>
                <a:ext cx="108" cy="111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54"/>
                  </a:cxn>
                  <a:cxn ang="0">
                    <a:pos x="108" y="111"/>
                  </a:cxn>
                  <a:cxn ang="0">
                    <a:pos x="75" y="54"/>
                  </a:cxn>
                  <a:cxn ang="0">
                    <a:pos x="108" y="0"/>
                  </a:cxn>
                </a:cxnLst>
                <a:rect l="0" t="0" r="r" b="b"/>
                <a:pathLst>
                  <a:path w="108" h="111">
                    <a:moveTo>
                      <a:pt x="108" y="0"/>
                    </a:moveTo>
                    <a:lnTo>
                      <a:pt x="0" y="54"/>
                    </a:lnTo>
                    <a:lnTo>
                      <a:pt x="108" y="111"/>
                    </a:lnTo>
                    <a:lnTo>
                      <a:pt x="75" y="54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43138" name="Freeform 130"/>
              <p:cNvSpPr>
                <a:spLocks/>
              </p:cNvSpPr>
              <p:nvPr/>
            </p:nvSpPr>
            <p:spPr bwMode="auto">
              <a:xfrm>
                <a:off x="2536" y="1693"/>
                <a:ext cx="108" cy="111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08" y="54"/>
                  </a:cxn>
                  <a:cxn ang="0">
                    <a:pos x="0" y="0"/>
                  </a:cxn>
                  <a:cxn ang="0">
                    <a:pos x="34" y="54"/>
                  </a:cxn>
                  <a:cxn ang="0">
                    <a:pos x="0" y="111"/>
                  </a:cxn>
                </a:cxnLst>
                <a:rect l="0" t="0" r="r" b="b"/>
                <a:pathLst>
                  <a:path w="108" h="111">
                    <a:moveTo>
                      <a:pt x="0" y="111"/>
                    </a:moveTo>
                    <a:lnTo>
                      <a:pt x="108" y="54"/>
                    </a:lnTo>
                    <a:lnTo>
                      <a:pt x="0" y="0"/>
                    </a:lnTo>
                    <a:lnTo>
                      <a:pt x="34" y="54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sp>
          <p:nvSpPr>
            <p:cNvPr id="43140" name="Rectangle 132"/>
            <p:cNvSpPr>
              <a:spLocks noChangeArrowheads="1"/>
            </p:cNvSpPr>
            <p:nvPr/>
          </p:nvSpPr>
          <p:spPr bwMode="auto">
            <a:xfrm>
              <a:off x="1443" y="1490"/>
              <a:ext cx="894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41" name="Rectangle 133"/>
            <p:cNvSpPr>
              <a:spLocks noChangeArrowheads="1"/>
            </p:cNvSpPr>
            <p:nvPr/>
          </p:nvSpPr>
          <p:spPr bwMode="auto">
            <a:xfrm>
              <a:off x="1544" y="1544"/>
              <a:ext cx="20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Pay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2" name="Rectangle 134"/>
            <p:cNvSpPr>
              <a:spLocks noChangeArrowheads="1"/>
            </p:cNvSpPr>
            <p:nvPr/>
          </p:nvSpPr>
          <p:spPr bwMode="auto">
            <a:xfrm>
              <a:off x="1710" y="1544"/>
              <a:ext cx="7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-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3" name="Rectangle 135"/>
            <p:cNvSpPr>
              <a:spLocks noChangeArrowheads="1"/>
            </p:cNvSpPr>
            <p:nvPr/>
          </p:nvSpPr>
          <p:spPr bwMode="auto">
            <a:xfrm>
              <a:off x="1744" y="1544"/>
              <a:ext cx="30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off tid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4" name="Rectangle 136"/>
            <p:cNvSpPr>
              <a:spLocks noChangeArrowheads="1"/>
            </p:cNvSpPr>
            <p:nvPr/>
          </p:nvSpPr>
          <p:spPr bwMode="auto">
            <a:xfrm>
              <a:off x="2007" y="1544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5" name="Rectangle 137"/>
            <p:cNvSpPr>
              <a:spLocks noChangeArrowheads="1"/>
            </p:cNvSpPr>
            <p:nvPr/>
          </p:nvSpPr>
          <p:spPr bwMode="auto">
            <a:xfrm>
              <a:off x="2239" y="1372"/>
              <a:ext cx="101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46" name="Rectangle 138"/>
            <p:cNvSpPr>
              <a:spLocks noChangeArrowheads="1"/>
            </p:cNvSpPr>
            <p:nvPr/>
          </p:nvSpPr>
          <p:spPr bwMode="auto">
            <a:xfrm>
              <a:off x="2341" y="1426"/>
              <a:ext cx="31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Break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7" name="Rectangle 139"/>
            <p:cNvSpPr>
              <a:spLocks noChangeArrowheads="1"/>
            </p:cNvSpPr>
            <p:nvPr/>
          </p:nvSpPr>
          <p:spPr bwMode="auto">
            <a:xfrm>
              <a:off x="2607" y="1426"/>
              <a:ext cx="7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-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8" name="Rectangle 140"/>
            <p:cNvSpPr>
              <a:spLocks noChangeArrowheads="1"/>
            </p:cNvSpPr>
            <p:nvPr/>
          </p:nvSpPr>
          <p:spPr bwMode="auto">
            <a:xfrm>
              <a:off x="2641" y="1426"/>
              <a:ext cx="24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even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49" name="Rectangle 141"/>
            <p:cNvSpPr>
              <a:spLocks noChangeArrowheads="1"/>
            </p:cNvSpPr>
            <p:nvPr/>
          </p:nvSpPr>
          <p:spPr bwMode="auto">
            <a:xfrm>
              <a:off x="2843" y="1426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0" name="Rectangle 142"/>
            <p:cNvSpPr>
              <a:spLocks noChangeArrowheads="1"/>
            </p:cNvSpPr>
            <p:nvPr/>
          </p:nvSpPr>
          <p:spPr bwMode="auto">
            <a:xfrm>
              <a:off x="3353" y="1366"/>
              <a:ext cx="114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51" name="Rectangle 143"/>
            <p:cNvSpPr>
              <a:spLocks noChangeArrowheads="1"/>
            </p:cNvSpPr>
            <p:nvPr/>
          </p:nvSpPr>
          <p:spPr bwMode="auto">
            <a:xfrm>
              <a:off x="3451" y="1416"/>
              <a:ext cx="682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Brutto indtægt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2" name="Rectangle 144"/>
            <p:cNvSpPr>
              <a:spLocks noChangeArrowheads="1"/>
            </p:cNvSpPr>
            <p:nvPr/>
          </p:nvSpPr>
          <p:spPr bwMode="auto">
            <a:xfrm>
              <a:off x="4088" y="1416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3" name="Rectangle 145"/>
            <p:cNvSpPr>
              <a:spLocks noChangeArrowheads="1"/>
            </p:cNvSpPr>
            <p:nvPr/>
          </p:nvSpPr>
          <p:spPr bwMode="auto">
            <a:xfrm>
              <a:off x="3370" y="1811"/>
              <a:ext cx="1403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54" name="Rectangle 146"/>
            <p:cNvSpPr>
              <a:spLocks noChangeArrowheads="1"/>
            </p:cNvSpPr>
            <p:nvPr/>
          </p:nvSpPr>
          <p:spPr bwMode="auto">
            <a:xfrm>
              <a:off x="3471" y="1862"/>
              <a:ext cx="914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Netto indtægt = DB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5" name="Rectangle 147"/>
            <p:cNvSpPr>
              <a:spLocks noChangeArrowheads="1"/>
            </p:cNvSpPr>
            <p:nvPr/>
          </p:nvSpPr>
          <p:spPr bwMode="auto">
            <a:xfrm>
              <a:off x="4341" y="1862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6" name="Rectangle 148"/>
            <p:cNvSpPr>
              <a:spLocks noChangeArrowheads="1"/>
            </p:cNvSpPr>
            <p:nvPr/>
          </p:nvSpPr>
          <p:spPr bwMode="auto">
            <a:xfrm>
              <a:off x="3343" y="2219"/>
              <a:ext cx="1275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57" name="Rectangle 149"/>
            <p:cNvSpPr>
              <a:spLocks noChangeArrowheads="1"/>
            </p:cNvSpPr>
            <p:nvPr/>
          </p:nvSpPr>
          <p:spPr bwMode="auto">
            <a:xfrm>
              <a:off x="3444" y="2270"/>
              <a:ext cx="74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Kapital værdien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8" name="Rectangle 150"/>
            <p:cNvSpPr>
              <a:spLocks noChangeArrowheads="1"/>
            </p:cNvSpPr>
            <p:nvPr/>
          </p:nvSpPr>
          <p:spPr bwMode="auto">
            <a:xfrm>
              <a:off x="4146" y="2270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59" name="Rectangle 151"/>
            <p:cNvSpPr>
              <a:spLocks noChangeArrowheads="1"/>
            </p:cNvSpPr>
            <p:nvPr/>
          </p:nvSpPr>
          <p:spPr bwMode="auto">
            <a:xfrm>
              <a:off x="3272" y="3110"/>
              <a:ext cx="1016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60" name="Rectangle 152"/>
            <p:cNvSpPr>
              <a:spLocks noChangeArrowheads="1"/>
            </p:cNvSpPr>
            <p:nvPr/>
          </p:nvSpPr>
          <p:spPr bwMode="auto">
            <a:xfrm>
              <a:off x="3370" y="3161"/>
              <a:ext cx="52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Driftsomk.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1" name="Rectangle 153"/>
            <p:cNvSpPr>
              <a:spLocks noChangeArrowheads="1"/>
            </p:cNvSpPr>
            <p:nvPr/>
          </p:nvSpPr>
          <p:spPr bwMode="auto">
            <a:xfrm>
              <a:off x="3846" y="3161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2" name="Rectangle 154"/>
            <p:cNvSpPr>
              <a:spLocks noChangeArrowheads="1"/>
            </p:cNvSpPr>
            <p:nvPr/>
          </p:nvSpPr>
          <p:spPr bwMode="auto">
            <a:xfrm>
              <a:off x="934" y="3528"/>
              <a:ext cx="1150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63" name="Rectangle 155"/>
            <p:cNvSpPr>
              <a:spLocks noChangeArrowheads="1"/>
            </p:cNvSpPr>
            <p:nvPr/>
          </p:nvSpPr>
          <p:spPr bwMode="auto">
            <a:xfrm>
              <a:off x="1035" y="3582"/>
              <a:ext cx="52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Udviklings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4" name="Rectangle 156"/>
            <p:cNvSpPr>
              <a:spLocks noChangeArrowheads="1"/>
            </p:cNvSpPr>
            <p:nvPr/>
          </p:nvSpPr>
          <p:spPr bwMode="auto">
            <a:xfrm>
              <a:off x="1517" y="3582"/>
              <a:ext cx="7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-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5" name="Rectangle 157"/>
            <p:cNvSpPr>
              <a:spLocks noChangeArrowheads="1"/>
            </p:cNvSpPr>
            <p:nvPr/>
          </p:nvSpPr>
          <p:spPr bwMode="auto">
            <a:xfrm>
              <a:off x="1551" y="3582"/>
              <a:ext cx="20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og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6" name="Rectangle 158"/>
            <p:cNvSpPr>
              <a:spLocks noChangeArrowheads="1"/>
            </p:cNvSpPr>
            <p:nvPr/>
          </p:nvSpPr>
          <p:spPr bwMode="auto">
            <a:xfrm>
              <a:off x="1035" y="3711"/>
              <a:ext cx="74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gennemførelses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7" name="Rectangle 159"/>
            <p:cNvSpPr>
              <a:spLocks noChangeArrowheads="1"/>
            </p:cNvSpPr>
            <p:nvPr/>
          </p:nvSpPr>
          <p:spPr bwMode="auto">
            <a:xfrm>
              <a:off x="1035" y="3839"/>
              <a:ext cx="25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faser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8" name="Rectangle 160"/>
            <p:cNvSpPr>
              <a:spLocks noChangeArrowheads="1"/>
            </p:cNvSpPr>
            <p:nvPr/>
          </p:nvSpPr>
          <p:spPr bwMode="auto">
            <a:xfrm>
              <a:off x="1244" y="3839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69" name="Rectangle 161"/>
            <p:cNvSpPr>
              <a:spLocks noChangeArrowheads="1"/>
            </p:cNvSpPr>
            <p:nvPr/>
          </p:nvSpPr>
          <p:spPr bwMode="auto">
            <a:xfrm>
              <a:off x="2334" y="3528"/>
              <a:ext cx="766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43170" name="Rectangle 162"/>
            <p:cNvSpPr>
              <a:spLocks noChangeArrowheads="1"/>
            </p:cNvSpPr>
            <p:nvPr/>
          </p:nvSpPr>
          <p:spPr bwMode="auto">
            <a:xfrm>
              <a:off x="2435" y="3579"/>
              <a:ext cx="46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Driftsfase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171" name="Rectangle 163"/>
            <p:cNvSpPr>
              <a:spLocks noChangeArrowheads="1"/>
            </p:cNvSpPr>
            <p:nvPr/>
          </p:nvSpPr>
          <p:spPr bwMode="auto">
            <a:xfrm>
              <a:off x="2860" y="3579"/>
              <a:ext cx="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50082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Gruppeopgave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571472" y="1214422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Løs den udleverede opgave om:</a:t>
            </a:r>
            <a:br>
              <a:rPr lang="da-DK" sz="3200" dirty="0" smtClean="0"/>
            </a:br>
            <a:r>
              <a:rPr lang="da-DK" sz="3200" dirty="0" smtClean="0"/>
              <a:t>	 det digitale sygehus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8508892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har vi lært?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628680" y="118905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14588" y="2172691"/>
            <a:ext cx="698486" cy="845162"/>
          </a:xfrm>
          <a:prstGeom prst="rect">
            <a:avLst/>
          </a:prstGeom>
          <a:noFill/>
        </p:spPr>
      </p:pic>
      <p:pic>
        <p:nvPicPr>
          <p:cNvPr id="6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43414" y="2160597"/>
            <a:ext cx="698486" cy="845162"/>
          </a:xfrm>
          <a:prstGeom prst="rect">
            <a:avLst/>
          </a:prstGeom>
          <a:noFill/>
        </p:spPr>
      </p:pic>
      <p:sp>
        <p:nvSpPr>
          <p:cNvPr id="7" name="Afrundet rektangulær billedforklaring 6"/>
          <p:cNvSpPr/>
          <p:nvPr/>
        </p:nvSpPr>
        <p:spPr>
          <a:xfrm>
            <a:off x="357158" y="1500174"/>
            <a:ext cx="1857388" cy="857256"/>
          </a:xfrm>
          <a:prstGeom prst="wedgeRoundRectCallout">
            <a:avLst>
              <a:gd name="adj1" fmla="val -4320"/>
              <a:gd name="adj2" fmla="val 9965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Hvornår har vi et projekt?</a:t>
            </a:r>
            <a:br>
              <a:rPr lang="da-DK" dirty="0" smtClean="0"/>
            </a:br>
            <a:r>
              <a:rPr lang="da-DK" dirty="0" smtClean="0"/>
              <a:t>(projektgeografi)</a:t>
            </a:r>
            <a:endParaRPr lang="da-DK" dirty="0"/>
          </a:p>
        </p:txBody>
      </p:sp>
      <p:sp>
        <p:nvSpPr>
          <p:cNvPr id="9" name="Afrundet rektangulær billedforklaring 8"/>
          <p:cNvSpPr/>
          <p:nvPr/>
        </p:nvSpPr>
        <p:spPr>
          <a:xfrm>
            <a:off x="1357290" y="4429132"/>
            <a:ext cx="4357718" cy="571504"/>
          </a:xfrm>
          <a:prstGeom prst="wedgeRoundRectCallout">
            <a:avLst>
              <a:gd name="adj1" fmla="val -15755"/>
              <a:gd name="adj2" fmla="val -10816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Hvem skal være med og hvordan?</a:t>
            </a:r>
            <a:br>
              <a:rPr lang="da-DK" dirty="0" smtClean="0"/>
            </a:br>
            <a:r>
              <a:rPr lang="da-DK" dirty="0" smtClean="0"/>
              <a:t>(projektorganisering og underleverandører)</a:t>
            </a:r>
            <a:endParaRPr lang="da-DK" dirty="0"/>
          </a:p>
        </p:txBody>
      </p:sp>
      <p:sp>
        <p:nvSpPr>
          <p:cNvPr id="10" name="Afrundet rektangulær billedforklaring 9"/>
          <p:cNvSpPr/>
          <p:nvPr/>
        </p:nvSpPr>
        <p:spPr>
          <a:xfrm>
            <a:off x="2357422" y="642918"/>
            <a:ext cx="2357454" cy="642942"/>
          </a:xfrm>
          <a:prstGeom prst="wedgeRoundRectCallout">
            <a:avLst>
              <a:gd name="adj1" fmla="val -32562"/>
              <a:gd name="adj2" fmla="val 1744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Er det en god idé?</a:t>
            </a:r>
          </a:p>
          <a:p>
            <a:pPr algn="ctr"/>
            <a:r>
              <a:rPr lang="da-DK" dirty="0" smtClean="0"/>
              <a:t>(CBA/BC)</a:t>
            </a:r>
            <a:endParaRPr lang="da-DK" dirty="0"/>
          </a:p>
        </p:txBody>
      </p:sp>
      <p:sp>
        <p:nvSpPr>
          <p:cNvPr id="11" name="Afrundet rektangulær billedforklaring 10"/>
          <p:cNvSpPr/>
          <p:nvPr/>
        </p:nvSpPr>
        <p:spPr>
          <a:xfrm>
            <a:off x="5929322" y="5857892"/>
            <a:ext cx="2857520" cy="571504"/>
          </a:xfrm>
          <a:prstGeom prst="wedgeRoundRectCallout">
            <a:avLst>
              <a:gd name="adj1" fmla="val 51208"/>
              <a:gd name="adj2" fmla="val -44986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medfører projektet?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nyttemål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3" name="Afrundet rektangulær billedforklaring 12"/>
          <p:cNvSpPr/>
          <p:nvPr/>
        </p:nvSpPr>
        <p:spPr>
          <a:xfrm>
            <a:off x="142844" y="5500702"/>
            <a:ext cx="2857520" cy="571504"/>
          </a:xfrm>
          <a:prstGeom prst="wedgeRoundRectCallout">
            <a:avLst>
              <a:gd name="adj1" fmla="val -19963"/>
              <a:gd name="adj2" fmla="val -32572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Hvorfor har vi projektet?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nyttemål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4" name="Afrundet rektangel 13"/>
          <p:cNvSpPr/>
          <p:nvPr/>
        </p:nvSpPr>
        <p:spPr>
          <a:xfrm>
            <a:off x="571472" y="2928934"/>
            <a:ext cx="8286808" cy="1071570"/>
          </a:xfrm>
          <a:prstGeom prst="roundRect">
            <a:avLst/>
          </a:prstGeom>
          <a:solidFill>
            <a:srgbClr val="C0504D">
              <a:alpha val="60000"/>
            </a:srgb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>
              <a:tabLst>
                <a:tab pos="2160588" algn="l"/>
                <a:tab pos="4476750" algn="l"/>
              </a:tabLst>
            </a:pPr>
            <a:r>
              <a:rPr lang="da-DK" dirty="0" smtClean="0"/>
              <a:t>Interessentanalyse </a:t>
            </a:r>
          </a:p>
          <a:p>
            <a:pPr marL="268288">
              <a:tabLst>
                <a:tab pos="2160588" algn="l"/>
                <a:tab pos="4476750" algn="l"/>
              </a:tabLst>
            </a:pPr>
            <a:r>
              <a:rPr lang="da-DK" dirty="0" smtClean="0"/>
              <a:t>	Målsætning</a:t>
            </a:r>
          </a:p>
          <a:p>
            <a:pPr marL="268288">
              <a:tabLst>
                <a:tab pos="2160588" algn="l"/>
                <a:tab pos="4476750" algn="l"/>
              </a:tabLst>
            </a:pPr>
            <a:r>
              <a:rPr lang="da-DK" dirty="0" smtClean="0"/>
              <a:t>		Projekttyper</a:t>
            </a:r>
          </a:p>
        </p:txBody>
      </p:sp>
      <p:sp>
        <p:nvSpPr>
          <p:cNvPr id="8" name="Afrundet rektangulær billedforklaring 7"/>
          <p:cNvSpPr/>
          <p:nvPr/>
        </p:nvSpPr>
        <p:spPr>
          <a:xfrm>
            <a:off x="5857884" y="1357298"/>
            <a:ext cx="2214578" cy="714380"/>
          </a:xfrm>
          <a:prstGeom prst="wedgeRoundRectCallout">
            <a:avLst>
              <a:gd name="adj1" fmla="val -5743"/>
              <a:gd name="adj2" fmla="val 17247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skal vi levere?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produktmål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7" name="Afrundet rektangulær billedforklaring 16"/>
          <p:cNvSpPr/>
          <p:nvPr/>
        </p:nvSpPr>
        <p:spPr>
          <a:xfrm>
            <a:off x="6858016" y="285728"/>
            <a:ext cx="2214578" cy="714380"/>
          </a:xfrm>
          <a:prstGeom prst="wedgeRoundRectCallout">
            <a:avLst>
              <a:gd name="adj1" fmla="val 36259"/>
              <a:gd name="adj2" fmla="val 36006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har vi lavet?</a:t>
            </a:r>
          </a:p>
          <a:p>
            <a:pPr algn="ctr"/>
            <a:r>
              <a:rPr lang="da-DK" dirty="0" smtClean="0"/>
              <a:t>(projektevaluering)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5130519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AFB14F-8DB8-4125-86AE-3A1B20300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DAFB14F-8DB8-4125-86AE-3A1B20300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22FD89-7AAA-42CA-A819-09688CBBF0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E822FD89-7AAA-42CA-A819-09688CBBF0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9417C3-A64B-4C61-B660-AB1293798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199417C3-A64B-4C61-B660-AB1293798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B033AE-970A-40CA-8110-CBE80A8CD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2FB033AE-970A-40CA-8110-CBE80A8CDA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8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Er benzinprisen steget de sidste 40 år?</a:t>
            </a:r>
            <a:endParaRPr lang="da-DK" dirty="0"/>
          </a:p>
        </p:txBody>
      </p:sp>
      <p:graphicFrame>
        <p:nvGraphicFramePr>
          <p:cNvPr id="4" name="Objek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18799197"/>
              </p:ext>
            </p:extLst>
          </p:nvPr>
        </p:nvGraphicFramePr>
        <p:xfrm>
          <a:off x="533400" y="1828800"/>
          <a:ext cx="8334257" cy="3410085"/>
        </p:xfrm>
        <a:graphic>
          <a:graphicData uri="http://schemas.openxmlformats.org/presentationml/2006/ole">
            <p:oleObj spid="_x0000_s2053" name="Diagram" r:id="rId16" imgW="8334310" imgH="3409877" progId="MSGraph.Chart.8">
              <p:embed followColorScheme="full"/>
            </p:oleObj>
          </a:graphicData>
        </a:graphic>
      </p:graphicFrame>
      <p:cxnSp>
        <p:nvCxnSpPr>
          <p:cNvPr id="68" name="Lige forbindelse 67"/>
          <p:cNvCxnSpPr/>
          <p:nvPr>
            <p:custDataLst>
              <p:tags r:id="rId2"/>
            </p:custDataLst>
          </p:nvPr>
        </p:nvCxnSpPr>
        <p:spPr bwMode="auto">
          <a:xfrm flipV="1">
            <a:off x="738188" y="1525588"/>
            <a:ext cx="7877175" cy="2562225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ktangel 45"/>
          <p:cNvSpPr/>
          <p:nvPr>
            <p:custDataLst>
              <p:tags r:id="rId3"/>
            </p:custDataLst>
          </p:nvPr>
        </p:nvSpPr>
        <p:spPr bwMode="auto">
          <a:xfrm>
            <a:off x="516096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D6E3DF9-8A37-4642-9081-1484718C58D5}" type="datetime'''1''''''''''''''''9''''''''''''9''''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1995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1" name="Rektangel 40"/>
          <p:cNvSpPr/>
          <p:nvPr>
            <p:custDataLst>
              <p:tags r:id="rId4"/>
            </p:custDataLst>
          </p:nvPr>
        </p:nvSpPr>
        <p:spPr bwMode="auto">
          <a:xfrm>
            <a:off x="419893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55B56522-1E02-47FE-A004-1E3C7CBD20A5}" type="datetime'''''1''''9''''''''''''''''''''''''''''''''''''9''''0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1990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6" name="Rektangel 35"/>
          <p:cNvSpPr/>
          <p:nvPr>
            <p:custDataLst>
              <p:tags r:id="rId5"/>
            </p:custDataLst>
          </p:nvPr>
        </p:nvSpPr>
        <p:spPr bwMode="auto">
          <a:xfrm>
            <a:off x="3241675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F947343-F367-4AD6-ADAB-BF05F8404F38}" type="datetime'''1''''9''''''''''''8''''''''''''''''''''5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1985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1" name="Rektangel 30"/>
          <p:cNvSpPr/>
          <p:nvPr>
            <p:custDataLst>
              <p:tags r:id="rId6"/>
            </p:custDataLst>
          </p:nvPr>
        </p:nvSpPr>
        <p:spPr bwMode="auto">
          <a:xfrm>
            <a:off x="228441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04B33FC-EB77-4D3F-B021-480D48D16546}" type="datetime'''''''''''''''''''''''''''''1''''''''''''98''''0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1980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3" name="Rektangel 62"/>
          <p:cNvSpPr/>
          <p:nvPr>
            <p:custDataLst>
              <p:tags r:id="rId7"/>
            </p:custDataLst>
          </p:nvPr>
        </p:nvSpPr>
        <p:spPr bwMode="auto">
          <a:xfrm>
            <a:off x="8509000" y="5238750"/>
            <a:ext cx="212725" cy="3619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fld id="{AE3CAD83-80FF-4AEC-8A3D-BF70290A5A0C}" type="datetime'''''''''''2''''''0''''''1''''2'''''''''''''">
              <a:rPr 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2012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1" name="Rektangel 60"/>
          <p:cNvSpPr/>
          <p:nvPr>
            <p:custDataLst>
              <p:tags r:id="rId8"/>
            </p:custDataLst>
          </p:nvPr>
        </p:nvSpPr>
        <p:spPr bwMode="auto">
          <a:xfrm>
            <a:off x="804703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8759147-DA0F-4FE5-BD05-BF132FEB6D55}" type="datetime'''''''''''2''0''1''''''''''''''''''''''''''''0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2010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6" name="Rektangel 55"/>
          <p:cNvSpPr/>
          <p:nvPr>
            <p:custDataLst>
              <p:tags r:id="rId9"/>
            </p:custDataLst>
          </p:nvPr>
        </p:nvSpPr>
        <p:spPr bwMode="auto">
          <a:xfrm>
            <a:off x="708501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8D4FC018-077C-4D22-A286-131B3B61EF31}" type="datetime'''2''''0''''''''0''''''''''''''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2005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1" name="Rektangel 50"/>
          <p:cNvSpPr/>
          <p:nvPr>
            <p:custDataLst>
              <p:tags r:id="rId10"/>
            </p:custDataLst>
          </p:nvPr>
        </p:nvSpPr>
        <p:spPr bwMode="auto">
          <a:xfrm>
            <a:off x="612298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D0F85F30-215D-4787-A27A-D6877321250C}" type="datetime'''''''''''''''''''''''''2''''''''0''00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2000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6" name="Rektangel 25"/>
          <p:cNvSpPr/>
          <p:nvPr>
            <p:custDataLst>
              <p:tags r:id="rId11"/>
            </p:custDataLst>
          </p:nvPr>
        </p:nvSpPr>
        <p:spPr bwMode="auto">
          <a:xfrm>
            <a:off x="132238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1F5081C-7FC4-45FC-B2A5-7D03E9B9EE8C}" type="datetime'''''''1''''''''9''''7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1975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" name="Rektangel 4"/>
          <p:cNvSpPr/>
          <p:nvPr>
            <p:custDataLst>
              <p:tags r:id="rId12"/>
            </p:custDataLst>
          </p:nvPr>
        </p:nvSpPr>
        <p:spPr bwMode="auto">
          <a:xfrm>
            <a:off x="55086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EC68A0DD-D4FE-4F0F-9717-DCCFF67F454E}" type="datetime'1''''''''''''''''''''971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1971</a:t>
            </a:fld>
            <a:endParaRPr lang="da-DK" sz="1400" dirty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7" name="Ellipse 66"/>
          <p:cNvSpPr/>
          <p:nvPr>
            <p:custDataLst>
              <p:tags r:id="rId13"/>
            </p:custDataLst>
          </p:nvPr>
        </p:nvSpPr>
        <p:spPr bwMode="auto">
          <a:xfrm>
            <a:off x="4457700" y="2670175"/>
            <a:ext cx="438150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E95F28B-C2CF-40B3-99F5-E556D4B12313}" type="datetime'''''''''''''''''+6''%'''''''''''''''''''''''">
              <a:rPr lang="en-US" sz="1400" b="1">
                <a:solidFill>
                  <a:schemeClr val="bg1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+6%</a:t>
            </a:fld>
            <a:endParaRPr lang="da-DK" sz="1400" b="1">
              <a:solidFill>
                <a:schemeClr val="bg1"/>
              </a:solidFill>
              <a:sym typeface="+mn-lt"/>
            </a:endParaRPr>
          </a:p>
        </p:txBody>
      </p:sp>
      <p:sp>
        <p:nvSpPr>
          <p:cNvPr id="69" name="Tekstboks 68"/>
          <p:cNvSpPr txBox="1"/>
          <p:nvPr/>
        </p:nvSpPr>
        <p:spPr>
          <a:xfrm>
            <a:off x="251519" y="6381328"/>
            <a:ext cx="8470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Gennemsnitlig årlig standerpris på benzin opgjort i årets priser.</a:t>
            </a:r>
          </a:p>
          <a:p>
            <a:r>
              <a:rPr lang="da-DK" sz="1400" dirty="0"/>
              <a:t>Kilde: Energi- og olieforum</a:t>
            </a:r>
          </a:p>
        </p:txBody>
      </p:sp>
    </p:spTree>
    <p:extLst>
      <p:ext uri="{BB962C8B-B14F-4D97-AF65-F5344CB8AC3E}">
        <p14:creationId xmlns:p14="http://schemas.microsoft.com/office/powerpoint/2010/main" xmlns="" val="15486299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Er benzinprisen steget de sidste 40 år?</a:t>
            </a:r>
          </a:p>
        </p:txBody>
      </p:sp>
      <p:graphicFrame>
        <p:nvGraphicFramePr>
          <p:cNvPr id="4" name="Objek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70028430"/>
              </p:ext>
            </p:extLst>
          </p:nvPr>
        </p:nvGraphicFramePr>
        <p:xfrm>
          <a:off x="533400" y="1638300"/>
          <a:ext cx="8334257" cy="3600585"/>
        </p:xfrm>
        <a:graphic>
          <a:graphicData uri="http://schemas.openxmlformats.org/presentationml/2006/ole">
            <p:oleObj spid="_x0000_s3077" name="Diagram" r:id="rId16" imgW="8334310" imgH="3600450" progId="MSGraph.Chart.8">
              <p:embed followColorScheme="full"/>
            </p:oleObj>
          </a:graphicData>
        </a:graphic>
      </p:graphicFrame>
      <p:cxnSp>
        <p:nvCxnSpPr>
          <p:cNvPr id="68" name="Lige forbindelse 67"/>
          <p:cNvCxnSpPr/>
          <p:nvPr>
            <p:custDataLst>
              <p:tags r:id="rId2"/>
            </p:custDataLst>
          </p:nvPr>
        </p:nvCxnSpPr>
        <p:spPr bwMode="auto">
          <a:xfrm flipV="1">
            <a:off x="738188" y="1090613"/>
            <a:ext cx="7877175" cy="828675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ktangel 45"/>
          <p:cNvSpPr/>
          <p:nvPr>
            <p:custDataLst>
              <p:tags r:id="rId3"/>
            </p:custDataLst>
          </p:nvPr>
        </p:nvSpPr>
        <p:spPr bwMode="auto">
          <a:xfrm>
            <a:off x="516096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D6E3DF9-8A37-4642-9081-1484718C58D5}" type="datetime'''1''''''''''''''''9''''''''''''9''''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1995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1" name="Rektangel 40"/>
          <p:cNvSpPr/>
          <p:nvPr>
            <p:custDataLst>
              <p:tags r:id="rId4"/>
            </p:custDataLst>
          </p:nvPr>
        </p:nvSpPr>
        <p:spPr bwMode="auto">
          <a:xfrm>
            <a:off x="419893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55B56522-1E02-47FE-A004-1E3C7CBD20A5}" type="datetime'''''1''''9''''''''''''''''''''''''''''''''''''9''''0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1990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6" name="Rektangel 35"/>
          <p:cNvSpPr/>
          <p:nvPr>
            <p:custDataLst>
              <p:tags r:id="rId5"/>
            </p:custDataLst>
          </p:nvPr>
        </p:nvSpPr>
        <p:spPr bwMode="auto">
          <a:xfrm>
            <a:off x="3241675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F947343-F367-4AD6-ADAB-BF05F8404F38}" type="datetime'''1''''9''''''''''''8''''''''''''''''''''5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1985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1" name="Rektangel 30"/>
          <p:cNvSpPr/>
          <p:nvPr>
            <p:custDataLst>
              <p:tags r:id="rId6"/>
            </p:custDataLst>
          </p:nvPr>
        </p:nvSpPr>
        <p:spPr bwMode="auto">
          <a:xfrm>
            <a:off x="228441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04B33FC-EB77-4D3F-B021-480D48D16546}" type="datetime'''''''''''''''''''''''''''''1''''''''''''98''''0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1980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3" name="Rektangel 62"/>
          <p:cNvSpPr/>
          <p:nvPr>
            <p:custDataLst>
              <p:tags r:id="rId7"/>
            </p:custDataLst>
          </p:nvPr>
        </p:nvSpPr>
        <p:spPr bwMode="auto">
          <a:xfrm>
            <a:off x="8509000" y="5238750"/>
            <a:ext cx="212725" cy="3619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fld id="{AE3CAD83-80FF-4AEC-8A3D-BF70290A5A0C}" type="datetime'''''''''''2''''''0''''''1''''2'''''''''''''">
              <a:rPr 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2012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1" name="Rektangel 60"/>
          <p:cNvSpPr/>
          <p:nvPr>
            <p:custDataLst>
              <p:tags r:id="rId8"/>
            </p:custDataLst>
          </p:nvPr>
        </p:nvSpPr>
        <p:spPr bwMode="auto">
          <a:xfrm>
            <a:off x="804703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8759147-DA0F-4FE5-BD05-BF132FEB6D55}" type="datetime'''''''''''2''0''1''''''''''''''''''''''''''''0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2010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6" name="Rektangel 55"/>
          <p:cNvSpPr/>
          <p:nvPr>
            <p:custDataLst>
              <p:tags r:id="rId9"/>
            </p:custDataLst>
          </p:nvPr>
        </p:nvSpPr>
        <p:spPr bwMode="auto">
          <a:xfrm>
            <a:off x="708501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8D4FC018-077C-4D22-A286-131B3B61EF31}" type="datetime'''2''''0''''''''0''''''''''''''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2005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1" name="Rektangel 50"/>
          <p:cNvSpPr/>
          <p:nvPr>
            <p:custDataLst>
              <p:tags r:id="rId10"/>
            </p:custDataLst>
          </p:nvPr>
        </p:nvSpPr>
        <p:spPr bwMode="auto">
          <a:xfrm>
            <a:off x="612298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D0F85F30-215D-4787-A27A-D6877321250C}" type="datetime'''''''''''''''''''''''''2''''''''0''00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2000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6" name="Rektangel 25"/>
          <p:cNvSpPr/>
          <p:nvPr>
            <p:custDataLst>
              <p:tags r:id="rId11"/>
            </p:custDataLst>
          </p:nvPr>
        </p:nvSpPr>
        <p:spPr bwMode="auto">
          <a:xfrm>
            <a:off x="1322388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1F5081C-7FC4-45FC-B2A5-7D03E9B9EE8C}" type="datetime'''''''1''''''''9''''7''''''''5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1975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" name="Rektangel 4"/>
          <p:cNvSpPr/>
          <p:nvPr>
            <p:custDataLst>
              <p:tags r:id="rId12"/>
            </p:custDataLst>
          </p:nvPr>
        </p:nvSpPr>
        <p:spPr bwMode="auto">
          <a:xfrm>
            <a:off x="550863" y="5238750"/>
            <a:ext cx="374650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EC68A0DD-D4FE-4F0F-9717-DCCFF67F454E}" type="datetime'1''''''''''''''''''''971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1971</a:t>
            </a:fld>
            <a:endParaRPr lang="da-DK" sz="1400" dirty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7" name="Ellipse 66"/>
          <p:cNvSpPr/>
          <p:nvPr>
            <p:custDataLst>
              <p:tags r:id="rId13"/>
            </p:custDataLst>
          </p:nvPr>
        </p:nvSpPr>
        <p:spPr bwMode="auto">
          <a:xfrm>
            <a:off x="4457700" y="1368425"/>
            <a:ext cx="438150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8CBC24A-38FA-4EDB-A97D-03781B6E3C66}" type="datetime'''''''''''''''''''+''''''''1''''''''''''''''''''%'''''''''''''">
              <a:rPr lang="en-US" sz="1400" b="1">
                <a:solidFill>
                  <a:schemeClr val="bg1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+1%</a:t>
            </a:fld>
            <a:endParaRPr lang="da-DK" sz="1400" b="1">
              <a:solidFill>
                <a:schemeClr val="bg1"/>
              </a:solidFill>
              <a:sym typeface="+mn-lt"/>
            </a:endParaRPr>
          </a:p>
        </p:txBody>
      </p:sp>
      <p:sp>
        <p:nvSpPr>
          <p:cNvPr id="69" name="Tekstboks 68"/>
          <p:cNvSpPr txBox="1"/>
          <p:nvPr/>
        </p:nvSpPr>
        <p:spPr>
          <a:xfrm>
            <a:off x="251519" y="6381328"/>
            <a:ext cx="8470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Gennemsnitlig årlig standerpris på benzin opgjort i faste  2013 priser.</a:t>
            </a:r>
          </a:p>
          <a:p>
            <a:r>
              <a:rPr lang="da-DK" sz="1400" dirty="0"/>
              <a:t>Kilde: Energi- og olieforum</a:t>
            </a:r>
          </a:p>
        </p:txBody>
      </p:sp>
    </p:spTree>
    <p:extLst>
      <p:ext uri="{BB962C8B-B14F-4D97-AF65-F5344CB8AC3E}">
        <p14:creationId xmlns:p14="http://schemas.microsoft.com/office/powerpoint/2010/main" xmlns="" val="322096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Vil du have én krone nu eller senere?</a:t>
            </a:r>
            <a:endParaRPr lang="da-DK" dirty="0"/>
          </a:p>
        </p:txBody>
      </p:sp>
      <p:cxnSp>
        <p:nvCxnSpPr>
          <p:cNvPr id="53" name="Lige forbindelse 52"/>
          <p:cNvCxnSpPr/>
          <p:nvPr>
            <p:custDataLst>
              <p:tags r:id="rId2"/>
            </p:custDataLst>
          </p:nvPr>
        </p:nvCxnSpPr>
        <p:spPr bwMode="auto">
          <a:xfrm flipV="1">
            <a:off x="3457575" y="3524250"/>
            <a:ext cx="676275" cy="79057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forbindelse 53"/>
          <p:cNvCxnSpPr/>
          <p:nvPr>
            <p:custDataLst>
              <p:tags r:id="rId3"/>
            </p:custDataLst>
          </p:nvPr>
        </p:nvCxnSpPr>
        <p:spPr bwMode="auto">
          <a:xfrm flipV="1">
            <a:off x="4972050" y="2714625"/>
            <a:ext cx="676275" cy="809625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ge forbindelse 54"/>
          <p:cNvCxnSpPr/>
          <p:nvPr>
            <p:custDataLst>
              <p:tags r:id="rId4"/>
            </p:custDataLst>
          </p:nvPr>
        </p:nvCxnSpPr>
        <p:spPr bwMode="auto">
          <a:xfrm flipV="1">
            <a:off x="6496050" y="1876425"/>
            <a:ext cx="676275" cy="8382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ge forbindelse 51"/>
          <p:cNvCxnSpPr/>
          <p:nvPr>
            <p:custDataLst>
              <p:tags r:id="rId5"/>
            </p:custDataLst>
          </p:nvPr>
        </p:nvCxnSpPr>
        <p:spPr bwMode="auto">
          <a:xfrm flipV="1">
            <a:off x="1933575" y="4314825"/>
            <a:ext cx="676275" cy="7620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k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4316704"/>
              </p:ext>
            </p:extLst>
          </p:nvPr>
        </p:nvGraphicFramePr>
        <p:xfrm>
          <a:off x="647699" y="1752600"/>
          <a:ext cx="7800992" cy="3791085"/>
        </p:xfrm>
        <a:graphic>
          <a:graphicData uri="http://schemas.openxmlformats.org/presentationml/2006/ole">
            <p:oleObj spid="_x0000_s4101" name="Diagram" r:id="rId35" imgW="7801059" imgH="3791023" progId="MSGraph.Chart.8">
              <p:embed followColorScheme="full"/>
            </p:oleObj>
          </a:graphicData>
        </a:graphic>
      </p:graphicFrame>
      <p:sp useBgFill="1">
        <p:nvSpPr>
          <p:cNvPr id="78" name="Kombinationstegning 77"/>
          <p:cNvSpPr/>
          <p:nvPr>
            <p:custDataLst>
              <p:tags r:id="rId6"/>
            </p:custDataLst>
          </p:nvPr>
        </p:nvSpPr>
        <p:spPr bwMode="auto">
          <a:xfrm>
            <a:off x="2554288" y="5103813"/>
            <a:ext cx="958851" cy="315914"/>
          </a:xfrm>
          <a:custGeom>
            <a:avLst/>
            <a:gdLst/>
            <a:ahLst/>
            <a:cxnLst/>
            <a:rect l="0" t="0" r="0" b="0"/>
            <a:pathLst>
              <a:path w="958851" h="315914">
                <a:moveTo>
                  <a:pt x="0" y="258763"/>
                </a:moveTo>
                <a:lnTo>
                  <a:pt x="958850" y="0"/>
                </a:lnTo>
                <a:lnTo>
                  <a:pt x="958850" y="57150"/>
                </a:lnTo>
                <a:lnTo>
                  <a:pt x="0" y="315913"/>
                </a:lnTo>
                <a:close/>
              </a:path>
            </a:pathLst>
          </a:custGeom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 useBgFill="1">
        <p:nvSpPr>
          <p:cNvPr id="75" name="Kombinationstegning 74"/>
          <p:cNvSpPr/>
          <p:nvPr>
            <p:custDataLst>
              <p:tags r:id="rId7"/>
            </p:custDataLst>
          </p:nvPr>
        </p:nvSpPr>
        <p:spPr bwMode="auto">
          <a:xfrm>
            <a:off x="1035050" y="5103813"/>
            <a:ext cx="958851" cy="315914"/>
          </a:xfrm>
          <a:custGeom>
            <a:avLst/>
            <a:gdLst/>
            <a:ahLst/>
            <a:cxnLst/>
            <a:rect l="0" t="0" r="0" b="0"/>
            <a:pathLst>
              <a:path w="958851" h="315914">
                <a:moveTo>
                  <a:pt x="0" y="258763"/>
                </a:moveTo>
                <a:lnTo>
                  <a:pt x="958850" y="0"/>
                </a:lnTo>
                <a:lnTo>
                  <a:pt x="958850" y="57150"/>
                </a:lnTo>
                <a:lnTo>
                  <a:pt x="0" y="315913"/>
                </a:lnTo>
                <a:close/>
              </a:path>
            </a:pathLst>
          </a:custGeom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 useBgFill="1">
        <p:nvSpPr>
          <p:cNvPr id="81" name="Kombinationstegning 80"/>
          <p:cNvSpPr/>
          <p:nvPr>
            <p:custDataLst>
              <p:tags r:id="rId8"/>
            </p:custDataLst>
          </p:nvPr>
        </p:nvSpPr>
        <p:spPr bwMode="auto">
          <a:xfrm>
            <a:off x="4073525" y="5103813"/>
            <a:ext cx="957264" cy="314326"/>
          </a:xfrm>
          <a:custGeom>
            <a:avLst/>
            <a:gdLst/>
            <a:ahLst/>
            <a:cxnLst/>
            <a:rect l="0" t="0" r="0" b="0"/>
            <a:pathLst>
              <a:path w="957264" h="314326">
                <a:moveTo>
                  <a:pt x="0" y="257175"/>
                </a:moveTo>
                <a:lnTo>
                  <a:pt x="957263" y="0"/>
                </a:lnTo>
                <a:lnTo>
                  <a:pt x="957263" y="57150"/>
                </a:lnTo>
                <a:lnTo>
                  <a:pt x="0" y="314325"/>
                </a:lnTo>
                <a:close/>
              </a:path>
            </a:pathLst>
          </a:custGeom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 useBgFill="1">
        <p:nvSpPr>
          <p:cNvPr id="84" name="Kombinationstegning 83"/>
          <p:cNvSpPr/>
          <p:nvPr>
            <p:custDataLst>
              <p:tags r:id="rId9"/>
            </p:custDataLst>
          </p:nvPr>
        </p:nvSpPr>
        <p:spPr bwMode="auto">
          <a:xfrm>
            <a:off x="5591175" y="5103813"/>
            <a:ext cx="958851" cy="315914"/>
          </a:xfrm>
          <a:custGeom>
            <a:avLst/>
            <a:gdLst/>
            <a:ahLst/>
            <a:cxnLst/>
            <a:rect l="0" t="0" r="0" b="0"/>
            <a:pathLst>
              <a:path w="958851" h="315914">
                <a:moveTo>
                  <a:pt x="0" y="258763"/>
                </a:moveTo>
                <a:lnTo>
                  <a:pt x="958850" y="0"/>
                </a:lnTo>
                <a:lnTo>
                  <a:pt x="958850" y="57150"/>
                </a:lnTo>
                <a:lnTo>
                  <a:pt x="0" y="315913"/>
                </a:lnTo>
                <a:close/>
              </a:path>
            </a:pathLst>
          </a:custGeom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 useBgFill="1">
        <p:nvSpPr>
          <p:cNvPr id="87" name="Kombinationstegning 86"/>
          <p:cNvSpPr/>
          <p:nvPr>
            <p:custDataLst>
              <p:tags r:id="rId10"/>
            </p:custDataLst>
          </p:nvPr>
        </p:nvSpPr>
        <p:spPr bwMode="auto">
          <a:xfrm>
            <a:off x="7110413" y="5103813"/>
            <a:ext cx="958851" cy="315914"/>
          </a:xfrm>
          <a:custGeom>
            <a:avLst/>
            <a:gdLst/>
            <a:ahLst/>
            <a:cxnLst/>
            <a:rect l="0" t="0" r="0" b="0"/>
            <a:pathLst>
              <a:path w="958851" h="315914">
                <a:moveTo>
                  <a:pt x="0" y="258763"/>
                </a:moveTo>
                <a:lnTo>
                  <a:pt x="958850" y="0"/>
                </a:lnTo>
                <a:lnTo>
                  <a:pt x="958850" y="57150"/>
                </a:lnTo>
                <a:lnTo>
                  <a:pt x="0" y="315913"/>
                </a:lnTo>
                <a:close/>
              </a:path>
            </a:pathLst>
          </a:custGeom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3" name="Kombinationstegning 72"/>
          <p:cNvSpPr/>
          <p:nvPr>
            <p:custDataLst>
              <p:tags r:id="rId11"/>
            </p:custDataLst>
          </p:nvPr>
        </p:nvSpPr>
        <p:spPr bwMode="auto">
          <a:xfrm>
            <a:off x="1035050" y="510381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4" name="Kombinationstegning 73"/>
          <p:cNvSpPr/>
          <p:nvPr>
            <p:custDataLst>
              <p:tags r:id="rId12"/>
            </p:custDataLst>
          </p:nvPr>
        </p:nvSpPr>
        <p:spPr bwMode="auto">
          <a:xfrm>
            <a:off x="1035050" y="516096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7" name="Kombinationstegning 76"/>
          <p:cNvSpPr/>
          <p:nvPr>
            <p:custDataLst>
              <p:tags r:id="rId13"/>
            </p:custDataLst>
          </p:nvPr>
        </p:nvSpPr>
        <p:spPr bwMode="auto">
          <a:xfrm>
            <a:off x="2554288" y="516096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6" name="Kombinationstegning 75"/>
          <p:cNvSpPr/>
          <p:nvPr>
            <p:custDataLst>
              <p:tags r:id="rId14"/>
            </p:custDataLst>
          </p:nvPr>
        </p:nvSpPr>
        <p:spPr bwMode="auto">
          <a:xfrm>
            <a:off x="2554288" y="510381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0" name="Kombinationstegning 79"/>
          <p:cNvSpPr/>
          <p:nvPr>
            <p:custDataLst>
              <p:tags r:id="rId15"/>
            </p:custDataLst>
          </p:nvPr>
        </p:nvSpPr>
        <p:spPr bwMode="auto">
          <a:xfrm>
            <a:off x="4073525" y="5160963"/>
            <a:ext cx="957264" cy="257176"/>
          </a:xfrm>
          <a:custGeom>
            <a:avLst/>
            <a:gdLst/>
            <a:ahLst/>
            <a:cxnLst/>
            <a:rect l="0" t="0" r="0" b="0"/>
            <a:pathLst>
              <a:path w="957264" h="257176">
                <a:moveTo>
                  <a:pt x="0" y="257175"/>
                </a:moveTo>
                <a:lnTo>
                  <a:pt x="957263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9" name="Kombinationstegning 78"/>
          <p:cNvSpPr/>
          <p:nvPr>
            <p:custDataLst>
              <p:tags r:id="rId16"/>
            </p:custDataLst>
          </p:nvPr>
        </p:nvSpPr>
        <p:spPr bwMode="auto">
          <a:xfrm>
            <a:off x="4073525" y="5103813"/>
            <a:ext cx="957264" cy="257176"/>
          </a:xfrm>
          <a:custGeom>
            <a:avLst/>
            <a:gdLst/>
            <a:ahLst/>
            <a:cxnLst/>
            <a:rect l="0" t="0" r="0" b="0"/>
            <a:pathLst>
              <a:path w="957264" h="257176">
                <a:moveTo>
                  <a:pt x="0" y="257175"/>
                </a:moveTo>
                <a:lnTo>
                  <a:pt x="957263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3" name="Kombinationstegning 82"/>
          <p:cNvSpPr/>
          <p:nvPr>
            <p:custDataLst>
              <p:tags r:id="rId17"/>
            </p:custDataLst>
          </p:nvPr>
        </p:nvSpPr>
        <p:spPr bwMode="auto">
          <a:xfrm>
            <a:off x="5591175" y="516096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2" name="Kombinationstegning 81"/>
          <p:cNvSpPr/>
          <p:nvPr>
            <p:custDataLst>
              <p:tags r:id="rId18"/>
            </p:custDataLst>
          </p:nvPr>
        </p:nvSpPr>
        <p:spPr bwMode="auto">
          <a:xfrm>
            <a:off x="5591175" y="510381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6" name="Kombinationstegning 85"/>
          <p:cNvSpPr/>
          <p:nvPr>
            <p:custDataLst>
              <p:tags r:id="rId19"/>
            </p:custDataLst>
          </p:nvPr>
        </p:nvSpPr>
        <p:spPr bwMode="auto">
          <a:xfrm>
            <a:off x="7110413" y="516096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5" name="Kombinationstegning 84"/>
          <p:cNvSpPr/>
          <p:nvPr>
            <p:custDataLst>
              <p:tags r:id="rId20"/>
            </p:custDataLst>
          </p:nvPr>
        </p:nvSpPr>
        <p:spPr bwMode="auto">
          <a:xfrm>
            <a:off x="7110413" y="5103813"/>
            <a:ext cx="958851" cy="258764"/>
          </a:xfrm>
          <a:custGeom>
            <a:avLst/>
            <a:gdLst/>
            <a:ahLst/>
            <a:cxnLst/>
            <a:rect l="0" t="0" r="0" b="0"/>
            <a:pathLst>
              <a:path w="958851" h="258764">
                <a:moveTo>
                  <a:pt x="0" y="258763"/>
                </a:moveTo>
                <a:lnTo>
                  <a:pt x="958850" y="0"/>
                </a:lnTo>
              </a:path>
            </a:pathLst>
          </a:cu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57" name="Lige forbindelse 56"/>
          <p:cNvCxnSpPr/>
          <p:nvPr>
            <p:custDataLst>
              <p:tags r:id="rId21"/>
            </p:custDataLst>
          </p:nvPr>
        </p:nvCxnSpPr>
        <p:spPr bwMode="auto">
          <a:xfrm flipV="1">
            <a:off x="1514475" y="1439863"/>
            <a:ext cx="6076950" cy="320040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ktangel 48"/>
          <p:cNvSpPr/>
          <p:nvPr>
            <p:custDataLst>
              <p:tags r:id="rId22"/>
            </p:custDataLst>
          </p:nvPr>
        </p:nvSpPr>
        <p:spPr bwMode="auto">
          <a:xfrm>
            <a:off x="4370388" y="3286125"/>
            <a:ext cx="366713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895DC738-8B2A-417F-BA37-D2450969A8DB}" type="datetime'''''1'''''''''''''''''',''''''''''''''''''''''06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1,06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8" name="Rektangel 27"/>
          <p:cNvSpPr/>
          <p:nvPr>
            <p:custDataLst>
              <p:tags r:id="rId23"/>
            </p:custDataLst>
          </p:nvPr>
        </p:nvSpPr>
        <p:spPr bwMode="auto">
          <a:xfrm>
            <a:off x="2879725" y="5610225"/>
            <a:ext cx="307975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31A8D92-DF1C-4B72-A991-E94A1F13DB25}" type="datetime'Å''''''''''''''''''''''''r'''''''''''''''''''''' ''1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År 1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8" name="Rektangel 47"/>
          <p:cNvSpPr/>
          <p:nvPr>
            <p:custDataLst>
              <p:tags r:id="rId24"/>
            </p:custDataLst>
          </p:nvPr>
        </p:nvSpPr>
        <p:spPr bwMode="auto">
          <a:xfrm>
            <a:off x="2851150" y="4076700"/>
            <a:ext cx="366713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02A8B084-02D7-43E8-B844-831AE3F46E40}" type="datetime'1,''''''''''''''''''''0''''''''''''''''''3''''''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1,03</a:t>
            </a:fld>
            <a:endParaRPr lang="da-DK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" name="Rektangel 4"/>
          <p:cNvSpPr/>
          <p:nvPr>
            <p:custDataLst>
              <p:tags r:id="rId25"/>
            </p:custDataLst>
          </p:nvPr>
        </p:nvSpPr>
        <p:spPr bwMode="auto">
          <a:xfrm>
            <a:off x="1360488" y="5610225"/>
            <a:ext cx="307975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9521322-800B-483B-8CC8-6EA714349724}" type="datetime'''''''''''''''''''''''''''''''''''''''''''''''''''''År ''''0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År 0</a:t>
            </a:fld>
            <a:endParaRPr lang="da-DK" sz="1400">
              <a:solidFill>
                <a:schemeClr val="tx1"/>
              </a:solidFill>
              <a:sym typeface="+mn-lt"/>
            </a:endParaRPr>
          </a:p>
        </p:txBody>
      </p:sp>
      <p:sp>
        <p:nvSpPr>
          <p:cNvPr id="47" name="Rektangel 46"/>
          <p:cNvSpPr/>
          <p:nvPr>
            <p:custDataLst>
              <p:tags r:id="rId26"/>
            </p:custDataLst>
          </p:nvPr>
        </p:nvSpPr>
        <p:spPr bwMode="auto">
          <a:xfrm>
            <a:off x="1331913" y="4838700"/>
            <a:ext cx="366713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A248EE69-9878-4809-92E2-3F0BA40B17B7}" type="datetime'''''''1'''''''''''',''''''''''''0''''''''''''0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1,00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6" name="Ellipse 55"/>
          <p:cNvSpPr/>
          <p:nvPr>
            <p:custDataLst>
              <p:tags r:id="rId27"/>
            </p:custDataLst>
          </p:nvPr>
        </p:nvSpPr>
        <p:spPr bwMode="auto">
          <a:xfrm>
            <a:off x="4333875" y="2903538"/>
            <a:ext cx="438150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E2ED6DD3-6CA0-4E21-8C06-8811BBEB4A41}" type="datetime'''''+''''''''''3''''''%'''''''''''''''''''''''''''">
              <a:rPr lang="en-US" sz="1400" b="1">
                <a:solidFill>
                  <a:schemeClr val="bg1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+3%</a:t>
            </a:fld>
            <a:endParaRPr lang="da-DK" sz="1400" b="1">
              <a:solidFill>
                <a:schemeClr val="bg1"/>
              </a:solidFill>
              <a:sym typeface="+mn-lt"/>
            </a:endParaRPr>
          </a:p>
        </p:txBody>
      </p:sp>
      <p:sp>
        <p:nvSpPr>
          <p:cNvPr id="29" name="Rektangel 28"/>
          <p:cNvSpPr/>
          <p:nvPr>
            <p:custDataLst>
              <p:tags r:id="rId28"/>
            </p:custDataLst>
          </p:nvPr>
        </p:nvSpPr>
        <p:spPr bwMode="auto">
          <a:xfrm>
            <a:off x="4398963" y="5610225"/>
            <a:ext cx="307975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67BCD8C-681B-4670-AF76-EA7FD7071EEC}" type="datetime'''''Å''''''''''''''''r'' 2''''''''''''''''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År 2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0" name="Rektangel 49"/>
          <p:cNvSpPr/>
          <p:nvPr>
            <p:custDataLst>
              <p:tags r:id="rId29"/>
            </p:custDataLst>
          </p:nvPr>
        </p:nvSpPr>
        <p:spPr bwMode="auto">
          <a:xfrm>
            <a:off x="5889625" y="2476500"/>
            <a:ext cx="366713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20B24937-C01A-413A-8140-FC114CDDED90}" type="datetime'''''''''''''''''1,''''''''0''''9''''''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1,09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1" name="Rektangel 30"/>
          <p:cNvSpPr/>
          <p:nvPr>
            <p:custDataLst>
              <p:tags r:id="rId30"/>
            </p:custDataLst>
          </p:nvPr>
        </p:nvSpPr>
        <p:spPr bwMode="auto">
          <a:xfrm>
            <a:off x="7437438" y="5610225"/>
            <a:ext cx="307975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8D1688E9-5F56-405B-A344-3BAECD27B317}" type="datetime'''''''''''''Å''''''''''''''''''''r'''''''''' 4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År 4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0" name="Rektangel 29"/>
          <p:cNvSpPr/>
          <p:nvPr>
            <p:custDataLst>
              <p:tags r:id="rId31"/>
            </p:custDataLst>
          </p:nvPr>
        </p:nvSpPr>
        <p:spPr bwMode="auto">
          <a:xfrm>
            <a:off x="5918200" y="5610225"/>
            <a:ext cx="307975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BF4636E0-15A9-4E87-8290-7BD67C9117C8}" type="datetime'Å''''''''''''''''r ''''''''''''''''3''''''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År 3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1" name="Rektangel 50"/>
          <p:cNvSpPr/>
          <p:nvPr>
            <p:custDataLst>
              <p:tags r:id="rId32"/>
            </p:custDataLst>
          </p:nvPr>
        </p:nvSpPr>
        <p:spPr bwMode="auto">
          <a:xfrm>
            <a:off x="7408863" y="1638300"/>
            <a:ext cx="366713" cy="2127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70649A9A-024B-400F-A346-1C111CC20DC7}" type="datetime'1'''''',''''''''''''''''''''''''''''1''''''3'''''''''''">
              <a:rPr 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1,13</a:t>
            </a:fld>
            <a:endParaRPr lang="da-DK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88" name="Tekstboks 87"/>
          <p:cNvSpPr txBox="1"/>
          <p:nvPr/>
        </p:nvSpPr>
        <p:spPr>
          <a:xfrm>
            <a:off x="611560" y="6433591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Antagelse: Penge sat i banken til en rente på 3%. Tilskrevet årligt.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xmlns="" val="2587450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Periodisering af pengestrømmene er afgørende for profitabiliteten!</a:t>
            </a:r>
            <a:endParaRPr lang="da-D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05" r="9052"/>
          <a:stretch/>
        </p:blipFill>
        <p:spPr bwMode="auto">
          <a:xfrm>
            <a:off x="467544" y="1844824"/>
            <a:ext cx="2853032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79" r="8816"/>
          <a:stretch/>
        </p:blipFill>
        <p:spPr bwMode="auto">
          <a:xfrm>
            <a:off x="467544" y="4353565"/>
            <a:ext cx="2853032" cy="2171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467544" y="1484784"/>
            <a:ext cx="2853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Finansiering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467544" y="3984233"/>
            <a:ext cx="2853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Inflastion</a:t>
            </a:r>
            <a:endParaRPr lang="da-DK" dirty="0"/>
          </a:p>
        </p:txBody>
      </p:sp>
      <p:sp>
        <p:nvSpPr>
          <p:cNvPr id="10" name="Pentagon 9"/>
          <p:cNvSpPr/>
          <p:nvPr/>
        </p:nvSpPr>
        <p:spPr>
          <a:xfrm>
            <a:off x="3491880" y="1854116"/>
            <a:ext cx="1008112" cy="4659689"/>
          </a:xfrm>
          <a:prstGeom prst="homePlate">
            <a:avLst>
              <a:gd name="adj" fmla="val 100000"/>
            </a:avLst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ladsholder til indhold 2"/>
          <p:cNvSpPr>
            <a:spLocks noGrp="1"/>
          </p:cNvSpPr>
          <p:nvPr>
            <p:ph idx="1"/>
          </p:nvPr>
        </p:nvSpPr>
        <p:spPr>
          <a:xfrm>
            <a:off x="4716016" y="1600200"/>
            <a:ext cx="3970784" cy="492514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da-DK" sz="2000" dirty="0" smtClean="0"/>
              <a:t>Jo længere ude i fremtiden en indtægt er, jo mindre er den værd for virksomheden i dag</a:t>
            </a:r>
          </a:p>
          <a:p>
            <a:pPr>
              <a:buFont typeface="+mj-lt"/>
              <a:buAutoNum type="arabicPeriod"/>
            </a:pPr>
            <a:r>
              <a:rPr lang="da-DK" sz="2000" dirty="0" smtClean="0"/>
              <a:t>Det er umuligt at sammenligne beløb fra forskellige perioder uden vi korrigerer for forskellen i tid</a:t>
            </a:r>
          </a:p>
          <a:p>
            <a:pPr>
              <a:buFont typeface="+mj-lt"/>
              <a:buAutoNum type="arabicPeriod"/>
            </a:pPr>
            <a:r>
              <a:rPr lang="da-DK" sz="2000" dirty="0" smtClean="0"/>
              <a:t>Vi kan korrigere for forskellen i tid ved at regne det hele om til nutidskroner (hvad vil det være værd i dag?)</a:t>
            </a:r>
          </a:p>
          <a:p>
            <a:pPr>
              <a:buFont typeface="+mj-lt"/>
              <a:buAutoNum type="arabicPeriod"/>
            </a:pPr>
            <a:r>
              <a:rPr lang="da-DK" sz="2000" dirty="0" smtClean="0"/>
              <a:t>Summen af alle disse nutidsbeløb (inkl. udgifterne) hedder </a:t>
            </a:r>
            <a:r>
              <a:rPr lang="da-DK" sz="2000" b="1" dirty="0" smtClean="0"/>
              <a:t>NPV (Net Present Value)</a:t>
            </a:r>
            <a:endParaRPr lang="da-DK" sz="2000" b="1" dirty="0"/>
          </a:p>
        </p:txBody>
      </p:sp>
      <p:sp>
        <p:nvSpPr>
          <p:cNvPr id="8" name="Forbudstavle 7"/>
          <p:cNvSpPr/>
          <p:nvPr/>
        </p:nvSpPr>
        <p:spPr>
          <a:xfrm>
            <a:off x="467544" y="4353565"/>
            <a:ext cx="2853032" cy="1739731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9704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rundet rektangel 4"/>
          <p:cNvSpPr/>
          <p:nvPr/>
        </p:nvSpPr>
        <p:spPr>
          <a:xfrm>
            <a:off x="2699792" y="2132856"/>
            <a:ext cx="3960440" cy="1296144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Klassisk formel til tilbagediskontering er god at kende…</a:t>
            </a:r>
            <a:endParaRPr lang="da-DK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kstboks 3"/>
              <p:cNvSpPr txBox="1"/>
              <p:nvPr/>
            </p:nvSpPr>
            <p:spPr>
              <a:xfrm>
                <a:off x="2987824" y="2276871"/>
                <a:ext cx="3274551" cy="939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3600" dirty="0" smtClean="0"/>
                  <a:t>NV</a:t>
                </a:r>
                <a14:m>
                  <m:oMath xmlns:m="http://schemas.openxmlformats.org/officeDocument/2006/math">
                    <m:r>
                      <a:rPr lang="da-DK" sz="360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da-DK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a-DK" sz="3600" b="0" i="1" smtClean="0">
                            <a:latin typeface="Cambria Math"/>
                          </a:rPr>
                          <m:t>𝑡</m:t>
                        </m:r>
                        <m:r>
                          <a:rPr lang="da-DK" sz="36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da-DK" sz="3600" b="0" i="1" smtClean="0">
                            <a:latin typeface="Cambria Math"/>
                          </a:rPr>
                          <m:t>𝑁</m:t>
                        </m:r>
                      </m:sup>
                      <m:e>
                        <m:f>
                          <m:fPr>
                            <m:ctrlPr>
                              <a:rPr lang="da-DK" sz="3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a-DK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a-DK" sz="3600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sz="3600" b="0" i="1" smtClean="0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da-DK" sz="3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da-DK" sz="3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3600" i="1">
                                        <a:latin typeface="Cambria Math"/>
                                      </a:rPr>
                                      <m:t>1+</m:t>
                                    </m:r>
                                    <m:r>
                                      <a:rPr lang="da-DK" sz="3600" i="1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da-DK" sz="3600" b="0" i="1" smtClean="0">
                                    <a:latin typeface="Cambria Math"/>
                                  </a:rPr>
                                  <m:t>𝑡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da-DK" sz="3600" dirty="0"/>
              </a:p>
            </p:txBody>
          </p:sp>
        </mc:Choice>
        <mc:Fallback>
          <p:sp>
            <p:nvSpPr>
              <p:cNvPr id="4" name="Tekstboks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276871"/>
                <a:ext cx="3274551" cy="93910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587" b="-5844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4683259"/>
              </p:ext>
            </p:extLst>
          </p:nvPr>
        </p:nvGraphicFramePr>
        <p:xfrm>
          <a:off x="2843808" y="3561184"/>
          <a:ext cx="3672408" cy="15240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529120"/>
                <a:gridCol w="3143288"/>
              </a:tblGrid>
              <a:tr h="144016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NV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Nutidsværdi</a:t>
                      </a:r>
                      <a:endParaRPr lang="da-DK" sz="1400" dirty="0"/>
                    </a:p>
                  </a:txBody>
                  <a:tcPr/>
                </a:tc>
              </a:tr>
              <a:tr h="127248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N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Antal</a:t>
                      </a:r>
                      <a:r>
                        <a:rPr lang="da-DK" sz="1400" baseline="0" dirty="0" smtClean="0"/>
                        <a:t> terminer (år)</a:t>
                      </a:r>
                      <a:endParaRPr lang="da-DK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t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Aktuel termin</a:t>
                      </a:r>
                      <a:endParaRPr lang="da-DK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r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Rentefoden</a:t>
                      </a:r>
                      <a:endParaRPr lang="da-DK" sz="1400" dirty="0"/>
                    </a:p>
                  </a:txBody>
                  <a:tcPr/>
                </a:tc>
              </a:tr>
              <a:tr h="148952">
                <a:tc>
                  <a:txBody>
                    <a:bodyPr/>
                    <a:lstStyle/>
                    <a:p>
                      <a:r>
                        <a:rPr lang="da-DK" sz="1400" dirty="0" err="1" smtClean="0"/>
                        <a:t>C</a:t>
                      </a:r>
                      <a:r>
                        <a:rPr lang="da-DK" sz="1400" baseline="-25000" dirty="0" err="1" smtClean="0"/>
                        <a:t>t</a:t>
                      </a:r>
                      <a:endParaRPr lang="da-DK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Netto</a:t>
                      </a:r>
                      <a:r>
                        <a:rPr lang="da-DK" sz="1400" baseline="0" dirty="0" smtClean="0"/>
                        <a:t> betalingsstrøm i år t</a:t>
                      </a:r>
                      <a:endParaRPr lang="da-DK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33699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rundet rektangel 4"/>
          <p:cNvSpPr/>
          <p:nvPr/>
        </p:nvSpPr>
        <p:spPr>
          <a:xfrm>
            <a:off x="2699792" y="2132856"/>
            <a:ext cx="3960440" cy="1296144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… men denne er bedre at bruge i Excel</a:t>
            </a:r>
            <a:endParaRPr lang="da-DK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kstboks 3"/>
              <p:cNvSpPr txBox="1"/>
              <p:nvPr/>
            </p:nvSpPr>
            <p:spPr>
              <a:xfrm>
                <a:off x="2987824" y="2276871"/>
                <a:ext cx="32174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3600" dirty="0" smtClean="0"/>
                  <a:t>TDF</a:t>
                </a:r>
                <a14:m>
                  <m:oMath xmlns:m="http://schemas.openxmlformats.org/officeDocument/2006/math">
                    <m:r>
                      <a:rPr lang="da-DK" sz="360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a-DK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a-DK" sz="36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a-DK" sz="36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da-DK" sz="3600" b="0" i="1" smtClean="0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da-DK" sz="3600" b="0" i="1" smtClean="0">
                            <a:latin typeface="Cambria Math"/>
                          </a:rPr>
                          <m:t>−</m:t>
                        </m:r>
                        <m:r>
                          <a:rPr lang="da-DK" sz="3600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da-DK" sz="3600" dirty="0"/>
              </a:p>
            </p:txBody>
          </p:sp>
        </mc:Choice>
        <mc:Fallback>
          <p:sp>
            <p:nvSpPr>
              <p:cNvPr id="4" name="Tekstboks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276871"/>
                <a:ext cx="3217484" cy="64633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682" t="-13208" b="-3584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7580169"/>
              </p:ext>
            </p:extLst>
          </p:nvPr>
        </p:nvGraphicFramePr>
        <p:xfrm>
          <a:off x="2843808" y="3561184"/>
          <a:ext cx="3672408" cy="609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529120"/>
                <a:gridCol w="3143288"/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t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Aktuel termin / år</a:t>
                      </a:r>
                      <a:endParaRPr lang="da-DK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r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Rentefoden</a:t>
                      </a:r>
                      <a:endParaRPr lang="da-DK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3059832" y="2923202"/>
            <a:ext cx="307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TilbageDiskonteringsFaktor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267744" y="4581128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Dette tal ganges på netto pengestrømmen for et givent år… og vupti så har vi det i år 0 kroner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xmlns="" val="3422203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Et projekt har følgende betalingsstrømme:</a:t>
            </a:r>
            <a:endParaRPr lang="da-DK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699845"/>
              </p:ext>
            </p:extLst>
          </p:nvPr>
        </p:nvGraphicFramePr>
        <p:xfrm>
          <a:off x="1115616" y="2420888"/>
          <a:ext cx="69127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8098650"/>
              </p:ext>
            </p:extLst>
          </p:nvPr>
        </p:nvGraphicFramePr>
        <p:xfrm>
          <a:off x="1475657" y="5229200"/>
          <a:ext cx="5040557" cy="7620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17827"/>
                <a:gridCol w="764546"/>
                <a:gridCol w="764546"/>
                <a:gridCol w="764546"/>
                <a:gridCol w="764546"/>
                <a:gridCol w="76454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DKKm</a:t>
                      </a:r>
                      <a:endParaRPr lang="da-DK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År 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År 1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År 2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År 3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100" u="none" strike="noStrike" dirty="0">
                          <a:effectLst/>
                        </a:rPr>
                        <a:t>År 4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Indtægt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30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60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70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Driftsomkostninger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Projektomkostninger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-50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-35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u="none" strike="noStrike" dirty="0">
                          <a:effectLst/>
                        </a:rPr>
                        <a:t>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38924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Vi beregner årlig netto betalingsstrøm</a:t>
            </a: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5131782"/>
              </p:ext>
            </p:extLst>
          </p:nvPr>
        </p:nvGraphicFramePr>
        <p:xfrm>
          <a:off x="1619672" y="1451620"/>
          <a:ext cx="4761804" cy="157162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229739"/>
                <a:gridCol w="506413"/>
                <a:gridCol w="506413"/>
                <a:gridCol w="506413"/>
                <a:gridCol w="506413"/>
                <a:gridCol w="5064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DKKm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1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4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15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Indtægt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30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70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Driftsomkostninger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Projektomkostninger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-50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-35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Netto</a:t>
                      </a:r>
                      <a:r>
                        <a:rPr lang="da-DK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betalingsstrøm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Nedadgående pil 4"/>
          <p:cNvSpPr/>
          <p:nvPr/>
        </p:nvSpPr>
        <p:spPr>
          <a:xfrm>
            <a:off x="6588224" y="1772816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a-DK" b="1" dirty="0" smtClean="0"/>
              <a:t>SUM</a:t>
            </a:r>
            <a:endParaRPr lang="da-DK" b="1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4596705"/>
              </p:ext>
            </p:extLst>
          </p:nvPr>
        </p:nvGraphicFramePr>
        <p:xfrm>
          <a:off x="1619672" y="3284984"/>
          <a:ext cx="62646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35011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Måske er det en god idé?</a:t>
            </a: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5599774"/>
              </p:ext>
            </p:extLst>
          </p:nvPr>
        </p:nvGraphicFramePr>
        <p:xfrm>
          <a:off x="2195736" y="2276872"/>
          <a:ext cx="5760640" cy="157162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38152"/>
                <a:gridCol w="553748"/>
                <a:gridCol w="553748"/>
                <a:gridCol w="553748"/>
                <a:gridCol w="553748"/>
                <a:gridCol w="553748"/>
                <a:gridCol w="55374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DKKm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1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4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15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Indtægt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30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70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Driftsomkostninger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Projektomkostninger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-50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-35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Netto</a:t>
                      </a:r>
                      <a:r>
                        <a:rPr lang="da-DK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betalingsstrøm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Pentagon 4"/>
          <p:cNvSpPr/>
          <p:nvPr/>
        </p:nvSpPr>
        <p:spPr>
          <a:xfrm>
            <a:off x="2195736" y="4005064"/>
            <a:ext cx="5760640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SUM</a:t>
            </a: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2195736" y="486916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Konklusion: 15 &gt; 0 </a:t>
            </a:r>
            <a:r>
              <a:rPr lang="da-DK" dirty="0" smtClean="0">
                <a:sym typeface="Wingdings" pitchFamily="2" charset="2"/>
              </a:rPr>
              <a:t> Projektet er en god ide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rot="20327701">
            <a:off x="6732240" y="4114790"/>
            <a:ext cx="1656184" cy="394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b="1" dirty="0" smtClean="0">
                <a:solidFill>
                  <a:srgbClr val="FF0000"/>
                </a:solidFill>
              </a:rPr>
              <a:t>Forkert!</a:t>
            </a:r>
            <a:endParaRPr lang="da-DK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21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Vi skal huske tidsperspektivet</a:t>
            </a: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4740467"/>
              </p:ext>
            </p:extLst>
          </p:nvPr>
        </p:nvGraphicFramePr>
        <p:xfrm>
          <a:off x="1018927" y="2092821"/>
          <a:ext cx="7513513" cy="220027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37576"/>
                <a:gridCol w="845937"/>
                <a:gridCol w="846000"/>
                <a:gridCol w="846000"/>
                <a:gridCol w="846000"/>
                <a:gridCol w="846000"/>
                <a:gridCol w="846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DKKm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1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4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15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Indtægt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30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70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Driftsomkostninger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-15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Projektomkostninger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-35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Netto</a:t>
                      </a:r>
                      <a:r>
                        <a:rPr lang="da-DK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betalingsstrøm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TDF</a:t>
                      </a:r>
                      <a:endParaRPr lang="da-DK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1,00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0,84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da-DK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NPV bidrag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-50,00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-47,17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13,35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37,78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43,57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Afrundet rektangulær billedforklaring 2"/>
          <p:cNvSpPr/>
          <p:nvPr/>
        </p:nvSpPr>
        <p:spPr>
          <a:xfrm>
            <a:off x="1205694" y="4725144"/>
            <a:ext cx="4104456" cy="576064"/>
          </a:xfrm>
          <a:prstGeom prst="wedgeRoundRectCallout">
            <a:avLst>
              <a:gd name="adj1" fmla="val -8282"/>
              <a:gd name="adj2" fmla="val -1096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NPV bidrag = Netto betalingsstrøm * TDF</a:t>
            </a:r>
            <a:endParaRPr lang="da-DK" dirty="0"/>
          </a:p>
        </p:txBody>
      </p:sp>
      <p:sp>
        <p:nvSpPr>
          <p:cNvPr id="8" name="Afrundet rektangulær billedforklaring 7"/>
          <p:cNvSpPr/>
          <p:nvPr/>
        </p:nvSpPr>
        <p:spPr>
          <a:xfrm>
            <a:off x="-3709" y="3979466"/>
            <a:ext cx="936104" cy="1033709"/>
          </a:xfrm>
          <a:prstGeom prst="wedgeRoundRectCallout">
            <a:avLst>
              <a:gd name="adj1" fmla="val 54715"/>
              <a:gd name="adj2" fmla="val -775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Beregnet jf. formel</a:t>
            </a:r>
            <a:br>
              <a:rPr lang="da-DK" sz="1400" dirty="0" smtClean="0"/>
            </a:b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6% rente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xmlns="" val="2320976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projektledelse?</a:t>
            </a:r>
            <a:endParaRPr lang="da-DK" dirty="0"/>
          </a:p>
        </p:txBody>
      </p:sp>
      <p:sp>
        <p:nvSpPr>
          <p:cNvPr id="4" name="Afrundet rektangel 3"/>
          <p:cNvSpPr/>
          <p:nvPr/>
        </p:nvSpPr>
        <p:spPr>
          <a:xfrm>
            <a:off x="571472" y="1357298"/>
            <a:ext cx="8072494" cy="5072098"/>
          </a:xfrm>
          <a:prstGeom prst="roundRect">
            <a:avLst>
              <a:gd name="adj" fmla="val 7195"/>
            </a:avLst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721053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Nu kan vi lave en sum</a:t>
            </a: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3670842"/>
              </p:ext>
            </p:extLst>
          </p:nvPr>
        </p:nvGraphicFramePr>
        <p:xfrm>
          <a:off x="1018927" y="2092821"/>
          <a:ext cx="7513513" cy="220027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37576"/>
                <a:gridCol w="845937"/>
                <a:gridCol w="846000"/>
                <a:gridCol w="846000"/>
                <a:gridCol w="846000"/>
                <a:gridCol w="846000"/>
                <a:gridCol w="846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DKKm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1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3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u="none" strike="noStrike" dirty="0">
                          <a:effectLst/>
                        </a:rPr>
                        <a:t>År 4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15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>
                          <a:effectLst/>
                        </a:rPr>
                        <a:t>Indtægt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30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70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Driftsomkostninger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-15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-15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u="none" strike="noStrike" dirty="0">
                          <a:effectLst/>
                        </a:rPr>
                        <a:t>Projektomkostninger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-50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-35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>
                          <a:effectLst/>
                        </a:rPr>
                        <a:t>0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u="none" strike="noStrike" dirty="0">
                          <a:effectLst/>
                        </a:rPr>
                        <a:t>0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-85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Netto</a:t>
                      </a:r>
                      <a:r>
                        <a:rPr lang="da-DK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betalingsstrøm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-50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da-DK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4F81BD"/>
                    </a:solidFill>
                  </a:tcPr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TDF</a:t>
                      </a:r>
                      <a:endParaRPr lang="da-DK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1,00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0,84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0,79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da-DK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37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NPV bidrag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-50,00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-47,17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13,35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37,78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43,57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-2,47</a:t>
                      </a:r>
                      <a:endParaRPr lang="da-DK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Pentagon 5"/>
          <p:cNvSpPr/>
          <p:nvPr/>
        </p:nvSpPr>
        <p:spPr>
          <a:xfrm>
            <a:off x="986848" y="4499828"/>
            <a:ext cx="7545592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SUM</a:t>
            </a:r>
            <a:endParaRPr lang="da-DK" b="1" dirty="0"/>
          </a:p>
        </p:txBody>
      </p:sp>
      <p:sp>
        <p:nvSpPr>
          <p:cNvPr id="7" name="Tekstboks 6"/>
          <p:cNvSpPr txBox="1"/>
          <p:nvPr/>
        </p:nvSpPr>
        <p:spPr>
          <a:xfrm>
            <a:off x="2051720" y="5363924"/>
            <a:ext cx="524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Konklusion: -2,47&lt; 0 </a:t>
            </a:r>
            <a:r>
              <a:rPr lang="da-DK" dirty="0" smtClean="0">
                <a:sym typeface="Wingdings" pitchFamily="2" charset="2"/>
              </a:rPr>
              <a:t> Projektet er IKKE en god ide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531628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a-DK" dirty="0" smtClean="0"/>
              <a:t>Gruppeopgave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da-DK" dirty="0" smtClean="0"/>
              <a:t>Beregn nutidsværdien i Det Digitale Sygehus under antagelse af en rente (WACC*) på 6%</a:t>
            </a:r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1800" dirty="0" smtClean="0"/>
              <a:t>* </a:t>
            </a:r>
            <a:r>
              <a:rPr lang="en-US" sz="1800" dirty="0" smtClean="0"/>
              <a:t>WACC: Weighted Average Cost </a:t>
            </a:r>
            <a:r>
              <a:rPr lang="en-US" sz="1800" dirty="0"/>
              <a:t>of </a:t>
            </a:r>
            <a:r>
              <a:rPr lang="en-US" sz="1800" dirty="0" smtClean="0"/>
              <a:t>Capital = den </a:t>
            </a:r>
            <a:r>
              <a:rPr lang="en-US" sz="1800" dirty="0" err="1" smtClean="0"/>
              <a:t>rente</a:t>
            </a:r>
            <a:r>
              <a:rPr lang="en-US" sz="1800" dirty="0" smtClean="0"/>
              <a:t> </a:t>
            </a:r>
            <a:r>
              <a:rPr lang="en-US" sz="1800" dirty="0" err="1" smtClean="0"/>
              <a:t>projektet</a:t>
            </a:r>
            <a:r>
              <a:rPr lang="en-US" sz="1800" dirty="0" smtClean="0"/>
              <a:t> </a:t>
            </a:r>
            <a:r>
              <a:rPr lang="en-US" sz="1800" dirty="0" err="1" smtClean="0"/>
              <a:t>skal</a:t>
            </a:r>
            <a:r>
              <a:rPr lang="en-US" sz="1800" dirty="0" smtClean="0"/>
              <a:t> </a:t>
            </a:r>
            <a:r>
              <a:rPr lang="en-US" sz="1800" dirty="0" err="1" smtClean="0"/>
              <a:t>oppebære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</a:t>
            </a:r>
            <a:r>
              <a:rPr lang="en-US" sz="1800" dirty="0" err="1" smtClean="0"/>
              <a:t>det</a:t>
            </a:r>
            <a:r>
              <a:rPr lang="en-US" sz="1800" dirty="0" smtClean="0"/>
              <a:t> </a:t>
            </a:r>
            <a:r>
              <a:rPr lang="en-US" sz="1800" dirty="0" err="1" smtClean="0"/>
              <a:t>er</a:t>
            </a:r>
            <a:r>
              <a:rPr lang="en-US" sz="1800" dirty="0" smtClean="0"/>
              <a:t> et term </a:t>
            </a:r>
            <a:r>
              <a:rPr lang="en-US" sz="1800" dirty="0" err="1" smtClean="0"/>
              <a:t>fra</a:t>
            </a:r>
            <a:r>
              <a:rPr lang="en-US" sz="1800" dirty="0" smtClean="0"/>
              <a:t> </a:t>
            </a:r>
            <a:r>
              <a:rPr lang="en-US" sz="1800" dirty="0" err="1" smtClean="0"/>
              <a:t>klassisk</a:t>
            </a:r>
            <a:r>
              <a:rPr lang="en-US" sz="1800" dirty="0" smtClean="0"/>
              <a:t> </a:t>
            </a:r>
            <a:r>
              <a:rPr lang="en-US" sz="1800" dirty="0" err="1" smtClean="0"/>
              <a:t>finansieringsteori</a:t>
            </a:r>
            <a:r>
              <a:rPr lang="en-US" sz="1800" dirty="0" smtClean="0"/>
              <a:t>)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xmlns="" val="6052234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a-DK" dirty="0" smtClean="0"/>
              <a:t>Gruppeopgave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da-DK" dirty="0" smtClean="0"/>
              <a:t>Løs opgaven om Lagerhotel A/S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318027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Opgaver til i morgen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a-DK" dirty="0" smtClean="0"/>
              <a:t>Læs det udleverede materiale</a:t>
            </a:r>
          </a:p>
        </p:txBody>
      </p:sp>
    </p:spTree>
    <p:extLst>
      <p:ext uri="{BB962C8B-B14F-4D97-AF65-F5344CB8AC3E}">
        <p14:creationId xmlns:p14="http://schemas.microsoft.com/office/powerpoint/2010/main" xmlns="" val="9327421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rundet rektangulær billedforklaring 14"/>
          <p:cNvSpPr/>
          <p:nvPr/>
        </p:nvSpPr>
        <p:spPr>
          <a:xfrm>
            <a:off x="6858016" y="285728"/>
            <a:ext cx="2214578" cy="714380"/>
          </a:xfrm>
          <a:prstGeom prst="wedgeRoundRectCallout">
            <a:avLst>
              <a:gd name="adj1" fmla="val 36259"/>
              <a:gd name="adj2" fmla="val 36006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har vi lavet?</a:t>
            </a:r>
          </a:p>
          <a:p>
            <a:pPr algn="ctr"/>
            <a:r>
              <a:rPr lang="da-DK" dirty="0" smtClean="0"/>
              <a:t>(projektevaluering)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har vi lært?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628680" y="118905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14588" y="2172691"/>
            <a:ext cx="698486" cy="845162"/>
          </a:xfrm>
          <a:prstGeom prst="rect">
            <a:avLst/>
          </a:prstGeom>
          <a:noFill/>
        </p:spPr>
      </p:pic>
      <p:pic>
        <p:nvPicPr>
          <p:cNvPr id="6" name="Picture 3" descr="C:\Documents and Settings\a70097\Local Settings\Temporary Internet Files\Content.IE5\MXD2N69O\MCj028090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43414" y="2160597"/>
            <a:ext cx="698486" cy="845162"/>
          </a:xfrm>
          <a:prstGeom prst="rect">
            <a:avLst/>
          </a:prstGeom>
          <a:noFill/>
        </p:spPr>
      </p:pic>
      <p:sp>
        <p:nvSpPr>
          <p:cNvPr id="7" name="Afrundet rektangulær billedforklaring 6"/>
          <p:cNvSpPr/>
          <p:nvPr/>
        </p:nvSpPr>
        <p:spPr>
          <a:xfrm>
            <a:off x="357158" y="1500174"/>
            <a:ext cx="1857388" cy="857256"/>
          </a:xfrm>
          <a:prstGeom prst="wedgeRoundRectCallout">
            <a:avLst>
              <a:gd name="adj1" fmla="val -4320"/>
              <a:gd name="adj2" fmla="val 9965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Hvornår har vi et projekt?</a:t>
            </a:r>
            <a:br>
              <a:rPr lang="da-DK" dirty="0" smtClean="0"/>
            </a:br>
            <a:r>
              <a:rPr lang="da-DK" dirty="0" smtClean="0"/>
              <a:t>(projektgeografi)</a:t>
            </a:r>
            <a:endParaRPr lang="da-DK" dirty="0"/>
          </a:p>
        </p:txBody>
      </p:sp>
      <p:sp>
        <p:nvSpPr>
          <p:cNvPr id="8" name="Afrundet rektangulær billedforklaring 7"/>
          <p:cNvSpPr/>
          <p:nvPr/>
        </p:nvSpPr>
        <p:spPr>
          <a:xfrm>
            <a:off x="5857884" y="1357298"/>
            <a:ext cx="2214578" cy="714380"/>
          </a:xfrm>
          <a:prstGeom prst="wedgeRoundRectCallout">
            <a:avLst>
              <a:gd name="adj1" fmla="val -5743"/>
              <a:gd name="adj2" fmla="val 17247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skal vi levere?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produktmål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9" name="Afrundet rektangulær billedforklaring 8"/>
          <p:cNvSpPr/>
          <p:nvPr/>
        </p:nvSpPr>
        <p:spPr>
          <a:xfrm>
            <a:off x="1357290" y="4429132"/>
            <a:ext cx="4357718" cy="571504"/>
          </a:xfrm>
          <a:prstGeom prst="wedgeRoundRectCallout">
            <a:avLst>
              <a:gd name="adj1" fmla="val -15755"/>
              <a:gd name="adj2" fmla="val -10816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Hvem skal være med og hvordan?</a:t>
            </a:r>
            <a:br>
              <a:rPr lang="da-DK" dirty="0" smtClean="0"/>
            </a:br>
            <a:r>
              <a:rPr lang="da-DK" dirty="0" smtClean="0"/>
              <a:t>(projektorganisering og underleverandører)</a:t>
            </a:r>
            <a:endParaRPr lang="da-DK" dirty="0"/>
          </a:p>
        </p:txBody>
      </p:sp>
      <p:sp>
        <p:nvSpPr>
          <p:cNvPr id="10" name="Afrundet rektangulær billedforklaring 9"/>
          <p:cNvSpPr/>
          <p:nvPr/>
        </p:nvSpPr>
        <p:spPr>
          <a:xfrm>
            <a:off x="2357422" y="642918"/>
            <a:ext cx="2357454" cy="642942"/>
          </a:xfrm>
          <a:prstGeom prst="wedgeRoundRectCallout">
            <a:avLst>
              <a:gd name="adj1" fmla="val -32562"/>
              <a:gd name="adj2" fmla="val 1744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Er det en god idé?</a:t>
            </a:r>
          </a:p>
          <a:p>
            <a:pPr algn="ctr"/>
            <a:r>
              <a:rPr lang="da-DK" dirty="0" smtClean="0"/>
              <a:t>(CBA/BC)</a:t>
            </a:r>
            <a:endParaRPr lang="da-DK" dirty="0"/>
          </a:p>
        </p:txBody>
      </p:sp>
      <p:sp>
        <p:nvSpPr>
          <p:cNvPr id="11" name="Afrundet rektangulær billedforklaring 10"/>
          <p:cNvSpPr/>
          <p:nvPr/>
        </p:nvSpPr>
        <p:spPr>
          <a:xfrm>
            <a:off x="5929322" y="5857892"/>
            <a:ext cx="2857520" cy="571504"/>
          </a:xfrm>
          <a:prstGeom prst="wedgeRoundRectCallout">
            <a:avLst>
              <a:gd name="adj1" fmla="val 51208"/>
              <a:gd name="adj2" fmla="val -44986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Hvad medfører projektet?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nyttemål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3" name="Afrundet rektangulær billedforklaring 12"/>
          <p:cNvSpPr/>
          <p:nvPr/>
        </p:nvSpPr>
        <p:spPr>
          <a:xfrm>
            <a:off x="142844" y="5500702"/>
            <a:ext cx="2857520" cy="571504"/>
          </a:xfrm>
          <a:prstGeom prst="wedgeRoundRectCallout">
            <a:avLst>
              <a:gd name="adj1" fmla="val -19963"/>
              <a:gd name="adj2" fmla="val -32572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Hvorfor har vi projektet?</a:t>
            </a:r>
            <a:br>
              <a:rPr lang="da-DK" dirty="0" smtClean="0"/>
            </a:br>
            <a:r>
              <a:rPr lang="da-DK" dirty="0" smtClean="0"/>
              <a:t>(</a:t>
            </a:r>
            <a:r>
              <a:rPr lang="da-DK" dirty="0" err="1" smtClean="0"/>
              <a:t>nyttemål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4" name="Afrundet rektangel 13"/>
          <p:cNvSpPr/>
          <p:nvPr/>
        </p:nvSpPr>
        <p:spPr>
          <a:xfrm>
            <a:off x="500034" y="2928934"/>
            <a:ext cx="8358246" cy="1071570"/>
          </a:xfrm>
          <a:prstGeom prst="roundRect">
            <a:avLst/>
          </a:prstGeom>
          <a:solidFill>
            <a:srgbClr val="C0504D">
              <a:alpha val="60000"/>
            </a:srgb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98525">
              <a:tabLst>
                <a:tab pos="3594100" algn="l"/>
              </a:tabLst>
            </a:pPr>
            <a:r>
              <a:rPr lang="da-DK" dirty="0" smtClean="0"/>
              <a:t>Projektledelse			Interessentanalyse</a:t>
            </a:r>
          </a:p>
          <a:p>
            <a:pPr marL="898525">
              <a:tabLst>
                <a:tab pos="3594100" algn="l"/>
              </a:tabLst>
            </a:pPr>
            <a:r>
              <a:rPr lang="da-DK" dirty="0" smtClean="0"/>
              <a:t>Gruppearbejde			Målsætning</a:t>
            </a:r>
          </a:p>
          <a:p>
            <a:pPr marL="898525">
              <a:tabLst>
                <a:tab pos="3594100" algn="l"/>
              </a:tabLst>
            </a:pPr>
            <a:r>
              <a:rPr lang="da-DK" dirty="0" smtClean="0"/>
              <a:t>Projekttyper			</a:t>
            </a:r>
          </a:p>
        </p:txBody>
      </p:sp>
    </p:spTree>
    <p:extLst>
      <p:ext uri="{BB962C8B-B14F-4D97-AF65-F5344CB8AC3E}">
        <p14:creationId xmlns:p14="http://schemas.microsoft.com/office/powerpoint/2010/main" xmlns="" val="2167500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AFB14F-8DB8-4125-86AE-3A1B20300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DAFB14F-8DB8-4125-86AE-3A1B20300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22FD89-7AAA-42CA-A819-09688CBBF0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E822FD89-7AAA-42CA-A819-09688CBBF0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9417C3-A64B-4C61-B660-AB1293798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199417C3-A64B-4C61-B660-AB1293798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B033AE-970A-40CA-8110-CBE80A8CD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2FB033AE-970A-40CA-8110-CBE80A8CDA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Graphic spid="4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Tirsdag </a:t>
            </a:r>
            <a:r>
              <a:rPr lang="da-DK" baseline="0" dirty="0" smtClean="0"/>
              <a:t>evaluering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Hvad skal fastholdes?</a:t>
            </a:r>
          </a:p>
          <a:p>
            <a:endParaRPr lang="da-DK" dirty="0"/>
          </a:p>
          <a:p>
            <a:r>
              <a:rPr lang="da-DK" dirty="0" smtClean="0"/>
              <a:t>Hvad skal der være mere af?</a:t>
            </a:r>
          </a:p>
          <a:p>
            <a:endParaRPr lang="da-DK" dirty="0"/>
          </a:p>
          <a:p>
            <a:r>
              <a:rPr lang="da-DK" dirty="0" smtClean="0"/>
              <a:t>Hvad skal der være mindre af?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38815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Projektledelse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Person med ansvar for at sikre en leverance (</a:t>
            </a:r>
            <a:r>
              <a:rPr lang="da-DK" dirty="0" err="1" smtClean="0"/>
              <a:t>produktmål</a:t>
            </a:r>
            <a:r>
              <a:rPr lang="da-DK" dirty="0" smtClean="0"/>
              <a:t>) ved hjælp af andre personer</a:t>
            </a:r>
          </a:p>
          <a:p>
            <a:r>
              <a:rPr lang="da-DK" dirty="0" smtClean="0"/>
              <a:t>Projektdeltagere går typisk på tværs af faggrænser</a:t>
            </a:r>
          </a:p>
          <a:p>
            <a:r>
              <a:rPr lang="da-DK" dirty="0" smtClean="0"/>
              <a:t>Typisk </a:t>
            </a:r>
            <a:r>
              <a:rPr lang="da-DK" u="sng" dirty="0" smtClean="0"/>
              <a:t>ikke</a:t>
            </a:r>
            <a:r>
              <a:rPr lang="da-DK" dirty="0" smtClean="0"/>
              <a:t> personaleledelse</a:t>
            </a:r>
          </a:p>
          <a:p>
            <a:r>
              <a:rPr lang="da-DK" dirty="0" smtClean="0"/>
              <a:t>Helst tilknytning til projektet i dets levetid</a:t>
            </a:r>
          </a:p>
          <a:p>
            <a:pPr lvl="1"/>
            <a:r>
              <a:rPr lang="da-DK" dirty="0" smtClean="0"/>
              <a:t>Men brugen af ”specialister” bruges</a:t>
            </a:r>
          </a:p>
          <a:p>
            <a:r>
              <a:rPr lang="da-DK" dirty="0" smtClean="0"/>
              <a:t>Ledelse af en midlertidig gruppe</a:t>
            </a:r>
          </a:p>
          <a:p>
            <a:r>
              <a:rPr lang="da-DK" dirty="0" smtClean="0"/>
              <a:t>Projektets indpisker og udenrigsminister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49038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Dialog – 5 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85000" lnSpcReduction="20000"/>
          </a:bodyPr>
          <a:lstStyle/>
          <a:p>
            <a:r>
              <a:rPr lang="da-DK" dirty="0" smtClean="0"/>
              <a:t>Skal en projektleder være kompetent inden for det faglige domæne, der arbejdes på?</a:t>
            </a:r>
          </a:p>
          <a:p>
            <a:pPr lvl="1"/>
            <a:r>
              <a:rPr lang="da-DK" dirty="0" smtClean="0"/>
              <a:t>Hvis ja, er det nok kun at være fagligt kompetent?</a:t>
            </a:r>
          </a:p>
          <a:p>
            <a:endParaRPr lang="da-DK" dirty="0" smtClean="0"/>
          </a:p>
          <a:p>
            <a:r>
              <a:rPr lang="da-DK" dirty="0" smtClean="0"/>
              <a:t>Skal en projektleder være fuldtidsallokeret?</a:t>
            </a:r>
          </a:p>
          <a:p>
            <a:endParaRPr lang="da-DK" dirty="0" smtClean="0"/>
          </a:p>
          <a:p>
            <a:r>
              <a:rPr lang="da-DK" dirty="0" smtClean="0"/>
              <a:t>Kan en projektleder samtidig være linjeleder?</a:t>
            </a:r>
          </a:p>
          <a:p>
            <a:endParaRPr lang="da-DK" dirty="0" smtClean="0"/>
          </a:p>
          <a:p>
            <a:r>
              <a:rPr lang="da-DK" dirty="0" smtClean="0"/>
              <a:t>Hvad er sværest – linjeledelse eller projektledelse?</a:t>
            </a:r>
          </a:p>
          <a:p>
            <a:endParaRPr lang="da-DK" dirty="0" smtClean="0"/>
          </a:p>
          <a:p>
            <a:r>
              <a:rPr lang="da-DK" dirty="0" smtClean="0"/>
              <a:t>Kan projektledelse læres?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779290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642910" y="1285860"/>
            <a:ext cx="7715304" cy="521497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Projektledelse – Mikkelsen &amp; Riis</a:t>
            </a:r>
            <a:endParaRPr lang="da-DK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331" y="1428736"/>
            <a:ext cx="7454007" cy="4786346"/>
          </a:xfrm>
          <a:prstGeom prst="rect">
            <a:avLst/>
          </a:prstGeom>
          <a:noFill/>
          <a:ln w="88900" cap="sq">
            <a:solidFill>
              <a:srgbClr val="FFFFFF"/>
            </a:solidFill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xmlns="" val="41636767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Projekttrekanten</a:t>
            </a:r>
            <a:endParaRPr lang="da-DK" dirty="0"/>
          </a:p>
        </p:txBody>
      </p:sp>
      <p:grpSp>
        <p:nvGrpSpPr>
          <p:cNvPr id="3" name="Gruppe 11"/>
          <p:cNvGrpSpPr/>
          <p:nvPr/>
        </p:nvGrpSpPr>
        <p:grpSpPr>
          <a:xfrm>
            <a:off x="4059775" y="928670"/>
            <a:ext cx="5441447" cy="4769737"/>
            <a:chOff x="3643306" y="1445345"/>
            <a:chExt cx="5441447" cy="4769737"/>
          </a:xfrm>
          <a:scene3d>
            <a:camera prst="perspectiveContrastingLeftFacing"/>
            <a:lightRig rig="threePt" dir="t"/>
          </a:scene3d>
        </p:grpSpPr>
        <p:grpSp>
          <p:nvGrpSpPr>
            <p:cNvPr id="4" name="Gruppe 3"/>
            <p:cNvGrpSpPr/>
            <p:nvPr/>
          </p:nvGrpSpPr>
          <p:grpSpPr>
            <a:xfrm>
              <a:off x="3643306" y="1445345"/>
              <a:ext cx="5441447" cy="4769737"/>
              <a:chOff x="4357686" y="3643314"/>
              <a:chExt cx="3214710" cy="2771302"/>
            </a:xfrm>
            <a:effectLst>
              <a:glow rad="63500">
                <a:schemeClr val="accent2">
                  <a:satMod val="175000"/>
                  <a:alpha val="40000"/>
                </a:schemeClr>
              </a:glow>
              <a:reflection blurRad="6350" stA="52000" endA="300" endPos="35000" dir="5400000" sy="-100000" algn="bl" rotWithShape="0"/>
            </a:effectLst>
          </p:grpSpPr>
          <p:sp>
            <p:nvSpPr>
              <p:cNvPr id="5" name="Ligebenet trekant 4"/>
              <p:cNvSpPr/>
              <p:nvPr/>
            </p:nvSpPr>
            <p:spPr>
              <a:xfrm>
                <a:off x="4357686" y="3643314"/>
                <a:ext cx="3214710" cy="2771302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6" name="Tekstboks 5"/>
              <p:cNvSpPr txBox="1"/>
              <p:nvPr/>
            </p:nvSpPr>
            <p:spPr>
              <a:xfrm>
                <a:off x="4431407" y="6143557"/>
                <a:ext cx="1952085" cy="232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000" b="1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accent1">
                        <a:tint val="3000"/>
                        <a:alpha val="95000"/>
                      </a:scheme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</a:rPr>
                  <a:t>Kvalitet</a:t>
                </a:r>
                <a:endParaRPr lang="da-DK" sz="20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accent1">
                      <a:tint val="3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</a:endParaRPr>
              </a:p>
            </p:txBody>
          </p:sp>
          <p:sp>
            <p:nvSpPr>
              <p:cNvPr id="7" name="Tekstboks 6"/>
              <p:cNvSpPr txBox="1"/>
              <p:nvPr/>
            </p:nvSpPr>
            <p:spPr>
              <a:xfrm>
                <a:off x="6214675" y="6143557"/>
                <a:ext cx="1249334" cy="232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a-DK" sz="2000" b="1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accent1">
                        <a:tint val="3000"/>
                        <a:alpha val="95000"/>
                      </a:scheme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</a:rPr>
                  <a:t>Resurser</a:t>
                </a:r>
              </a:p>
            </p:txBody>
          </p:sp>
          <p:sp>
            <p:nvSpPr>
              <p:cNvPr id="8" name="Tekstboks 7"/>
              <p:cNvSpPr txBox="1"/>
              <p:nvPr/>
            </p:nvSpPr>
            <p:spPr>
              <a:xfrm>
                <a:off x="5206636" y="3801839"/>
                <a:ext cx="1500199" cy="232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sz="2000" b="1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accent1">
                        <a:tint val="3000"/>
                        <a:alpha val="95000"/>
                      </a:scheme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</a:rPr>
                  <a:t>Tid</a:t>
                </a:r>
              </a:p>
            </p:txBody>
          </p:sp>
        </p:grpSp>
        <p:sp>
          <p:nvSpPr>
            <p:cNvPr id="9" name="Højre-venstrepil 8"/>
            <p:cNvSpPr/>
            <p:nvPr/>
          </p:nvSpPr>
          <p:spPr>
            <a:xfrm>
              <a:off x="4857752" y="5786454"/>
              <a:ext cx="2928958" cy="357190"/>
            </a:xfrm>
            <a:prstGeom prst="leftRightArrow">
              <a:avLst>
                <a:gd name="adj1" fmla="val 53333"/>
                <a:gd name="adj2" fmla="val 5000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" name="Højre-venstrepil 9"/>
            <p:cNvSpPr/>
            <p:nvPr/>
          </p:nvSpPr>
          <p:spPr>
            <a:xfrm rot="3556213">
              <a:off x="5473395" y="3811124"/>
              <a:ext cx="3971358" cy="372595"/>
            </a:xfrm>
            <a:prstGeom prst="leftRightArrow">
              <a:avLst>
                <a:gd name="adj1" fmla="val 53333"/>
                <a:gd name="adj2" fmla="val 5000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-venstrepil 10"/>
            <p:cNvSpPr/>
            <p:nvPr/>
          </p:nvSpPr>
          <p:spPr>
            <a:xfrm rot="17975369">
              <a:off x="3300188" y="3830316"/>
              <a:ext cx="3971358" cy="372595"/>
            </a:xfrm>
            <a:prstGeom prst="leftRightArrow">
              <a:avLst>
                <a:gd name="adj1" fmla="val 53333"/>
                <a:gd name="adj2" fmla="val 50000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3" name="Pladsholder til indhold 1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525963"/>
          </a:xfrm>
        </p:spPr>
        <p:txBody>
          <a:bodyPr>
            <a:normAutofit/>
          </a:bodyPr>
          <a:lstStyle/>
          <a:p>
            <a:r>
              <a:rPr lang="da-DK" dirty="0" smtClean="0"/>
              <a:t>Husk konstant fokus på</a:t>
            </a:r>
          </a:p>
          <a:p>
            <a:pPr lvl="1"/>
            <a:r>
              <a:rPr lang="da-DK" dirty="0" smtClean="0"/>
              <a:t>risiko</a:t>
            </a:r>
          </a:p>
          <a:p>
            <a:pPr lvl="1"/>
            <a:r>
              <a:rPr lang="da-DK" dirty="0" err="1" smtClean="0"/>
              <a:t>nyttemål</a:t>
            </a:r>
            <a:endParaRPr lang="da-DK" dirty="0" smtClean="0"/>
          </a:p>
          <a:p>
            <a:pPr lvl="1"/>
            <a:r>
              <a:rPr lang="da-DK" dirty="0" smtClean="0"/>
              <a:t>interessenter</a:t>
            </a:r>
          </a:p>
        </p:txBody>
      </p:sp>
    </p:spTree>
    <p:extLst>
      <p:ext uri="{BB962C8B-B14F-4D97-AF65-F5344CB8AC3E}">
        <p14:creationId xmlns:p14="http://schemas.microsoft.com/office/powerpoint/2010/main" xmlns="" val="3393958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Projektledelse – simpelt sagt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 smtClean="0"/>
          </a:p>
          <a:p>
            <a:pPr algn="ctr">
              <a:buNone/>
            </a:pPr>
            <a:endParaRPr lang="da-DK" i="1" dirty="0" smtClean="0"/>
          </a:p>
          <a:p>
            <a:pPr algn="ctr">
              <a:buNone/>
            </a:pPr>
            <a:r>
              <a:rPr lang="da-DK" i="1" dirty="0" smtClean="0"/>
              <a:t>Projektledelse er den nødvendige indsats for at sikre indfrielsen af et projekts </a:t>
            </a:r>
            <a:r>
              <a:rPr lang="da-DK" i="1" dirty="0" err="1" smtClean="0"/>
              <a:t>produktmål</a:t>
            </a:r>
            <a:endParaRPr lang="da-DK" i="1" dirty="0" smtClean="0"/>
          </a:p>
          <a:p>
            <a:pPr algn="ctr">
              <a:buNone/>
            </a:pPr>
            <a:endParaRPr lang="da-DK" i="1" dirty="0" smtClean="0"/>
          </a:p>
          <a:p>
            <a:pPr algn="ctr">
              <a:buNone/>
            </a:pPr>
            <a:r>
              <a:rPr lang="da-DK" i="1" dirty="0" smtClean="0"/>
              <a:t>Struktureret Sund Fornuft</a:t>
            </a: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xmlns="" val="8878346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TmOQyfhkS1Lm18UADBW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Ptumh5rE.sDHtygbuxz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qeydGZB0qRphcdtpBoL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39b54aTUKRrMLmu.6D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TmOQyfhkS1Lm18UADBW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1fKaeZF0KtfMajgQzY0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F2YGC9PkmeIdoyQa6FP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BFN1v0XkW_Sf7fHjVAS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bejhCWTkavpmqi5IuAZ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ztIivdG0er9rL.T84wF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yKkMZpS0eQZd8AJTGM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1fKaeZF0KtfMajgQzY0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c180o8dEO.WtXfQylQ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jqPi.GmtkuHSdnDzHVNT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Ptumh5rE.sDHtygbuxz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qeydGZB0qRphcdtpBoL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39b54aTUKRrMLmu.6D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iv2Uu_NEyztopMtfNgC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PHn1gSAk69LDAKvsJm2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CQklfi30kKUyTsi8nrfz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1O.EIoH1kmNwAi4u8ISz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4kNSEYaE2HvU7c2N4mR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F2YGC9PkmeIdoyQa6FP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VhS8zvqUKX0N5pImjEQ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DU7778mWkmF2cSGjZp_r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0nUUWktFUmO_YN4xOF4c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M3smQx6EC37xpCtIJlQ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u6r8grIzkGTTbh6GszHo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zL4TAQlEEGRCNWrRWJfx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LKXj0YtUKfImJMHE3Ge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6uNUwCVUGY0sE8ES8rT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loPcNOLU2lgR8y5xliC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t7.aawj_0CxAOZQ7jaK5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BFN1v0XkW_Sf7fHjVAS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r4i3SHMU6zT46U59mF9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_yehzLBkuXDJLcGCp1a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K.iJvQxJ0OrwhPuPCkYm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TFwNdXwbUe6TVpKQANyz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vSo82qPvkeSdyGXuz0Mj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psJ7Y0ga0GCXICaUk_ex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jDUa6l1Ui3IfIFP8KLv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.jUOE9p00uIUxpzPJYN8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gXmXv7YUGmy76JsgOAe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twNmZ2eUyxG77dfXdD2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bejhCWTkavpmqi5IuAZ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5_KSA2gP06OVUWTlSLNt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wI4DwGNEu1qwcTDJVMz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N5h4Fni0OvLJDkx7elB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KiCQujO0Ce9pbkX_Zxw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aZXpSxD0CM28sF7f34E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3.BnGXlMEeM6Y9Vcu78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ztIivdG0er9rL.T84w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yKkMZpS0eQZd8AJTGMA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c180o8dEO.WtXfQylQj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jqPi.GmtkuHSdnDzHVNTQ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1609</Words>
  <Application>Microsoft Office PowerPoint</Application>
  <PresentationFormat>Skærmshow (4:3)</PresentationFormat>
  <Paragraphs>577</Paragraphs>
  <Slides>45</Slides>
  <Notes>45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45</vt:i4>
      </vt:variant>
    </vt:vector>
  </HeadingPairs>
  <TitlesOfParts>
    <vt:vector size="47" baseType="lpstr">
      <vt:lpstr>Kontortema</vt:lpstr>
      <vt:lpstr>Diagram</vt:lpstr>
      <vt:lpstr>Projektledelse og -arbejde</vt:lpstr>
      <vt:lpstr>Læring fra i går</vt:lpstr>
      <vt:lpstr>Hvad har vi lært?</vt:lpstr>
      <vt:lpstr>Hvad er projektledelse?</vt:lpstr>
      <vt:lpstr>Projektledelse</vt:lpstr>
      <vt:lpstr>Dialog – 5 spørgsmål</vt:lpstr>
      <vt:lpstr>Projektledelse – Mikkelsen &amp; Riis</vt:lpstr>
      <vt:lpstr>Projekttrekanten</vt:lpstr>
      <vt:lpstr>Projektledelse – simpelt sagt</vt:lpstr>
      <vt:lpstr>Har I oplevet projektledelse i virkeligheden?</vt:lpstr>
      <vt:lpstr>Samarbejdsform / arbejdsformer</vt:lpstr>
      <vt:lpstr>Arbejdsindsats ved opgaveløsning</vt:lpstr>
      <vt:lpstr>Projektgruppens ”kultur”</vt:lpstr>
      <vt:lpstr>Faldgrupper</vt:lpstr>
      <vt:lpstr>En gruppe har en livscycklus</vt:lpstr>
      <vt:lpstr>Gruppeopgave</vt:lpstr>
      <vt:lpstr>Projektplanlægning - intro</vt:lpstr>
      <vt:lpstr>Hvorfor projektplanlægning?</vt:lpstr>
      <vt:lpstr>Hvorfor projektplanlægning</vt:lpstr>
      <vt:lpstr>Projektplanlægningens paradoks</vt:lpstr>
      <vt:lpstr>Projektplanlægningens paradoks II</vt:lpstr>
      <vt:lpstr>Klassisk fire faset model</vt:lpstr>
      <vt:lpstr>Overgangen fra en fase til en anden</vt:lpstr>
      <vt:lpstr>Eksempel</vt:lpstr>
      <vt:lpstr>Eksempel (fortsat)</vt:lpstr>
      <vt:lpstr>Økonomisk perspektiv (typisk)</vt:lpstr>
      <vt:lpstr>Opgørelse af betalingsstrømme</vt:lpstr>
      <vt:lpstr>Styr på begreberne</vt:lpstr>
      <vt:lpstr>Gruppeopgave</vt:lpstr>
      <vt:lpstr>Er benzinprisen steget de sidste 40 år?</vt:lpstr>
      <vt:lpstr>Er benzinprisen steget de sidste 40 år?</vt:lpstr>
      <vt:lpstr>Vil du have én krone nu eller senere?</vt:lpstr>
      <vt:lpstr>Periodisering af pengestrømmene er afgørende for profitabiliteten!</vt:lpstr>
      <vt:lpstr>Klassisk formel til tilbagediskontering er god at kende…</vt:lpstr>
      <vt:lpstr>… men denne er bedre at bruge i Excel</vt:lpstr>
      <vt:lpstr>EKSEMPEL</vt:lpstr>
      <vt:lpstr>Vi beregner årlig netto betalingsstrøm</vt:lpstr>
      <vt:lpstr>Måske er det en god idé?</vt:lpstr>
      <vt:lpstr>Vi skal huske tidsperspektivet</vt:lpstr>
      <vt:lpstr>Nu kan vi lave en sum</vt:lpstr>
      <vt:lpstr>Gruppeopgave</vt:lpstr>
      <vt:lpstr>Gruppeopgave</vt:lpstr>
      <vt:lpstr>Opgaver til i morgen</vt:lpstr>
      <vt:lpstr>Hvad har vi lært?</vt:lpstr>
      <vt:lpstr>Tirsdag evaluering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2013-12-03T13:16:03Z</dcterms:created>
  <dcterms:modified xsi:type="dcterms:W3CDTF">2013-12-03T13:16:27Z</dcterms:modified>
</cp:coreProperties>
</file>