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6" r:id="rId2"/>
    <p:sldId id="378" r:id="rId3"/>
    <p:sldId id="383" r:id="rId4"/>
    <p:sldId id="384" r:id="rId5"/>
    <p:sldId id="513" r:id="rId6"/>
    <p:sldId id="385" r:id="rId7"/>
    <p:sldId id="390" r:id="rId8"/>
    <p:sldId id="391" r:id="rId9"/>
  </p:sldIdLst>
  <p:sldSz cx="9144000" cy="6858000" type="screen4x3"/>
  <p:notesSz cx="6797675" cy="99822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25E5076-3810-47DD-B79F-674D7AD40C01}" styleName="Mørkt layout 1 - Markerin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90" autoAdjust="0"/>
    <p:restoredTop sz="80220" autoAdjust="0"/>
  </p:normalViewPr>
  <p:slideViewPr>
    <p:cSldViewPr>
      <p:cViewPr varScale="1">
        <p:scale>
          <a:sx n="55" d="100"/>
          <a:sy n="55" d="100"/>
        </p:scale>
        <p:origin x="-6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/>
          <a:lstStyle>
            <a:lvl1pPr algn="r">
              <a:defRPr sz="1300"/>
            </a:lvl1pPr>
          </a:lstStyle>
          <a:p>
            <a:fld id="{B5C00AB8-11AF-4584-A8AF-95028960AB02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81359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81359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 anchor="b"/>
          <a:lstStyle>
            <a:lvl1pPr algn="r">
              <a:defRPr sz="1300"/>
            </a:lvl1pPr>
          </a:lstStyle>
          <a:p>
            <a:fld id="{FCBC8150-3465-4DA0-93D5-1B80E77905F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616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/>
          <a:lstStyle>
            <a:lvl1pPr algn="r">
              <a:defRPr sz="1300"/>
            </a:lvl1pPr>
          </a:lstStyle>
          <a:p>
            <a:fld id="{905882A5-0560-4411-9CFB-8F6139939162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9300"/>
            <a:ext cx="4987925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8" tIns="46189" rIns="92378" bIns="4618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41545"/>
            <a:ext cx="5438140" cy="4491990"/>
          </a:xfrm>
          <a:prstGeom prst="rect">
            <a:avLst/>
          </a:prstGeom>
        </p:spPr>
        <p:txBody>
          <a:bodyPr vert="horz" lIns="92378" tIns="46189" rIns="92378" bIns="46189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81359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81359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 anchor="b"/>
          <a:lstStyle>
            <a:lvl1pPr algn="r">
              <a:defRPr sz="1300"/>
            </a:lvl1pPr>
          </a:lstStyle>
          <a:p>
            <a:fld id="{14339746-71CF-41B2-BBA5-9836DED2D82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647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28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0551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5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4282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7494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258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5876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846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0">
              <a:schemeClr val="bg1">
                <a:lumMod val="50000"/>
                <a:lumOff val="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3F06B-FF5A-40E4-8F3D-6534017B2BB3}" type="datetimeFigureOut">
              <a:rPr lang="da-DK" smtClean="0"/>
              <a:pPr/>
              <a:t>27-02-2013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Projektplanlægning</a:t>
            </a:r>
            <a:endParaRPr lang="da-DK" dirty="0"/>
          </a:p>
        </p:txBody>
      </p:sp>
      <p:grpSp>
        <p:nvGrpSpPr>
          <p:cNvPr id="3" name="Gruppe 11"/>
          <p:cNvGrpSpPr/>
          <p:nvPr/>
        </p:nvGrpSpPr>
        <p:grpSpPr>
          <a:xfrm>
            <a:off x="4286248" y="928670"/>
            <a:ext cx="5441447" cy="4769737"/>
            <a:chOff x="3643306" y="1445345"/>
            <a:chExt cx="5441447" cy="4769737"/>
          </a:xfrm>
          <a:scene3d>
            <a:camera prst="perspectiveContrastingLeftFacing"/>
            <a:lightRig rig="threePt" dir="t"/>
          </a:scene3d>
        </p:grpSpPr>
        <p:grpSp>
          <p:nvGrpSpPr>
            <p:cNvPr id="4" name="Gruppe 3"/>
            <p:cNvGrpSpPr/>
            <p:nvPr/>
          </p:nvGrpSpPr>
          <p:grpSpPr>
            <a:xfrm>
              <a:off x="3643306" y="1445345"/>
              <a:ext cx="5441447" cy="4769737"/>
              <a:chOff x="4357686" y="3643314"/>
              <a:chExt cx="3214710" cy="2771302"/>
            </a:xfrm>
            <a:effectLst>
              <a:glow rad="63500">
                <a:schemeClr val="accent2">
                  <a:satMod val="175000"/>
                  <a:alpha val="40000"/>
                </a:schemeClr>
              </a:glow>
              <a:reflection blurRad="6350" stA="52000" endA="300" endPos="35000" dir="5400000" sy="-100000" algn="bl" rotWithShape="0"/>
            </a:effectLst>
          </p:grpSpPr>
          <p:sp>
            <p:nvSpPr>
              <p:cNvPr id="5" name="Ligebenet trekant 4"/>
              <p:cNvSpPr/>
              <p:nvPr/>
            </p:nvSpPr>
            <p:spPr>
              <a:xfrm>
                <a:off x="4357686" y="3643314"/>
                <a:ext cx="3214710" cy="2771302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dirty="0" smtClean="0"/>
                  <a:t>Risiko</a:t>
                </a:r>
              </a:p>
              <a:p>
                <a:pPr algn="ctr"/>
                <a:r>
                  <a:rPr lang="da-DK" dirty="0" smtClean="0"/>
                  <a:t>Interessenter</a:t>
                </a:r>
              </a:p>
              <a:p>
                <a:pPr algn="ctr"/>
                <a:r>
                  <a:rPr lang="da-DK" dirty="0" err="1" smtClean="0"/>
                  <a:t>Nyttemål</a:t>
                </a:r>
                <a:endParaRPr lang="da-DK" dirty="0" smtClean="0"/>
              </a:p>
              <a:p>
                <a:pPr algn="ctr"/>
                <a:endParaRPr lang="da-DK" dirty="0" smtClean="0"/>
              </a:p>
              <a:p>
                <a:pPr algn="ctr"/>
                <a:endParaRPr lang="da-DK" dirty="0" smtClean="0"/>
              </a:p>
              <a:p>
                <a:pPr algn="ctr"/>
                <a:endParaRPr lang="da-DK" dirty="0" smtClean="0"/>
              </a:p>
            </p:txBody>
          </p:sp>
          <p:sp>
            <p:nvSpPr>
              <p:cNvPr id="6" name="Tekstboks 5"/>
              <p:cNvSpPr txBox="1"/>
              <p:nvPr/>
            </p:nvSpPr>
            <p:spPr>
              <a:xfrm>
                <a:off x="4431407" y="6143557"/>
                <a:ext cx="1952085" cy="232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b="1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accent1">
                        <a:tint val="3000"/>
                        <a:alpha val="95000"/>
                      </a:scheme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</a:rPr>
                  <a:t>Kvalitet</a:t>
                </a:r>
                <a:endParaRPr lang="da-DK" sz="2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</a:endParaRPr>
              </a:p>
            </p:txBody>
          </p:sp>
          <p:sp>
            <p:nvSpPr>
              <p:cNvPr id="7" name="Tekstboks 6"/>
              <p:cNvSpPr txBox="1"/>
              <p:nvPr/>
            </p:nvSpPr>
            <p:spPr>
              <a:xfrm>
                <a:off x="6214675" y="6143557"/>
                <a:ext cx="1249334" cy="232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a-DK" sz="2000" b="1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accent1">
                        <a:tint val="3000"/>
                        <a:alpha val="95000"/>
                      </a:scheme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</a:rPr>
                  <a:t>Resurser</a:t>
                </a:r>
              </a:p>
            </p:txBody>
          </p:sp>
          <p:sp>
            <p:nvSpPr>
              <p:cNvPr id="8" name="Tekstboks 7"/>
              <p:cNvSpPr txBox="1"/>
              <p:nvPr/>
            </p:nvSpPr>
            <p:spPr>
              <a:xfrm>
                <a:off x="5206636" y="3801839"/>
                <a:ext cx="1500199" cy="232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2000" b="1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accent1">
                        <a:tint val="3000"/>
                        <a:alpha val="95000"/>
                      </a:scheme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</a:rPr>
                  <a:t>Tid</a:t>
                </a:r>
              </a:p>
            </p:txBody>
          </p:sp>
        </p:grpSp>
        <p:sp>
          <p:nvSpPr>
            <p:cNvPr id="9" name="Højre-venstrepil 8"/>
            <p:cNvSpPr/>
            <p:nvPr/>
          </p:nvSpPr>
          <p:spPr>
            <a:xfrm>
              <a:off x="4857752" y="5786454"/>
              <a:ext cx="2928958" cy="357190"/>
            </a:xfrm>
            <a:prstGeom prst="leftRightArrow">
              <a:avLst>
                <a:gd name="adj1" fmla="val 53333"/>
                <a:gd name="adj2" fmla="val 5000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Højre-venstrepil 9"/>
            <p:cNvSpPr/>
            <p:nvPr/>
          </p:nvSpPr>
          <p:spPr>
            <a:xfrm rot="3556213">
              <a:off x="5473395" y="3811124"/>
              <a:ext cx="3971358" cy="372595"/>
            </a:xfrm>
            <a:prstGeom prst="leftRightArrow">
              <a:avLst>
                <a:gd name="adj1" fmla="val 53333"/>
                <a:gd name="adj2" fmla="val 5000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Højre-venstrepil 10"/>
            <p:cNvSpPr/>
            <p:nvPr/>
          </p:nvSpPr>
          <p:spPr>
            <a:xfrm rot="17975369">
              <a:off x="3300188" y="3830316"/>
              <a:ext cx="3971358" cy="372595"/>
            </a:xfrm>
            <a:prstGeom prst="leftRightArrow">
              <a:avLst>
                <a:gd name="adj1" fmla="val 53333"/>
                <a:gd name="adj2" fmla="val 5000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3" name="Pladsholder til indhold 1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525963"/>
          </a:xfrm>
        </p:spPr>
        <p:txBody>
          <a:bodyPr>
            <a:normAutofit/>
          </a:bodyPr>
          <a:lstStyle/>
          <a:p>
            <a:r>
              <a:rPr lang="da-DK" dirty="0" smtClean="0"/>
              <a:t>Målet (kvaliteten) er givet på forhånd</a:t>
            </a:r>
          </a:p>
          <a:p>
            <a:endParaRPr lang="da-DK" dirty="0" smtClean="0"/>
          </a:p>
          <a:p>
            <a:r>
              <a:rPr lang="da-DK" dirty="0" smtClean="0"/>
              <a:t>Nu skal det klarlægges</a:t>
            </a:r>
          </a:p>
          <a:p>
            <a:pPr lvl="1"/>
            <a:r>
              <a:rPr lang="da-DK" dirty="0" smtClean="0"/>
              <a:t>hvor lang tid</a:t>
            </a:r>
          </a:p>
          <a:p>
            <a:pPr lvl="1"/>
            <a:r>
              <a:rPr lang="da-DK" dirty="0" smtClean="0"/>
              <a:t>hvor mange resurser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Aktivitetsplanlægning II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a-DK" sz="2800" dirty="0" smtClean="0">
                <a:cs typeface="Times New Roman" pitchFamily="18" charset="0"/>
              </a:rPr>
              <a:t>Hver opgave/aktivitet beskrives ved en række data: </a:t>
            </a:r>
          </a:p>
          <a:p>
            <a:pPr lvl="1">
              <a:lnSpc>
                <a:spcPct val="90000"/>
              </a:lnSpc>
            </a:pPr>
            <a:r>
              <a:rPr lang="da-DK" sz="2400" dirty="0" smtClean="0"/>
              <a:t>Identifikation (betegnelse, nummer)</a:t>
            </a:r>
          </a:p>
          <a:p>
            <a:pPr lvl="1">
              <a:lnSpc>
                <a:spcPct val="90000"/>
              </a:lnSpc>
            </a:pPr>
            <a:r>
              <a:rPr lang="da-DK" sz="2400" dirty="0" smtClean="0">
                <a:solidFill>
                  <a:srgbClr val="FF0000"/>
                </a:solidFill>
              </a:rPr>
              <a:t>Beskrivelse (navn, indhold)</a:t>
            </a:r>
          </a:p>
          <a:p>
            <a:pPr lvl="1">
              <a:lnSpc>
                <a:spcPct val="90000"/>
              </a:lnSpc>
            </a:pPr>
            <a:r>
              <a:rPr lang="da-DK" sz="2400" dirty="0" smtClean="0"/>
              <a:t>Starttilstand, startgrundlag, </a:t>
            </a:r>
            <a:r>
              <a:rPr lang="da-DK" sz="2400" dirty="0" smtClean="0">
                <a:solidFill>
                  <a:srgbClr val="FF0000"/>
                </a:solidFill>
              </a:rPr>
              <a:t>forgængeraktivitet</a:t>
            </a:r>
          </a:p>
          <a:p>
            <a:pPr lvl="1">
              <a:lnSpc>
                <a:spcPct val="90000"/>
              </a:lnSpc>
            </a:pPr>
            <a:r>
              <a:rPr lang="da-DK" sz="2400" dirty="0" smtClean="0"/>
              <a:t>Sluttilstand, resultat, dokumentation, </a:t>
            </a:r>
            <a:r>
              <a:rPr lang="da-DK" sz="2400" dirty="0" smtClean="0">
                <a:solidFill>
                  <a:srgbClr val="FF0000"/>
                </a:solidFill>
              </a:rPr>
              <a:t>efterfølgende aktiviteter</a:t>
            </a:r>
          </a:p>
          <a:p>
            <a:pPr lvl="1">
              <a:lnSpc>
                <a:spcPct val="90000"/>
              </a:lnSpc>
            </a:pPr>
            <a:r>
              <a:rPr lang="da-DK" sz="2400" dirty="0" smtClean="0">
                <a:solidFill>
                  <a:srgbClr val="FF0000"/>
                </a:solidFill>
              </a:rPr>
              <a:t>Ansvarlig</a:t>
            </a:r>
            <a:r>
              <a:rPr lang="da-DK" sz="2400" dirty="0" smtClean="0"/>
              <a:t> person/instans for udførelse hhv. tilsyn og kontrol</a:t>
            </a:r>
          </a:p>
          <a:p>
            <a:pPr lvl="1">
              <a:lnSpc>
                <a:spcPct val="90000"/>
              </a:lnSpc>
            </a:pPr>
            <a:r>
              <a:rPr lang="da-DK" sz="2400" dirty="0" smtClean="0">
                <a:solidFill>
                  <a:srgbClr val="FF0000"/>
                </a:solidFill>
              </a:rPr>
              <a:t>Varighed/terminer</a:t>
            </a:r>
          </a:p>
          <a:p>
            <a:pPr lvl="1">
              <a:lnSpc>
                <a:spcPct val="90000"/>
              </a:lnSpc>
            </a:pPr>
            <a:r>
              <a:rPr lang="da-DK" sz="2400" dirty="0" smtClean="0"/>
              <a:t>Mængde arbejde, som skal udføres</a:t>
            </a:r>
          </a:p>
          <a:p>
            <a:pPr lvl="1">
              <a:lnSpc>
                <a:spcPct val="90000"/>
              </a:lnSpc>
            </a:pPr>
            <a:r>
              <a:rPr lang="da-DK" sz="2400" dirty="0" smtClean="0"/>
              <a:t>Ressourcekategorier og indsatsbehov per kategori</a:t>
            </a:r>
          </a:p>
          <a:p>
            <a:pPr lvl="1">
              <a:lnSpc>
                <a:spcPct val="90000"/>
              </a:lnSpc>
            </a:pPr>
            <a:r>
              <a:rPr lang="da-DK" sz="2400" dirty="0" smtClean="0">
                <a:solidFill>
                  <a:srgbClr val="FF0000"/>
                </a:solidFill>
                <a:cs typeface="Times New Roman" pitchFamily="18" charset="0"/>
              </a:rPr>
              <a:t>Omkostninger</a:t>
            </a:r>
            <a:r>
              <a:rPr lang="da-DK" sz="24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Tidsestimering – sådan gør du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Intuitive ekspertmetoder</a:t>
            </a:r>
          </a:p>
          <a:p>
            <a:r>
              <a:rPr lang="da-DK" dirty="0" smtClean="0"/>
              <a:t>Delphi</a:t>
            </a:r>
          </a:p>
          <a:p>
            <a:r>
              <a:rPr lang="da-DK" dirty="0" smtClean="0"/>
              <a:t>Fremskrivning</a:t>
            </a:r>
          </a:p>
          <a:p>
            <a:r>
              <a:rPr lang="da-DK" dirty="0" err="1" smtClean="0"/>
              <a:t>Parametrisk</a:t>
            </a:r>
            <a:endParaRPr lang="da-DK" dirty="0" smtClean="0"/>
          </a:p>
          <a:p>
            <a:r>
              <a:rPr lang="da-DK" dirty="0" smtClean="0"/>
              <a:t>PERT</a:t>
            </a:r>
          </a:p>
          <a:p>
            <a:endParaRPr lang="da-D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frundet rektangel 10"/>
          <p:cNvSpPr/>
          <p:nvPr/>
        </p:nvSpPr>
        <p:spPr>
          <a:xfrm>
            <a:off x="2714612" y="4286256"/>
            <a:ext cx="1643074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Beregning af forventet varighed og varians baseret på 3 skøn</a:t>
            </a:r>
          </a:p>
          <a:p>
            <a:pPr lvl="1"/>
            <a:r>
              <a:rPr lang="da-DK" dirty="0" smtClean="0"/>
              <a:t>Optimistisk (o)</a:t>
            </a:r>
          </a:p>
          <a:p>
            <a:pPr lvl="1"/>
            <a:r>
              <a:rPr lang="da-DK" dirty="0" smtClean="0"/>
              <a:t>Mest sandsynligt (m)</a:t>
            </a:r>
          </a:p>
          <a:p>
            <a:pPr lvl="1"/>
            <a:r>
              <a:rPr lang="da-DK" dirty="0" smtClean="0"/>
              <a:t>Pessimistisk (p)</a:t>
            </a:r>
          </a:p>
          <a:p>
            <a:pPr lvl="1"/>
            <a:endParaRPr lang="da-DK" dirty="0" smtClean="0"/>
          </a:p>
          <a:p>
            <a:r>
              <a:rPr lang="da-DK" dirty="0" smtClean="0"/>
              <a:t>Varighed</a:t>
            </a:r>
          </a:p>
          <a:p>
            <a:endParaRPr lang="da-DK" dirty="0" smtClean="0"/>
          </a:p>
          <a:p>
            <a:r>
              <a:rPr lang="da-DK" dirty="0" smtClean="0"/>
              <a:t>Varians</a:t>
            </a:r>
          </a:p>
          <a:p>
            <a:endParaRPr lang="da-DK" dirty="0" smtClean="0"/>
          </a:p>
          <a:p>
            <a:pPr lvl="1"/>
            <a:endParaRPr lang="da-DK" dirty="0" smtClean="0"/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2833671" y="4357698"/>
          <a:ext cx="134461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4" imgW="711000" imgH="393480" progId="Equation.3">
                  <p:embed/>
                </p:oleObj>
              </mc:Choice>
              <mc:Fallback>
                <p:oleObj name="Equation" r:id="rId4" imgW="7110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71" y="4357698"/>
                        <a:ext cx="1344612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frundet rektangel 11"/>
          <p:cNvSpPr/>
          <p:nvPr/>
        </p:nvSpPr>
        <p:spPr>
          <a:xfrm>
            <a:off x="2714612" y="5357826"/>
            <a:ext cx="1643074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2952750" y="5357813"/>
          <a:ext cx="11049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6" imgW="583920" imgH="469800" progId="Equation.3">
                  <p:embed/>
                </p:oleObj>
              </mc:Choice>
              <mc:Fallback>
                <p:oleObj name="Equation" r:id="rId6" imgW="583920" imgH="469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5357813"/>
                        <a:ext cx="11049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dadgående pil 7"/>
          <p:cNvSpPr/>
          <p:nvPr/>
        </p:nvSpPr>
        <p:spPr>
          <a:xfrm>
            <a:off x="2500298" y="2857496"/>
            <a:ext cx="1785950" cy="1285884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 skal også kigge lidt på varians</a:t>
            </a:r>
            <a:endParaRPr lang="da-DK" dirty="0"/>
          </a:p>
        </p:txBody>
      </p:sp>
      <p:pic>
        <p:nvPicPr>
          <p:cNvPr id="902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880" y="1643050"/>
            <a:ext cx="822408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2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61902" y="4094088"/>
            <a:ext cx="5467618" cy="11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14625" y="3084513"/>
          <a:ext cx="12001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174" name="Equation" r:id="rId6" imgW="634680" imgH="228600" progId="Equation.3">
                  <p:embed/>
                </p:oleObj>
              </mc:Choice>
              <mc:Fallback>
                <p:oleObj name="Equation" r:id="rId6" imgW="634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084513"/>
                        <a:ext cx="120015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Nedadgående pil 8"/>
          <p:cNvSpPr/>
          <p:nvPr/>
        </p:nvSpPr>
        <p:spPr>
          <a:xfrm>
            <a:off x="5214942" y="2857496"/>
            <a:ext cx="1785950" cy="1285884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5262563" y="2903538"/>
          <a:ext cx="153511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175" name="Equation" r:id="rId8" imgW="812520" imgH="419040" progId="Equation.3">
                  <p:embed/>
                </p:oleObj>
              </mc:Choice>
              <mc:Fallback>
                <p:oleObj name="Equation" r:id="rId8" imgW="81252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2903538"/>
                        <a:ext cx="1535112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419880" y="2564904"/>
            <a:ext cx="1919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rgbClr val="FF0000"/>
                </a:solidFill>
              </a:rPr>
              <a:t>SUM altid varianser og ALDRIG standardafvigelser….</a:t>
            </a:r>
          </a:p>
          <a:p>
            <a:endParaRPr lang="da-DK" sz="1400" b="1" dirty="0">
              <a:solidFill>
                <a:srgbClr val="FF0000"/>
              </a:solidFill>
            </a:endParaRPr>
          </a:p>
          <a:p>
            <a:r>
              <a:rPr lang="da-DK" sz="1400" b="1" dirty="0" smtClean="0">
                <a:solidFill>
                  <a:srgbClr val="FF0000"/>
                </a:solidFill>
              </a:rPr>
              <a:t>… men pas MEGET på med SUM ved tid</a:t>
            </a:r>
            <a:endParaRPr lang="da-DK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(PERT-diagram) / netværksdiagram</a:t>
            </a:r>
            <a:endParaRPr lang="da-DK" dirty="0"/>
          </a:p>
        </p:txBody>
      </p:sp>
      <p:grpSp>
        <p:nvGrpSpPr>
          <p:cNvPr id="56" name="Gruppe 55"/>
          <p:cNvGrpSpPr/>
          <p:nvPr/>
        </p:nvGrpSpPr>
        <p:grpSpPr>
          <a:xfrm>
            <a:off x="1643042" y="2540000"/>
            <a:ext cx="6057900" cy="2628900"/>
            <a:chOff x="1643042" y="2540000"/>
            <a:chExt cx="6057900" cy="26289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AutoShape 5"/>
            <p:cNvSpPr>
              <a:spLocks noChangeAspect="1" noChangeArrowheads="1"/>
            </p:cNvSpPr>
            <p:nvPr/>
          </p:nvSpPr>
          <p:spPr bwMode="auto">
            <a:xfrm>
              <a:off x="1643042" y="2540000"/>
              <a:ext cx="6057900" cy="2628900"/>
            </a:xfrm>
            <a:prstGeom prst="rect">
              <a:avLst/>
            </a:prstGeom>
            <a:ln w="28575">
              <a:solidFill>
                <a:schemeClr val="accent6"/>
              </a:solidFill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2" name="Oval 6"/>
            <p:cNvSpPr>
              <a:spLocks noChangeArrowheads="1"/>
            </p:cNvSpPr>
            <p:nvPr/>
          </p:nvSpPr>
          <p:spPr bwMode="auto">
            <a:xfrm>
              <a:off x="1757469" y="2768600"/>
              <a:ext cx="456025" cy="4572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b="1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3 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33" name="Oval 7"/>
            <p:cNvSpPr>
              <a:spLocks noChangeArrowheads="1"/>
            </p:cNvSpPr>
            <p:nvPr/>
          </p:nvSpPr>
          <p:spPr bwMode="auto">
            <a:xfrm>
              <a:off x="2672044" y="2768600"/>
              <a:ext cx="456867" cy="4572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5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34" name="Oval 8"/>
            <p:cNvSpPr>
              <a:spLocks noChangeArrowheads="1"/>
            </p:cNvSpPr>
            <p:nvPr/>
          </p:nvSpPr>
          <p:spPr bwMode="auto">
            <a:xfrm>
              <a:off x="3585777" y="3454400"/>
              <a:ext cx="457708" cy="4572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4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3585777" y="2768600"/>
              <a:ext cx="456867" cy="4572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5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4385925" y="3454400"/>
              <a:ext cx="458549" cy="4572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4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37" name="Oval 11"/>
            <p:cNvSpPr>
              <a:spLocks noChangeArrowheads="1"/>
            </p:cNvSpPr>
            <p:nvPr/>
          </p:nvSpPr>
          <p:spPr bwMode="auto">
            <a:xfrm>
              <a:off x="5186072" y="4254500"/>
              <a:ext cx="458549" cy="4572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6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38" name="Oval 12"/>
            <p:cNvSpPr>
              <a:spLocks noChangeArrowheads="1"/>
            </p:cNvSpPr>
            <p:nvPr/>
          </p:nvSpPr>
          <p:spPr bwMode="auto">
            <a:xfrm>
              <a:off x="6329501" y="3454400"/>
              <a:ext cx="456867" cy="4572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4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39" name="Oval 13"/>
            <p:cNvSpPr>
              <a:spLocks noChangeArrowheads="1"/>
            </p:cNvSpPr>
            <p:nvPr/>
          </p:nvSpPr>
          <p:spPr bwMode="auto">
            <a:xfrm>
              <a:off x="5186072" y="3454400"/>
              <a:ext cx="456867" cy="45720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2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2214336" y="2997200"/>
              <a:ext cx="457708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>
              <a:off x="3128910" y="2997200"/>
              <a:ext cx="456867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3078133" y="3143248"/>
              <a:ext cx="457708" cy="45720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>
              <a:off x="4043485" y="3683000"/>
              <a:ext cx="342440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4" name="Line 18"/>
            <p:cNvSpPr>
              <a:spLocks noChangeShapeType="1"/>
            </p:cNvSpPr>
            <p:nvPr/>
          </p:nvSpPr>
          <p:spPr bwMode="auto">
            <a:xfrm>
              <a:off x="4093015" y="3043238"/>
              <a:ext cx="342440" cy="45720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5" name="Line 19"/>
            <p:cNvSpPr>
              <a:spLocks noChangeShapeType="1"/>
            </p:cNvSpPr>
            <p:nvPr/>
          </p:nvSpPr>
          <p:spPr bwMode="auto">
            <a:xfrm>
              <a:off x="4843633" y="3683000"/>
              <a:ext cx="342440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6" name="Line 20"/>
            <p:cNvSpPr>
              <a:spLocks noChangeShapeType="1"/>
            </p:cNvSpPr>
            <p:nvPr/>
          </p:nvSpPr>
          <p:spPr bwMode="auto">
            <a:xfrm>
              <a:off x="4729206" y="3911600"/>
              <a:ext cx="492067" cy="446094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 flipV="1">
              <a:off x="5643780" y="3797300"/>
              <a:ext cx="685721" cy="57150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8" name="Line 22"/>
            <p:cNvSpPr>
              <a:spLocks noChangeShapeType="1"/>
            </p:cNvSpPr>
            <p:nvPr/>
          </p:nvSpPr>
          <p:spPr bwMode="auto">
            <a:xfrm>
              <a:off x="5643780" y="3683000"/>
              <a:ext cx="685721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9" name="Line 23"/>
            <p:cNvSpPr>
              <a:spLocks noChangeShapeType="1"/>
            </p:cNvSpPr>
            <p:nvPr/>
          </p:nvSpPr>
          <p:spPr bwMode="auto">
            <a:xfrm>
              <a:off x="6786367" y="3683000"/>
              <a:ext cx="114427" cy="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6900794" y="3454400"/>
              <a:ext cx="571294" cy="3429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accent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slut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51" name="Line 25"/>
            <p:cNvSpPr>
              <a:spLocks noChangeShapeType="1"/>
            </p:cNvSpPr>
            <p:nvPr/>
          </p:nvSpPr>
          <p:spPr bwMode="auto">
            <a:xfrm flipV="1">
              <a:off x="4729206" y="3214686"/>
              <a:ext cx="349191" cy="239714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" name="Line 26"/>
            <p:cNvSpPr>
              <a:spLocks noChangeShapeType="1"/>
            </p:cNvSpPr>
            <p:nvPr/>
          </p:nvSpPr>
          <p:spPr bwMode="auto">
            <a:xfrm>
              <a:off x="5529353" y="3111500"/>
              <a:ext cx="228854" cy="847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3" name="Line 27"/>
            <p:cNvSpPr>
              <a:spLocks noChangeShapeType="1"/>
            </p:cNvSpPr>
            <p:nvPr/>
          </p:nvSpPr>
          <p:spPr bwMode="auto">
            <a:xfrm>
              <a:off x="6100647" y="3225800"/>
              <a:ext cx="343281" cy="228600"/>
            </a:xfrm>
            <a:prstGeom prst="line">
              <a:avLst/>
            </a:prstGeom>
            <a:noFill/>
            <a:ln w="28575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a-DK" sz="2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4" name="Oval 28"/>
            <p:cNvSpPr>
              <a:spLocks noChangeArrowheads="1"/>
            </p:cNvSpPr>
            <p:nvPr/>
          </p:nvSpPr>
          <p:spPr bwMode="auto">
            <a:xfrm>
              <a:off x="5758207" y="2882900"/>
              <a:ext cx="456867" cy="4572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5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55" name="Oval 29"/>
            <p:cNvSpPr>
              <a:spLocks noChangeArrowheads="1"/>
            </p:cNvSpPr>
            <p:nvPr/>
          </p:nvSpPr>
          <p:spPr bwMode="auto">
            <a:xfrm>
              <a:off x="5071645" y="2882900"/>
              <a:ext cx="458549" cy="45720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accent6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a-DK" sz="1200" kern="1200">
                  <a:solidFill>
                    <a:srgbClr val="000000"/>
                  </a:solidFill>
                  <a:latin typeface="Arial Black" pitchFamily="34" charset="0"/>
                  <a:ea typeface="+mn-ea"/>
                  <a:cs typeface="+mn-cs"/>
                </a:rPr>
                <a:t>5</a:t>
              </a:r>
              <a:endParaRPr lang="da-DK" sz="3600" b="1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Netværksdiagram - eksempel</a:t>
            </a:r>
            <a:endParaRPr lang="da-DK" dirty="0"/>
          </a:p>
        </p:txBody>
      </p:sp>
      <p:graphicFrame>
        <p:nvGraphicFramePr>
          <p:cNvPr id="8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42910" y="2143116"/>
          <a:ext cx="2379176" cy="89418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594794"/>
                <a:gridCol w="594794"/>
                <a:gridCol w="594794"/>
                <a:gridCol w="594794"/>
              </a:tblGrid>
              <a:tr h="171451">
                <a:tc>
                  <a:txBody>
                    <a:bodyPr/>
                    <a:lstStyle/>
                    <a:p>
                      <a:pPr algn="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ES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EF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Varighed: 2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rgbClr val="FF0000"/>
                          </a:solidFill>
                        </a:rPr>
                        <a:t>Aktivitet 1</a:t>
                      </a:r>
                      <a:endParaRPr lang="da-DK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Slack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LS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LF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3571868" y="4357694"/>
          <a:ext cx="2379176" cy="89418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594794"/>
                <a:gridCol w="594794"/>
                <a:gridCol w="594794"/>
                <a:gridCol w="594794"/>
              </a:tblGrid>
              <a:tr h="171451">
                <a:tc>
                  <a:txBody>
                    <a:bodyPr/>
                    <a:lstStyle/>
                    <a:p>
                      <a:pPr algn="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ES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EF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Varighed: 3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70956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rgbClr val="FF0000"/>
                          </a:solidFill>
                        </a:rPr>
                        <a:t>Aktivitet 4</a:t>
                      </a:r>
                      <a:endParaRPr lang="da-DK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Slack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LS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LF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3550146" y="2106192"/>
          <a:ext cx="2379176" cy="89418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594794"/>
                <a:gridCol w="594794"/>
                <a:gridCol w="594794"/>
                <a:gridCol w="594794"/>
              </a:tblGrid>
              <a:tr h="171451">
                <a:tc>
                  <a:txBody>
                    <a:bodyPr/>
                    <a:lstStyle/>
                    <a:p>
                      <a:pPr algn="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ES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EF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Varighed: 1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b="1" dirty="0" smtClean="0">
                          <a:solidFill>
                            <a:srgbClr val="FF0000"/>
                          </a:solidFill>
                        </a:rPr>
                        <a:t>Aktivitet 2</a:t>
                      </a:r>
                      <a:endParaRPr lang="da-DK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Slack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LS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LF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286512" y="2714620"/>
          <a:ext cx="2379176" cy="894180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594794"/>
                <a:gridCol w="594794"/>
                <a:gridCol w="594794"/>
                <a:gridCol w="594794"/>
              </a:tblGrid>
              <a:tr h="171451">
                <a:tc>
                  <a:txBody>
                    <a:bodyPr/>
                    <a:lstStyle/>
                    <a:p>
                      <a:pPr algn="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ES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EF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Varighed: 4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b="1" dirty="0" smtClean="0">
                          <a:solidFill>
                            <a:srgbClr val="FF0000"/>
                          </a:solidFill>
                        </a:rPr>
                        <a:t>Aktivitet 3</a:t>
                      </a: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>
                      <a:noFill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Slack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r"/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LS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R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000" dirty="0" smtClean="0">
                          <a:solidFill>
                            <a:schemeClr val="bg1"/>
                          </a:solidFill>
                        </a:rPr>
                        <a:t>LF</a:t>
                      </a:r>
                      <a:endParaRPr lang="da-D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6435" marR="26435" marT="13218" marB="13218">
                    <a:lnL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2" name="Alternativ proces 11"/>
          <p:cNvSpPr/>
          <p:nvPr/>
        </p:nvSpPr>
        <p:spPr>
          <a:xfrm>
            <a:off x="6715140" y="5715016"/>
            <a:ext cx="1643074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Slut</a:t>
            </a:r>
            <a:endParaRPr lang="da-D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4" name="Lige pilforbindelse 13"/>
          <p:cNvCxnSpPr/>
          <p:nvPr/>
        </p:nvCxnSpPr>
        <p:spPr>
          <a:xfrm>
            <a:off x="3071802" y="264318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Lige pilforbindelse 14"/>
          <p:cNvCxnSpPr/>
          <p:nvPr/>
        </p:nvCxnSpPr>
        <p:spPr>
          <a:xfrm>
            <a:off x="6000760" y="2357430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Lige pilforbindelse 16"/>
          <p:cNvCxnSpPr/>
          <p:nvPr/>
        </p:nvCxnSpPr>
        <p:spPr>
          <a:xfrm rot="16200000" flipH="1">
            <a:off x="1714480" y="3071810"/>
            <a:ext cx="1785950" cy="1785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Lige pilforbindelse 19"/>
          <p:cNvCxnSpPr>
            <a:endCxn id="12" idx="0"/>
          </p:cNvCxnSpPr>
          <p:nvPr/>
        </p:nvCxnSpPr>
        <p:spPr>
          <a:xfrm rot="5400000">
            <a:off x="6593314" y="4586680"/>
            <a:ext cx="2071700" cy="1849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Lige pilforbindelse 22"/>
          <p:cNvCxnSpPr/>
          <p:nvPr/>
        </p:nvCxnSpPr>
        <p:spPr>
          <a:xfrm rot="16200000" flipH="1">
            <a:off x="5673625" y="5184894"/>
            <a:ext cx="1275026" cy="6207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kstboks 25"/>
          <p:cNvSpPr txBox="1"/>
          <p:nvPr/>
        </p:nvSpPr>
        <p:spPr>
          <a:xfrm>
            <a:off x="142876" y="5720380"/>
            <a:ext cx="464343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da-DK" dirty="0" smtClean="0"/>
              <a:t>Udfyld først ”tidligst vejen”</a:t>
            </a:r>
          </a:p>
          <a:p>
            <a:pPr marL="342900" indent="-342900">
              <a:buAutoNum type="arabicParenR"/>
            </a:pPr>
            <a:r>
              <a:rPr lang="da-DK" dirty="0" smtClean="0"/>
              <a:t>Gå derefter baglæns med ”sidst vejen”</a:t>
            </a:r>
          </a:p>
          <a:p>
            <a:pPr marL="342900" indent="-342900">
              <a:buAutoNum type="arabicParenR"/>
            </a:pPr>
            <a:r>
              <a:rPr lang="da-DK" dirty="0" smtClean="0"/>
              <a:t>Kritisk vej er der hvor der ikke er noget </a:t>
            </a:r>
            <a:r>
              <a:rPr lang="da-DK" dirty="0" err="1" smtClean="0"/>
              <a:t>slack</a:t>
            </a:r>
            <a:endParaRPr lang="da-D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GANTT diagrammer</a:t>
            </a:r>
            <a:endParaRPr lang="da-DK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28596" y="264318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 diagrammer</a:t>
            </a:r>
            <a:endParaRPr kumimoji="0" lang="da-DK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488" y="1428736"/>
            <a:ext cx="8709025" cy="10080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4" cstate="print"/>
          <a:srcRect b="64168"/>
          <a:stretch>
            <a:fillRect/>
          </a:stretch>
        </p:blipFill>
        <p:spPr bwMode="auto">
          <a:xfrm>
            <a:off x="488979" y="3857628"/>
            <a:ext cx="8226425" cy="1624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Skærmshow (4:3)</PresentationFormat>
  <Paragraphs>98</Paragraphs>
  <Slides>8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Kontortema</vt:lpstr>
      <vt:lpstr>Equation</vt:lpstr>
      <vt:lpstr>Projektplanlægning</vt:lpstr>
      <vt:lpstr>Aktivitetsplanlægning II</vt:lpstr>
      <vt:lpstr>Tidsestimering – sådan gør du</vt:lpstr>
      <vt:lpstr>PERT</vt:lpstr>
      <vt:lpstr>Vi skal også kigge lidt på varians</vt:lpstr>
      <vt:lpstr>(PERT-diagram) / netværksdiagram</vt:lpstr>
      <vt:lpstr>Netværksdiagram - eksempel</vt:lpstr>
      <vt:lpstr>GANTT diagrammer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2013-02-27T12:51:06Z</dcterms:created>
  <dcterms:modified xsi:type="dcterms:W3CDTF">2013-02-27T12:51:33Z</dcterms:modified>
</cp:coreProperties>
</file>